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3"/>
  </p:notesMasterIdLst>
  <p:sldIdLst>
    <p:sldId id="256" r:id="rId2"/>
    <p:sldId id="257" r:id="rId3"/>
    <p:sldId id="258" r:id="rId4"/>
    <p:sldId id="259" r:id="rId5"/>
    <p:sldId id="260" r:id="rId6"/>
    <p:sldId id="325" r:id="rId7"/>
    <p:sldId id="330" r:id="rId8"/>
    <p:sldId id="326" r:id="rId9"/>
    <p:sldId id="327" r:id="rId10"/>
    <p:sldId id="328" r:id="rId11"/>
    <p:sldId id="329" r:id="rId12"/>
    <p:sldId id="331"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89" r:id="rId31"/>
    <p:sldId id="278" r:id="rId32"/>
    <p:sldId id="279" r:id="rId33"/>
    <p:sldId id="280" r:id="rId34"/>
    <p:sldId id="281" r:id="rId35"/>
    <p:sldId id="282" r:id="rId36"/>
    <p:sldId id="283" r:id="rId37"/>
    <p:sldId id="284" r:id="rId38"/>
    <p:sldId id="285" r:id="rId39"/>
    <p:sldId id="286" r:id="rId40"/>
    <p:sldId id="287" r:id="rId41"/>
    <p:sldId id="288" r:id="rId42"/>
  </p:sldIdLst>
  <p:sldSz cx="12192000" cy="6858000"/>
  <p:notesSz cx="6858000" cy="9144000"/>
  <p:embeddedFontLst>
    <p:embeddedFont>
      <p:font typeface="Roboto" panose="02000000000000000000" pitchFamily="2" charset="0"/>
      <p:regular r:id="rId44"/>
      <p:bold r:id="rId45"/>
      <p:italic r:id="rId46"/>
      <p:bold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8" roundtripDataSignature="AMtx7miP5MgB1cFTX4MLiDvQO12VtFiRI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91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customschemas.google.com/relationships/presentationmetadata" Target="metadata"/><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2" name="Google Shape;9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8" name="Google Shape;9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4" name="Google Shape;10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1" name="Google Shape;111;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6"/>
        <p:cNvGrpSpPr/>
        <p:nvPr/>
      </p:nvGrpSpPr>
      <p:grpSpPr>
        <a:xfrm>
          <a:off x="0" y="0"/>
          <a:ext cx="0" cy="0"/>
          <a:chOff x="0" y="0"/>
          <a:chExt cx="0" cy="0"/>
        </a:xfrm>
      </p:grpSpPr>
      <p:sp>
        <p:nvSpPr>
          <p:cNvPr id="767" name="Google Shape;767;p9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68" name="Google Shape;768;p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3"/>
        <p:cNvGrpSpPr/>
        <p:nvPr/>
      </p:nvGrpSpPr>
      <p:grpSpPr>
        <a:xfrm>
          <a:off x="0" y="0"/>
          <a:ext cx="0" cy="0"/>
          <a:chOff x="0" y="0"/>
          <a:chExt cx="0" cy="0"/>
        </a:xfrm>
      </p:grpSpPr>
      <p:sp>
        <p:nvSpPr>
          <p:cNvPr id="824" name="Google Shape;824;p10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5" name="Google Shape;825;p1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8"/>
        <p:cNvGrpSpPr/>
        <p:nvPr/>
      </p:nvGrpSpPr>
      <p:grpSpPr>
        <a:xfrm>
          <a:off x="0" y="0"/>
          <a:ext cx="0" cy="0"/>
          <a:chOff x="0" y="0"/>
          <a:chExt cx="0" cy="0"/>
        </a:xfrm>
      </p:grpSpPr>
      <p:sp>
        <p:nvSpPr>
          <p:cNvPr id="779" name="Google Shape;779;p9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80" name="Google Shape;780;p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0"/>
        <p:cNvGrpSpPr/>
        <p:nvPr/>
      </p:nvGrpSpPr>
      <p:grpSpPr>
        <a:xfrm>
          <a:off x="0" y="0"/>
          <a:ext cx="0" cy="0"/>
          <a:chOff x="0" y="0"/>
          <a:chExt cx="0" cy="0"/>
        </a:xfrm>
      </p:grpSpPr>
      <p:sp>
        <p:nvSpPr>
          <p:cNvPr id="791" name="Google Shape;791;p9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92" name="Google Shape;792;p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2"/>
        <p:cNvGrpSpPr/>
        <p:nvPr/>
      </p:nvGrpSpPr>
      <p:grpSpPr>
        <a:xfrm>
          <a:off x="0" y="0"/>
          <a:ext cx="0" cy="0"/>
          <a:chOff x="0" y="0"/>
          <a:chExt cx="0" cy="0"/>
        </a:xfrm>
      </p:grpSpPr>
      <p:sp>
        <p:nvSpPr>
          <p:cNvPr id="803" name="Google Shape;803;p9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04" name="Google Shape;804;p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2"/>
        <p:cNvGrpSpPr/>
        <p:nvPr/>
      </p:nvGrpSpPr>
      <p:grpSpPr>
        <a:xfrm>
          <a:off x="0" y="0"/>
          <a:ext cx="0" cy="0"/>
          <a:chOff x="0" y="0"/>
          <a:chExt cx="0" cy="0"/>
        </a:xfrm>
      </p:grpSpPr>
      <p:sp>
        <p:nvSpPr>
          <p:cNvPr id="813" name="Google Shape;813;p9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14" name="Google Shape;814;p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4"/>
        <p:cNvGrpSpPr/>
        <p:nvPr/>
      </p:nvGrpSpPr>
      <p:grpSpPr>
        <a:xfrm>
          <a:off x="0" y="0"/>
          <a:ext cx="0" cy="0"/>
          <a:chOff x="0" y="0"/>
          <a:chExt cx="0" cy="0"/>
        </a:xfrm>
      </p:grpSpPr>
      <p:sp>
        <p:nvSpPr>
          <p:cNvPr id="835" name="Google Shape;835;p10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36" name="Google Shape;836;p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5" name="Google Shape;12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9" name="Google Shape;13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8" name="Google Shape;14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8" name="Google Shape;158;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0" name="Google Shape;170;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9" name="Google Shape;179;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9" name="Google Shape;189;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5" name="Google Shape;21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5" name="Google Shape;225;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6" name="Google Shape;236;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7" name="Google Shape;247;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7" name="Google Shape;257;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6" name="Google Shape;266;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6" name="Google Shape;276;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5" name="Google Shape;285;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5" name="Google Shape;29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7" name="Google Shape;307;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a:extLst>
            <a:ext uri="{FF2B5EF4-FFF2-40B4-BE49-F238E27FC236}">
              <a16:creationId xmlns:a16="http://schemas.microsoft.com/office/drawing/2014/main" id="{E1B45615-504E-0571-CF30-136A97EFE44A}"/>
            </a:ext>
          </a:extLst>
        </p:cNvPr>
        <p:cNvGrpSpPr/>
        <p:nvPr/>
      </p:nvGrpSpPr>
      <p:grpSpPr>
        <a:xfrm>
          <a:off x="0" y="0"/>
          <a:ext cx="0" cy="0"/>
          <a:chOff x="0" y="0"/>
          <a:chExt cx="0" cy="0"/>
        </a:xfrm>
      </p:grpSpPr>
      <p:sp>
        <p:nvSpPr>
          <p:cNvPr id="306" name="Google Shape;306;p44:notes">
            <a:extLst>
              <a:ext uri="{FF2B5EF4-FFF2-40B4-BE49-F238E27FC236}">
                <a16:creationId xmlns:a16="http://schemas.microsoft.com/office/drawing/2014/main" id="{94436429-AF40-887F-98AE-F495C995AFAB}"/>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7" name="Google Shape;307;p44:notes">
            <a:extLst>
              <a:ext uri="{FF2B5EF4-FFF2-40B4-BE49-F238E27FC236}">
                <a16:creationId xmlns:a16="http://schemas.microsoft.com/office/drawing/2014/main" id="{FF74680D-4836-6620-FA8B-B5B6D9C4E2F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68946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6" name="Google Shape;316;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6" name="Google Shape;326;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36" name="Google Shape;336;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48" name="Google Shape;348;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60" name="Google Shape;360;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0" name="Google Shape;370;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9" name="Google Shape;379;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8"/>
        <p:cNvGrpSpPr/>
        <p:nvPr/>
      </p:nvGrpSpPr>
      <p:grpSpPr>
        <a:xfrm>
          <a:off x="0" y="0"/>
          <a:ext cx="0" cy="0"/>
          <a:chOff x="0" y="0"/>
          <a:chExt cx="0" cy="0"/>
        </a:xfrm>
      </p:grpSpPr>
      <p:sp>
        <p:nvSpPr>
          <p:cNvPr id="389" name="Google Shape;389;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90" name="Google Shape;390;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00" name="Google Shape;400;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0" name="Google Shape;410;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9" name="Google Shape;41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lide de Título" type="title">
  <p:cSld name="TITLE">
    <p:spTree>
      <p:nvGrpSpPr>
        <p:cNvPr id="1" name="Shape 11"/>
        <p:cNvGrpSpPr/>
        <p:nvPr/>
      </p:nvGrpSpPr>
      <p:grpSpPr>
        <a:xfrm>
          <a:off x="0" y="0"/>
          <a:ext cx="0" cy="0"/>
          <a:chOff x="0" y="0"/>
          <a:chExt cx="0" cy="0"/>
        </a:xfrm>
      </p:grpSpPr>
      <p:sp>
        <p:nvSpPr>
          <p:cNvPr id="12" name="Google Shape;12;p1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Em Branco" type="blank">
  <p:cSld name="BLANK">
    <p:spTree>
      <p:nvGrpSpPr>
        <p:cNvPr id="1" name="Shape 17"/>
        <p:cNvGrpSpPr/>
        <p:nvPr/>
      </p:nvGrpSpPr>
      <p:grpSpPr>
        <a:xfrm>
          <a:off x="0" y="0"/>
          <a:ext cx="0" cy="0"/>
          <a:chOff x="0" y="0"/>
          <a:chExt cx="0" cy="0"/>
        </a:xfrm>
      </p:grpSpPr>
      <p:sp>
        <p:nvSpPr>
          <p:cNvPr id="18" name="Google Shape;18;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ítulo e Conteúdo" type="obj">
  <p:cSld name="OBJECT">
    <p:spTree>
      <p:nvGrpSpPr>
        <p:cNvPr id="1" name="Shape 21"/>
        <p:cNvGrpSpPr/>
        <p:nvPr/>
      </p:nvGrpSpPr>
      <p:grpSpPr>
        <a:xfrm>
          <a:off x="0" y="0"/>
          <a:ext cx="0" cy="0"/>
          <a:chOff x="0" y="0"/>
          <a:chExt cx="0" cy="0"/>
        </a:xfrm>
      </p:grpSpPr>
      <p:sp>
        <p:nvSpPr>
          <p:cNvPr id="22" name="Google Shape;22;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abeçalho da Seção" type="secHead">
  <p:cSld name="SECTION_HEADER">
    <p:spTree>
      <p:nvGrpSpPr>
        <p:cNvPr id="1" name="Shape 27"/>
        <p:cNvGrpSpPr/>
        <p:nvPr/>
      </p:nvGrpSpPr>
      <p:grpSpPr>
        <a:xfrm>
          <a:off x="0" y="0"/>
          <a:ext cx="0" cy="0"/>
          <a:chOff x="0" y="0"/>
          <a:chExt cx="0" cy="0"/>
        </a:xfrm>
      </p:grpSpPr>
      <p:sp>
        <p:nvSpPr>
          <p:cNvPr id="28" name="Google Shape;28;p1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Duas Partes de Conteúdo" type="twoObj">
  <p:cSld name="TWO_OBJECTS">
    <p:spTree>
      <p:nvGrpSpPr>
        <p:cNvPr id="1" name="Shape 33"/>
        <p:cNvGrpSpPr/>
        <p:nvPr/>
      </p:nvGrpSpPr>
      <p:grpSpPr>
        <a:xfrm>
          <a:off x="0" y="0"/>
          <a:ext cx="0" cy="0"/>
          <a:chOff x="0" y="0"/>
          <a:chExt cx="0" cy="0"/>
        </a:xfrm>
      </p:grpSpPr>
      <p:sp>
        <p:nvSpPr>
          <p:cNvPr id="34" name="Google Shape;34;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ação" type="twoTxTwoObj">
  <p:cSld name="TWO_OBJECTS_WITH_TEXT">
    <p:spTree>
      <p:nvGrpSpPr>
        <p:cNvPr id="1" name="Shape 40"/>
        <p:cNvGrpSpPr/>
        <p:nvPr/>
      </p:nvGrpSpPr>
      <p:grpSpPr>
        <a:xfrm>
          <a:off x="0" y="0"/>
          <a:ext cx="0" cy="0"/>
          <a:chOff x="0" y="0"/>
          <a:chExt cx="0" cy="0"/>
        </a:xfrm>
      </p:grpSpPr>
      <p:sp>
        <p:nvSpPr>
          <p:cNvPr id="41" name="Google Shape;41;p1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omente Título" type="titleOnly">
  <p:cSld name="TITLE_ONLY">
    <p:spTree>
      <p:nvGrpSpPr>
        <p:cNvPr id="1" name="Shape 49"/>
        <p:cNvGrpSpPr/>
        <p:nvPr/>
      </p:nvGrpSpPr>
      <p:grpSpPr>
        <a:xfrm>
          <a:off x="0" y="0"/>
          <a:ext cx="0" cy="0"/>
          <a:chOff x="0" y="0"/>
          <a:chExt cx="0" cy="0"/>
        </a:xfrm>
      </p:grpSpPr>
      <p:sp>
        <p:nvSpPr>
          <p:cNvPr id="50" name="Google Shape;5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údo com Legenda" type="objTx">
  <p:cSld name="OBJECT_WITH_CAPTION_TEXT">
    <p:spTree>
      <p:nvGrpSpPr>
        <p:cNvPr id="1" name="Shape 54"/>
        <p:cNvGrpSpPr/>
        <p:nvPr/>
      </p:nvGrpSpPr>
      <p:grpSpPr>
        <a:xfrm>
          <a:off x="0" y="0"/>
          <a:ext cx="0" cy="0"/>
          <a:chOff x="0" y="0"/>
          <a:chExt cx="0" cy="0"/>
        </a:xfrm>
      </p:grpSpPr>
      <p:sp>
        <p:nvSpPr>
          <p:cNvPr id="55" name="Google Shape;55;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m com Legenda" type="picTx">
  <p:cSld name="PICTURE_WITH_CAPTION_TEXT">
    <p:spTree>
      <p:nvGrpSpPr>
        <p:cNvPr id="1" name="Shape 61"/>
        <p:cNvGrpSpPr/>
        <p:nvPr/>
      </p:nvGrpSpPr>
      <p:grpSpPr>
        <a:xfrm>
          <a:off x="0" y="0"/>
          <a:ext cx="0" cy="0"/>
          <a:chOff x="0" y="0"/>
          <a:chExt cx="0" cy="0"/>
        </a:xfrm>
      </p:grpSpPr>
      <p:sp>
        <p:nvSpPr>
          <p:cNvPr id="62" name="Google Shape;62;p1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8"/>
          <p:cNvSpPr>
            <a:spLocks noGrp="1"/>
          </p:cNvSpPr>
          <p:nvPr>
            <p:ph type="pic" idx="2"/>
          </p:nvPr>
        </p:nvSpPr>
        <p:spPr>
          <a:xfrm>
            <a:off x="5183188" y="987425"/>
            <a:ext cx="6172200" cy="4873625"/>
          </a:xfrm>
          <a:prstGeom prst="rect">
            <a:avLst/>
          </a:prstGeom>
          <a:noFill/>
          <a:ln>
            <a:noFill/>
          </a:ln>
        </p:spPr>
      </p:sp>
      <p:sp>
        <p:nvSpPr>
          <p:cNvPr id="64" name="Google Shape;64;p1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ítulo e Texto Vertical" type="vertTx">
  <p:cSld name="VERTICAL_TEXT">
    <p:spTree>
      <p:nvGrpSpPr>
        <p:cNvPr id="1" name="Shape 68"/>
        <p:cNvGrpSpPr/>
        <p:nvPr/>
      </p:nvGrpSpPr>
      <p:grpSpPr>
        <a:xfrm>
          <a:off x="0" y="0"/>
          <a:ext cx="0" cy="0"/>
          <a:chOff x="0" y="0"/>
          <a:chExt cx="0" cy="0"/>
        </a:xfrm>
      </p:grpSpPr>
      <p:sp>
        <p:nvSpPr>
          <p:cNvPr id="69" name="Google Shape;69;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exto e Título Vertical" type="vertTitleAndTx">
  <p:cSld name="VERTICAL_TITLE_AND_VERTICAL_TEXT">
    <p:spTree>
      <p:nvGrpSpPr>
        <p:cNvPr id="1" name="Shape 74"/>
        <p:cNvGrpSpPr/>
        <p:nvPr/>
      </p:nvGrpSpPr>
      <p:grpSpPr>
        <a:xfrm>
          <a:off x="0" y="0"/>
          <a:ext cx="0" cy="0"/>
          <a:chOff x="0" y="0"/>
          <a:chExt cx="0" cy="0"/>
        </a:xfrm>
      </p:grpSpPr>
      <p:sp>
        <p:nvSpPr>
          <p:cNvPr id="75" name="Google Shape;75;p2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pt-BR"/>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13.jpg"/><Relationship Id="rId4" Type="http://schemas.openxmlformats.org/officeDocument/2006/relationships/image" Target="../media/image7.png"/><Relationship Id="rId9" Type="http://schemas.openxmlformats.org/officeDocument/2006/relationships/image" Target="../media/image12.jp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7" Type="http://schemas.openxmlformats.org/officeDocument/2006/relationships/image" Target="../media/image18.jp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jpg"/></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8.xml.rels><?xml version="1.0" encoding="UTF-8" standalone="yes"?>
<Relationships xmlns="http://schemas.openxmlformats.org/package/2006/relationships"><Relationship Id="rId3" Type="http://schemas.openxmlformats.org/officeDocument/2006/relationships/image" Target="../media/image23.jpg"/><Relationship Id="rId7"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6.jpg"/><Relationship Id="rId5" Type="http://schemas.openxmlformats.org/officeDocument/2006/relationships/image" Target="../media/image25.jpg"/><Relationship Id="rId4" Type="http://schemas.openxmlformats.org/officeDocument/2006/relationships/image" Target="../media/image24.jpg"/></Relationships>
</file>

<file path=ppt/slides/_rels/slide9.xml.rels><?xml version="1.0" encoding="UTF-8" standalone="yes"?>
<Relationships xmlns="http://schemas.openxmlformats.org/package/2006/relationships"><Relationship Id="rId3" Type="http://schemas.openxmlformats.org/officeDocument/2006/relationships/image" Target="../media/image28.jpg"/><Relationship Id="rId7" Type="http://schemas.openxmlformats.org/officeDocument/2006/relationships/image" Target="../media/image32.jp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1.jpg"/><Relationship Id="rId5" Type="http://schemas.openxmlformats.org/officeDocument/2006/relationships/image" Target="../media/image30.jpg"/><Relationship Id="rId4" Type="http://schemas.openxmlformats.org/officeDocument/2006/relationships/image" Target="../media/image29.jpg"/></Relationships>
</file>

<file path=ppt/slides/_rels/slide1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5.jpg"/><Relationship Id="rId4" Type="http://schemas.openxmlformats.org/officeDocument/2006/relationships/image" Target="../media/image34.jpg"/></Relationships>
</file>

<file path=ppt/slides/_rels/slide1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9.jpg"/><Relationship Id="rId5" Type="http://schemas.openxmlformats.org/officeDocument/2006/relationships/image" Target="../media/image38.jpg"/><Relationship Id="rId4" Type="http://schemas.openxmlformats.org/officeDocument/2006/relationships/image" Target="../media/image37.jpg"/></Relationships>
</file>

<file path=ppt/slides/_rels/slide12.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jp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43.jpg"/><Relationship Id="rId5" Type="http://schemas.openxmlformats.org/officeDocument/2006/relationships/image" Target="../media/image42.jpg"/><Relationship Id="rId4" Type="http://schemas.openxmlformats.org/officeDocument/2006/relationships/image" Target="../media/image41.jpg"/></Relationships>
</file>

<file path=ppt/slides/_rels/slide13.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1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52.png"/></Relationships>
</file>

<file path=ppt/slides/_rels/slide1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1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1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64.png"/><Relationship Id="rId4" Type="http://schemas.openxmlformats.org/officeDocument/2006/relationships/image" Target="../media/image63.png"/></Relationships>
</file>

<file path=ppt/slides/_rels/slide1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s>
</file>

<file path=ppt/slides/_rels/slide19.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78.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72.png"/><Relationship Id="rId11" Type="http://schemas.openxmlformats.org/officeDocument/2006/relationships/image" Target="../media/image77.png"/><Relationship Id="rId5" Type="http://schemas.openxmlformats.org/officeDocument/2006/relationships/image" Target="../media/image71.png"/><Relationship Id="rId10" Type="http://schemas.openxmlformats.org/officeDocument/2006/relationships/image" Target="../media/image76.png"/><Relationship Id="rId4" Type="http://schemas.openxmlformats.org/officeDocument/2006/relationships/image" Target="../media/image70.png"/><Relationship Id="rId9" Type="http://schemas.openxmlformats.org/officeDocument/2006/relationships/image" Target="../media/image75.png"/></Relationships>
</file>

<file path=ppt/slides/_rels/slide2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s>
</file>

<file path=ppt/slides/_rels/slide21.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87.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s>
</file>

<file path=ppt/slides/_rels/slide22.xml.rels><?xml version="1.0" encoding="UTF-8" standalone="yes"?>
<Relationships xmlns="http://schemas.openxmlformats.org/package/2006/relationships"><Relationship Id="rId3" Type="http://schemas.openxmlformats.org/officeDocument/2006/relationships/image" Target="../media/image88.png"/><Relationship Id="rId7" Type="http://schemas.openxmlformats.org/officeDocument/2006/relationships/image" Target="../media/image92.jp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s>
</file>

<file path=ppt/slides/_rels/slide23.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6.png"/><Relationship Id="rId5" Type="http://schemas.openxmlformats.org/officeDocument/2006/relationships/image" Target="../media/image95.png"/><Relationship Id="rId4" Type="http://schemas.openxmlformats.org/officeDocument/2006/relationships/image" Target="../media/image94.png"/></Relationships>
</file>

<file path=ppt/slides/_rels/slide24.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99.png"/><Relationship Id="rId4" Type="http://schemas.openxmlformats.org/officeDocument/2006/relationships/image" Target="../media/image98.png"/></Relationships>
</file>

<file path=ppt/slides/_rels/slide25.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03.png"/><Relationship Id="rId5" Type="http://schemas.openxmlformats.org/officeDocument/2006/relationships/image" Target="../media/image102.png"/><Relationship Id="rId4" Type="http://schemas.openxmlformats.org/officeDocument/2006/relationships/image" Target="../media/image101.png"/></Relationships>
</file>

<file path=ppt/slides/_rels/slide26.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106.png"/><Relationship Id="rId4" Type="http://schemas.openxmlformats.org/officeDocument/2006/relationships/image" Target="../media/image105.png"/></Relationships>
</file>

<file path=ppt/slides/_rels/slide27.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10.png"/><Relationship Id="rId5" Type="http://schemas.openxmlformats.org/officeDocument/2006/relationships/image" Target="../media/image109.png"/><Relationship Id="rId4" Type="http://schemas.openxmlformats.org/officeDocument/2006/relationships/image" Target="../media/image108.png"/></Relationships>
</file>

<file path=ppt/slides/_rels/slide28.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13.png"/><Relationship Id="rId4" Type="http://schemas.openxmlformats.org/officeDocument/2006/relationships/image" Target="../media/image112.png"/></Relationships>
</file>

<file path=ppt/slides/_rels/slide29.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16.png"/><Relationship Id="rId4" Type="http://schemas.openxmlformats.org/officeDocument/2006/relationships/image" Target="../media/image115.png"/></Relationships>
</file>

<file path=ppt/slides/_rels/slide30.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19.jpeg"/><Relationship Id="rId4" Type="http://schemas.openxmlformats.org/officeDocument/2006/relationships/image" Target="../media/image118.jpeg"/></Relationships>
</file>

<file path=ppt/slides/_rels/slide31.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23.png"/><Relationship Id="rId5" Type="http://schemas.openxmlformats.org/officeDocument/2006/relationships/image" Target="../media/image122.png"/><Relationship Id="rId4" Type="http://schemas.openxmlformats.org/officeDocument/2006/relationships/image" Target="../media/image121.png"/></Relationships>
</file>

<file path=ppt/slides/_rels/slide32.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27.png"/><Relationship Id="rId5" Type="http://schemas.openxmlformats.org/officeDocument/2006/relationships/image" Target="../media/image126.png"/><Relationship Id="rId4" Type="http://schemas.openxmlformats.org/officeDocument/2006/relationships/image" Target="../media/image125.png"/></Relationships>
</file>

<file path=ppt/slides/_rels/slide33.xml.rels><?xml version="1.0" encoding="UTF-8" standalone="yes"?>
<Relationships xmlns="http://schemas.openxmlformats.org/package/2006/relationships"><Relationship Id="rId8" Type="http://schemas.openxmlformats.org/officeDocument/2006/relationships/image" Target="../media/image133.png"/><Relationship Id="rId3" Type="http://schemas.openxmlformats.org/officeDocument/2006/relationships/image" Target="../media/image128.png"/><Relationship Id="rId7" Type="http://schemas.openxmlformats.org/officeDocument/2006/relationships/image" Target="../media/image132.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31.png"/><Relationship Id="rId5" Type="http://schemas.openxmlformats.org/officeDocument/2006/relationships/image" Target="../media/image130.png"/><Relationship Id="rId4" Type="http://schemas.openxmlformats.org/officeDocument/2006/relationships/image" Target="../media/image129.png"/></Relationships>
</file>

<file path=ppt/slides/_rels/slide34.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37.png"/><Relationship Id="rId5" Type="http://schemas.openxmlformats.org/officeDocument/2006/relationships/image" Target="../media/image136.png"/><Relationship Id="rId4" Type="http://schemas.openxmlformats.org/officeDocument/2006/relationships/image" Target="../media/image135.png"/></Relationships>
</file>

<file path=ppt/slides/_rels/slide35.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41.png"/><Relationship Id="rId5" Type="http://schemas.openxmlformats.org/officeDocument/2006/relationships/image" Target="../media/image140.png"/><Relationship Id="rId4" Type="http://schemas.openxmlformats.org/officeDocument/2006/relationships/image" Target="../media/image139.png"/></Relationships>
</file>

<file path=ppt/slides/_rels/slide36.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144.png"/><Relationship Id="rId4" Type="http://schemas.openxmlformats.org/officeDocument/2006/relationships/image" Target="../media/image143.png"/></Relationships>
</file>

<file path=ppt/slides/_rels/slide37.xml.rels><?xml version="1.0" encoding="UTF-8" standalone="yes"?>
<Relationships xmlns="http://schemas.openxmlformats.org/package/2006/relationships"><Relationship Id="rId3" Type="http://schemas.openxmlformats.org/officeDocument/2006/relationships/image" Target="../media/image145.png"/><Relationship Id="rId7" Type="http://schemas.openxmlformats.org/officeDocument/2006/relationships/image" Target="../media/image149.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48.png"/><Relationship Id="rId5" Type="http://schemas.openxmlformats.org/officeDocument/2006/relationships/image" Target="../media/image147.png"/><Relationship Id="rId4" Type="http://schemas.openxmlformats.org/officeDocument/2006/relationships/image" Target="../media/image146.png"/></Relationships>
</file>

<file path=ppt/slides/_rels/slide38.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53.png"/><Relationship Id="rId5" Type="http://schemas.openxmlformats.org/officeDocument/2006/relationships/image" Target="../media/image152.png"/><Relationship Id="rId4" Type="http://schemas.openxmlformats.org/officeDocument/2006/relationships/image" Target="../media/image151.png"/></Relationships>
</file>

<file path=ppt/slides/_rels/slide39.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57.png"/><Relationship Id="rId5" Type="http://schemas.openxmlformats.org/officeDocument/2006/relationships/image" Target="../media/image156.png"/><Relationship Id="rId4" Type="http://schemas.openxmlformats.org/officeDocument/2006/relationships/image" Target="../media/image155.png"/></Relationships>
</file>

<file path=ppt/slides/_rels/slide40.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160.png"/><Relationship Id="rId4" Type="http://schemas.openxmlformats.org/officeDocument/2006/relationships/image" Target="../media/image159.png"/></Relationships>
</file>

<file path=ppt/slides/_rels/slide41.xml.rels><?xml version="1.0" encoding="UTF-8" standalone="yes"?>
<Relationships xmlns="http://schemas.openxmlformats.org/package/2006/relationships"><Relationship Id="rId3" Type="http://schemas.openxmlformats.org/officeDocument/2006/relationships/image" Target="../media/image161.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163.png"/><Relationship Id="rId4" Type="http://schemas.openxmlformats.org/officeDocument/2006/relationships/image" Target="../media/image1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2998304" y="877755"/>
            <a:ext cx="6195391" cy="115701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pt-BR" b="1">
                <a:latin typeface="Roboto"/>
                <a:ea typeface="Roboto"/>
                <a:cs typeface="Roboto"/>
                <a:sym typeface="Roboto"/>
              </a:rPr>
              <a:t>Eletroportáteis</a:t>
            </a:r>
            <a:endParaRPr b="1">
              <a:latin typeface="Roboto"/>
              <a:ea typeface="Roboto"/>
              <a:cs typeface="Roboto"/>
              <a:sym typeface="Roboto"/>
            </a:endParaRPr>
          </a:p>
        </p:txBody>
      </p:sp>
      <p:sp>
        <p:nvSpPr>
          <p:cNvPr id="85" name="Google Shape;85;p1"/>
          <p:cNvSpPr txBox="1"/>
          <p:nvPr/>
        </p:nvSpPr>
        <p:spPr>
          <a:xfrm>
            <a:off x="11128182" y="6488709"/>
            <a:ext cx="1063818"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1" i="0" u="none" strike="noStrike" cap="none" dirty="0">
                <a:solidFill>
                  <a:schemeClr val="dk1"/>
                </a:solidFill>
                <a:latin typeface="Roboto"/>
                <a:ea typeface="Roboto"/>
                <a:cs typeface="Roboto"/>
                <a:sym typeface="Roboto"/>
              </a:rPr>
              <a:t>01/2025</a:t>
            </a:r>
            <a:endParaRPr dirty="0"/>
          </a:p>
        </p:txBody>
      </p:sp>
      <p:pic>
        <p:nvPicPr>
          <p:cNvPr id="86" name="Google Shape;86;p1"/>
          <p:cNvPicPr preferRelativeResize="0"/>
          <p:nvPr/>
        </p:nvPicPr>
        <p:blipFill rotWithShape="1">
          <a:blip r:embed="rId3">
            <a:alphaModFix/>
          </a:blip>
          <a:srcRect/>
          <a:stretch/>
        </p:blipFill>
        <p:spPr>
          <a:xfrm>
            <a:off x="9604181" y="3681969"/>
            <a:ext cx="2127636" cy="2553163"/>
          </a:xfrm>
          <a:prstGeom prst="rect">
            <a:avLst/>
          </a:prstGeom>
          <a:noFill/>
          <a:ln>
            <a:noFill/>
          </a:ln>
        </p:spPr>
      </p:pic>
      <p:pic>
        <p:nvPicPr>
          <p:cNvPr id="87" name="Google Shape;87;p1"/>
          <p:cNvPicPr preferRelativeResize="0"/>
          <p:nvPr/>
        </p:nvPicPr>
        <p:blipFill rotWithShape="1">
          <a:blip r:embed="rId4">
            <a:alphaModFix/>
          </a:blip>
          <a:srcRect/>
          <a:stretch/>
        </p:blipFill>
        <p:spPr>
          <a:xfrm>
            <a:off x="3727501" y="3732754"/>
            <a:ext cx="1868699" cy="2451596"/>
          </a:xfrm>
          <a:prstGeom prst="rect">
            <a:avLst/>
          </a:prstGeom>
          <a:noFill/>
          <a:ln>
            <a:noFill/>
          </a:ln>
        </p:spPr>
      </p:pic>
      <p:pic>
        <p:nvPicPr>
          <p:cNvPr id="88" name="Google Shape;88;p1"/>
          <p:cNvPicPr preferRelativeResize="0"/>
          <p:nvPr/>
        </p:nvPicPr>
        <p:blipFill rotWithShape="1">
          <a:blip r:embed="rId5">
            <a:alphaModFix/>
          </a:blip>
          <a:srcRect/>
          <a:stretch/>
        </p:blipFill>
        <p:spPr>
          <a:xfrm>
            <a:off x="149891" y="2178441"/>
            <a:ext cx="2639086" cy="4005909"/>
          </a:xfrm>
          <a:prstGeom prst="rect">
            <a:avLst/>
          </a:prstGeom>
          <a:noFill/>
          <a:ln>
            <a:noFill/>
          </a:ln>
        </p:spPr>
      </p:pic>
      <p:pic>
        <p:nvPicPr>
          <p:cNvPr id="89" name="Google Shape;89;p1"/>
          <p:cNvPicPr preferRelativeResize="0"/>
          <p:nvPr/>
        </p:nvPicPr>
        <p:blipFill rotWithShape="1">
          <a:blip r:embed="rId6">
            <a:alphaModFix/>
          </a:blip>
          <a:srcRect/>
          <a:stretch/>
        </p:blipFill>
        <p:spPr>
          <a:xfrm>
            <a:off x="6796958" y="3998289"/>
            <a:ext cx="2109692" cy="218606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2"/>
          <p:cNvSpPr txBox="1"/>
          <p:nvPr/>
        </p:nvSpPr>
        <p:spPr>
          <a:xfrm>
            <a:off x="397563" y="667695"/>
            <a:ext cx="2168655"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a:solidFill>
                  <a:schemeClr val="dk1"/>
                </a:solidFill>
                <a:latin typeface="Roboto"/>
                <a:ea typeface="Roboto"/>
                <a:cs typeface="Roboto"/>
                <a:sym typeface="Roboto"/>
              </a:rPr>
              <a:t>Categorias</a:t>
            </a:r>
            <a:endParaRPr sz="1400" b="0" i="0" u="none" strike="noStrike" cap="none">
              <a:solidFill>
                <a:srgbClr val="000000"/>
              </a:solidFill>
              <a:latin typeface="Roboto"/>
              <a:ea typeface="Roboto"/>
              <a:cs typeface="Roboto"/>
              <a:sym typeface="Roboto"/>
            </a:endParaRPr>
          </a:p>
        </p:txBody>
      </p:sp>
      <p:sp>
        <p:nvSpPr>
          <p:cNvPr id="95" name="Google Shape;95;p2"/>
          <p:cNvSpPr txBox="1"/>
          <p:nvPr/>
        </p:nvSpPr>
        <p:spPr>
          <a:xfrm>
            <a:off x="397563" y="1503797"/>
            <a:ext cx="10457250" cy="507827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err="1">
                <a:solidFill>
                  <a:srgbClr val="202124"/>
                </a:solidFill>
                <a:latin typeface="Roboto"/>
                <a:ea typeface="Roboto"/>
                <a:cs typeface="Roboto"/>
                <a:sym typeface="Roboto"/>
              </a:rPr>
              <a:t>Acessorios</a:t>
            </a:r>
            <a:r>
              <a:rPr lang="pt-BR" sz="1800" b="1" i="0" u="none" strike="noStrike" cap="none" dirty="0">
                <a:solidFill>
                  <a:srgbClr val="202124"/>
                </a:solidFill>
                <a:latin typeface="Roboto"/>
                <a:ea typeface="Roboto"/>
                <a:cs typeface="Roboto"/>
                <a:sym typeface="Roboto"/>
              </a:rPr>
              <a:t> e Pecas de </a:t>
            </a:r>
            <a:r>
              <a:rPr lang="pt-BR" sz="1800" b="1" i="0" u="none" strike="noStrike" cap="none" dirty="0" err="1">
                <a:solidFill>
                  <a:srgbClr val="202124"/>
                </a:solidFill>
                <a:latin typeface="Roboto"/>
                <a:ea typeface="Roboto"/>
                <a:cs typeface="Roboto"/>
                <a:sym typeface="Roboto"/>
              </a:rPr>
              <a:t>Reposicao</a:t>
            </a:r>
            <a:r>
              <a:rPr lang="pt-BR" sz="1800" b="1" i="0" u="none" strike="noStrike" cap="none" dirty="0">
                <a:solidFill>
                  <a:srgbClr val="202124"/>
                </a:solidFill>
                <a:latin typeface="Roboto"/>
                <a:ea typeface="Roboto"/>
                <a:cs typeface="Roboto"/>
                <a:sym typeface="Roboto"/>
              </a:rPr>
              <a:t> para </a:t>
            </a:r>
            <a:r>
              <a:rPr lang="pt-BR" sz="1800" b="1" i="0" u="none" strike="noStrike" cap="none" dirty="0" err="1">
                <a:solidFill>
                  <a:srgbClr val="202124"/>
                </a:solidFill>
                <a:latin typeface="Roboto"/>
                <a:ea typeface="Roboto"/>
                <a:cs typeface="Roboto"/>
                <a:sym typeface="Roboto"/>
              </a:rPr>
              <a:t>Eletroportateis</a:t>
            </a:r>
            <a:endParaRPr lang="pt-BR" sz="1800" b="1" i="0" u="none" strike="noStrike" cap="none" dirty="0">
              <a:solidFill>
                <a:srgbClr val="202124"/>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Aparelhos </a:t>
            </a:r>
            <a:r>
              <a:rPr lang="pt-BR" sz="1800" b="0" i="0" u="none" strike="noStrike" cap="none" dirty="0" err="1">
                <a:solidFill>
                  <a:srgbClr val="202124"/>
                </a:solidFill>
                <a:latin typeface="Roboto"/>
                <a:ea typeface="Roboto"/>
                <a:cs typeface="Roboto"/>
                <a:sym typeface="Roboto"/>
              </a:rPr>
              <a:t>Eletricos</a:t>
            </a:r>
            <a:r>
              <a:rPr lang="pt-BR" sz="1800" b="0" i="0" u="none" strike="noStrike" cap="none" dirty="0">
                <a:solidFill>
                  <a:srgbClr val="202124"/>
                </a:solidFill>
                <a:latin typeface="Roboto"/>
                <a:ea typeface="Roboto"/>
                <a:cs typeface="Roboto"/>
                <a:sym typeface="Roboto"/>
              </a:rPr>
              <a:t> para Cabelo &gt; </a:t>
            </a:r>
            <a:r>
              <a:rPr lang="pt-BR" sz="1800" b="1" i="0" u="none" strike="noStrike" cap="none" dirty="0">
                <a:solidFill>
                  <a:srgbClr val="202124"/>
                </a:solidFill>
                <a:latin typeface="Roboto"/>
                <a:ea typeface="Roboto"/>
                <a:cs typeface="Roboto"/>
                <a:sym typeface="Roboto"/>
              </a:rPr>
              <a:t>Babyliss</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Aparelhos </a:t>
            </a:r>
            <a:r>
              <a:rPr lang="pt-BR" sz="1800" b="0" i="0" u="none" strike="noStrike" cap="none" dirty="0" err="1">
                <a:solidFill>
                  <a:srgbClr val="202124"/>
                </a:solidFill>
                <a:latin typeface="Roboto"/>
                <a:ea typeface="Roboto"/>
                <a:cs typeface="Roboto"/>
                <a:sym typeface="Roboto"/>
              </a:rPr>
              <a:t>Eletricos</a:t>
            </a:r>
            <a:r>
              <a:rPr lang="pt-BR" sz="1800" b="0" i="0" u="none" strike="noStrike" cap="none" dirty="0">
                <a:solidFill>
                  <a:srgbClr val="202124"/>
                </a:solidFill>
                <a:latin typeface="Roboto"/>
                <a:ea typeface="Roboto"/>
                <a:cs typeface="Roboto"/>
                <a:sym typeface="Roboto"/>
              </a:rPr>
              <a:t> para Cabelo &gt; </a:t>
            </a:r>
            <a:r>
              <a:rPr lang="pt-BR" sz="1800" b="1" i="0" u="none" strike="noStrike" cap="none" dirty="0">
                <a:solidFill>
                  <a:srgbClr val="202124"/>
                </a:solidFill>
                <a:latin typeface="Roboto"/>
                <a:ea typeface="Roboto"/>
                <a:cs typeface="Roboto"/>
                <a:sym typeface="Roboto"/>
              </a:rPr>
              <a:t>Chapinha e Prancha</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Aparelhos </a:t>
            </a:r>
            <a:r>
              <a:rPr lang="pt-BR" sz="1800" b="0" i="0" u="none" strike="noStrike" cap="none" dirty="0" err="1">
                <a:solidFill>
                  <a:srgbClr val="202124"/>
                </a:solidFill>
                <a:latin typeface="Roboto"/>
                <a:ea typeface="Roboto"/>
                <a:cs typeface="Roboto"/>
                <a:sym typeface="Roboto"/>
              </a:rPr>
              <a:t>Eletricos</a:t>
            </a:r>
            <a:r>
              <a:rPr lang="pt-BR" sz="1800" b="0" i="0" u="none" strike="noStrike" cap="none" dirty="0">
                <a:solidFill>
                  <a:srgbClr val="202124"/>
                </a:solidFill>
                <a:latin typeface="Roboto"/>
                <a:ea typeface="Roboto"/>
                <a:cs typeface="Roboto"/>
                <a:sym typeface="Roboto"/>
              </a:rPr>
              <a:t> para Cabelo &gt; </a:t>
            </a:r>
            <a:r>
              <a:rPr lang="pt-BR" sz="1800" b="1" i="0" u="none" strike="noStrike" cap="none" dirty="0">
                <a:solidFill>
                  <a:srgbClr val="202124"/>
                </a:solidFill>
                <a:latin typeface="Roboto"/>
                <a:ea typeface="Roboto"/>
                <a:cs typeface="Roboto"/>
                <a:sym typeface="Roboto"/>
              </a:rPr>
              <a:t>Escova Alisadora e Secadora</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Aparelhos </a:t>
            </a:r>
            <a:r>
              <a:rPr lang="pt-BR" sz="1800" b="0" i="0" u="none" strike="noStrike" cap="none" dirty="0" err="1">
                <a:solidFill>
                  <a:srgbClr val="202124"/>
                </a:solidFill>
                <a:latin typeface="Roboto"/>
                <a:ea typeface="Roboto"/>
                <a:cs typeface="Roboto"/>
                <a:sym typeface="Roboto"/>
              </a:rPr>
              <a:t>Eletricos</a:t>
            </a:r>
            <a:r>
              <a:rPr lang="pt-BR" sz="1800" b="0" i="0" u="none" strike="noStrike" cap="none" dirty="0">
                <a:solidFill>
                  <a:srgbClr val="202124"/>
                </a:solidFill>
                <a:latin typeface="Roboto"/>
                <a:ea typeface="Roboto"/>
                <a:cs typeface="Roboto"/>
                <a:sym typeface="Roboto"/>
              </a:rPr>
              <a:t> para Cabelo &gt; </a:t>
            </a:r>
            <a:r>
              <a:rPr lang="pt-BR" sz="1800" b="1" i="0" u="none" strike="noStrike" cap="none" dirty="0">
                <a:solidFill>
                  <a:srgbClr val="202124"/>
                </a:solidFill>
                <a:latin typeface="Roboto"/>
                <a:ea typeface="Roboto"/>
                <a:cs typeface="Roboto"/>
                <a:sym typeface="Roboto"/>
              </a:rPr>
              <a:t>Escova Modeladora</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Aparelhos </a:t>
            </a:r>
            <a:r>
              <a:rPr lang="pt-BR" sz="1800" b="0" i="0" u="none" strike="noStrike" cap="none" dirty="0" err="1">
                <a:solidFill>
                  <a:srgbClr val="202124"/>
                </a:solidFill>
                <a:latin typeface="Roboto"/>
                <a:ea typeface="Roboto"/>
                <a:cs typeface="Roboto"/>
                <a:sym typeface="Roboto"/>
              </a:rPr>
              <a:t>Eletricos</a:t>
            </a:r>
            <a:r>
              <a:rPr lang="pt-BR" sz="1800" b="0" i="0" u="none" strike="noStrike" cap="none" dirty="0">
                <a:solidFill>
                  <a:srgbClr val="202124"/>
                </a:solidFill>
                <a:latin typeface="Roboto"/>
                <a:ea typeface="Roboto"/>
                <a:cs typeface="Roboto"/>
                <a:sym typeface="Roboto"/>
              </a:rPr>
              <a:t> para Cabelo &gt; </a:t>
            </a:r>
            <a:r>
              <a:rPr lang="pt-BR" sz="1800" b="1" i="0" u="none" strike="noStrike" cap="none" dirty="0">
                <a:solidFill>
                  <a:srgbClr val="202124"/>
                </a:solidFill>
                <a:latin typeface="Roboto"/>
                <a:ea typeface="Roboto"/>
                <a:cs typeface="Roboto"/>
                <a:sym typeface="Roboto"/>
              </a:rPr>
              <a:t>Escova Rotativa</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Aparelhos </a:t>
            </a:r>
            <a:r>
              <a:rPr lang="pt-BR" sz="1800" b="0" i="0" u="none" strike="noStrike" cap="none" dirty="0" err="1">
                <a:solidFill>
                  <a:srgbClr val="202124"/>
                </a:solidFill>
                <a:latin typeface="Roboto"/>
                <a:ea typeface="Roboto"/>
                <a:cs typeface="Roboto"/>
                <a:sym typeface="Roboto"/>
              </a:rPr>
              <a:t>Eletricos</a:t>
            </a:r>
            <a:r>
              <a:rPr lang="pt-BR" sz="1800" b="0" i="0" u="none" strike="noStrike" cap="none" dirty="0">
                <a:solidFill>
                  <a:srgbClr val="202124"/>
                </a:solidFill>
                <a:latin typeface="Roboto"/>
                <a:ea typeface="Roboto"/>
                <a:cs typeface="Roboto"/>
                <a:sym typeface="Roboto"/>
              </a:rPr>
              <a:t> para Cabelo &gt; </a:t>
            </a:r>
            <a:r>
              <a:rPr lang="pt-BR" sz="1800" b="1" i="0" u="none" strike="noStrike" cap="none" dirty="0">
                <a:solidFill>
                  <a:srgbClr val="202124"/>
                </a:solidFill>
                <a:latin typeface="Roboto"/>
                <a:ea typeface="Roboto"/>
                <a:cs typeface="Roboto"/>
                <a:sym typeface="Roboto"/>
              </a:rPr>
              <a:t>Maquina de Cortar Cabelo</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Aparelhos </a:t>
            </a:r>
            <a:r>
              <a:rPr lang="pt-BR" sz="1800" b="0" i="0" u="none" strike="noStrike" cap="none" dirty="0" err="1">
                <a:solidFill>
                  <a:srgbClr val="202124"/>
                </a:solidFill>
                <a:latin typeface="Roboto"/>
                <a:ea typeface="Roboto"/>
                <a:cs typeface="Roboto"/>
                <a:sym typeface="Roboto"/>
              </a:rPr>
              <a:t>Eletricos</a:t>
            </a:r>
            <a:r>
              <a:rPr lang="pt-BR" sz="1800" b="0" i="0" u="none" strike="noStrike" cap="none" dirty="0">
                <a:solidFill>
                  <a:srgbClr val="202124"/>
                </a:solidFill>
                <a:latin typeface="Roboto"/>
                <a:ea typeface="Roboto"/>
                <a:cs typeface="Roboto"/>
                <a:sym typeface="Roboto"/>
              </a:rPr>
              <a:t> para Cabelo &gt; </a:t>
            </a:r>
            <a:r>
              <a:rPr lang="pt-BR" sz="1800" b="1" i="0" u="none" strike="noStrike" cap="none" dirty="0">
                <a:solidFill>
                  <a:srgbClr val="202124"/>
                </a:solidFill>
                <a:latin typeface="Roboto"/>
                <a:ea typeface="Roboto"/>
                <a:cs typeface="Roboto"/>
                <a:sym typeface="Roboto"/>
              </a:rPr>
              <a:t>Secador de Cabelo</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Aspirador e Vassoura </a:t>
            </a:r>
            <a:r>
              <a:rPr lang="pt-BR" sz="1800" b="1" i="0" u="none" strike="noStrike" cap="none" dirty="0" err="1">
                <a:solidFill>
                  <a:srgbClr val="202124"/>
                </a:solidFill>
                <a:latin typeface="Roboto"/>
                <a:ea typeface="Roboto"/>
                <a:cs typeface="Roboto"/>
                <a:sym typeface="Roboto"/>
              </a:rPr>
              <a:t>Eletrica</a:t>
            </a:r>
            <a:endParaRPr lang="pt-BR" sz="1800" b="1" i="0" u="none" strike="noStrike" cap="none" dirty="0">
              <a:solidFill>
                <a:srgbClr val="202124"/>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Batedeira</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Cafeteira </a:t>
            </a:r>
            <a:r>
              <a:rPr lang="pt-BR" sz="1800" b="1" i="0" u="none" strike="noStrike" cap="none" dirty="0" err="1">
                <a:solidFill>
                  <a:srgbClr val="202124"/>
                </a:solidFill>
                <a:latin typeface="Roboto"/>
                <a:ea typeface="Roboto"/>
                <a:cs typeface="Roboto"/>
                <a:sym typeface="Roboto"/>
              </a:rPr>
              <a:t>Eletrica</a:t>
            </a:r>
            <a:endParaRPr lang="pt-BR" sz="1800" b="1" i="0" u="none" strike="noStrike" cap="none" dirty="0">
              <a:solidFill>
                <a:srgbClr val="202124"/>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Centrifuga e Espremedor de Fruta</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Chaleira </a:t>
            </a:r>
            <a:r>
              <a:rPr lang="pt-BR" sz="1800" b="1" i="0" u="none" strike="noStrike" cap="none" dirty="0" err="1">
                <a:solidFill>
                  <a:srgbClr val="202124"/>
                </a:solidFill>
                <a:latin typeface="Roboto"/>
                <a:ea typeface="Roboto"/>
                <a:cs typeface="Roboto"/>
                <a:sym typeface="Roboto"/>
              </a:rPr>
              <a:t>Eletrica</a:t>
            </a:r>
            <a:endParaRPr lang="pt-BR" sz="1800" b="1" i="0" u="none" strike="noStrike" cap="none" dirty="0">
              <a:solidFill>
                <a:srgbClr val="202124"/>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Churrasqueira </a:t>
            </a:r>
            <a:r>
              <a:rPr lang="pt-BR" sz="1800" b="1" i="0" u="none" strike="noStrike" cap="none" dirty="0" err="1">
                <a:solidFill>
                  <a:srgbClr val="202124"/>
                </a:solidFill>
                <a:latin typeface="Roboto"/>
                <a:ea typeface="Roboto"/>
                <a:cs typeface="Roboto"/>
                <a:sym typeface="Roboto"/>
              </a:rPr>
              <a:t>Eletroportatil</a:t>
            </a:r>
            <a:endParaRPr lang="pt-BR" sz="1800" b="1" i="0" u="none" strike="noStrike" cap="none" dirty="0">
              <a:solidFill>
                <a:srgbClr val="202124"/>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Cozinha Criativa</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0" i="0" u="none" strike="noStrike" cap="none" dirty="0" err="1">
                <a:solidFill>
                  <a:srgbClr val="202124"/>
                </a:solidFill>
                <a:latin typeface="Roboto"/>
                <a:ea typeface="Roboto"/>
                <a:cs typeface="Roboto"/>
                <a:sym typeface="Roboto"/>
              </a:rPr>
              <a:t>Eletroportatil</a:t>
            </a:r>
            <a:r>
              <a:rPr lang="pt-BR" sz="1800" b="0" i="0" u="none" strike="noStrike" cap="none" dirty="0">
                <a:solidFill>
                  <a:srgbClr val="202124"/>
                </a:solidFill>
                <a:latin typeface="Roboto"/>
                <a:ea typeface="Roboto"/>
                <a:cs typeface="Roboto"/>
                <a:sym typeface="Roboto"/>
              </a:rPr>
              <a:t> Linha Industrial &gt; </a:t>
            </a:r>
            <a:r>
              <a:rPr lang="pt-BR" sz="1800" b="1" i="0" u="none" strike="noStrike" cap="none" dirty="0">
                <a:solidFill>
                  <a:srgbClr val="202124"/>
                </a:solidFill>
                <a:latin typeface="Roboto"/>
                <a:ea typeface="Roboto"/>
                <a:cs typeface="Roboto"/>
                <a:sym typeface="Roboto"/>
              </a:rPr>
              <a:t>Fritadeira Linha Industrial</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0" i="0" u="none" strike="noStrike" cap="none" dirty="0" err="1">
                <a:solidFill>
                  <a:srgbClr val="202124"/>
                </a:solidFill>
                <a:latin typeface="Roboto"/>
                <a:ea typeface="Roboto"/>
                <a:cs typeface="Roboto"/>
                <a:sym typeface="Roboto"/>
              </a:rPr>
              <a:t>Eletroportatil</a:t>
            </a:r>
            <a:r>
              <a:rPr lang="pt-BR" sz="1800" b="0" i="0" u="none" strike="noStrike" cap="none" dirty="0">
                <a:solidFill>
                  <a:srgbClr val="202124"/>
                </a:solidFill>
                <a:latin typeface="Roboto"/>
                <a:ea typeface="Roboto"/>
                <a:cs typeface="Roboto"/>
                <a:sym typeface="Roboto"/>
              </a:rPr>
              <a:t> Linha Industrial &gt; </a:t>
            </a:r>
            <a:r>
              <a:rPr lang="pt-BR" sz="1800" b="1" i="0" u="none" strike="noStrike" cap="none" dirty="0">
                <a:solidFill>
                  <a:srgbClr val="202124"/>
                </a:solidFill>
                <a:latin typeface="Roboto"/>
                <a:ea typeface="Roboto"/>
                <a:cs typeface="Roboto"/>
                <a:sym typeface="Roboto"/>
              </a:rPr>
              <a:t>Liquidificador Linha industrial</a:t>
            </a:r>
          </a:p>
          <a:p>
            <a:pPr>
              <a:buSzPts val="1800"/>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0" i="0" u="none" strike="noStrike" cap="none" dirty="0" err="1">
                <a:solidFill>
                  <a:srgbClr val="202124"/>
                </a:solidFill>
                <a:latin typeface="Roboto"/>
                <a:ea typeface="Roboto"/>
                <a:cs typeface="Roboto"/>
                <a:sym typeface="Roboto"/>
              </a:rPr>
              <a:t>Eletroportatil</a:t>
            </a:r>
            <a:r>
              <a:rPr lang="pt-BR" sz="1800" b="0" i="0" u="none" strike="noStrike" cap="none" dirty="0">
                <a:solidFill>
                  <a:srgbClr val="202124"/>
                </a:solidFill>
                <a:latin typeface="Roboto"/>
                <a:ea typeface="Roboto"/>
                <a:cs typeface="Roboto"/>
                <a:sym typeface="Roboto"/>
              </a:rPr>
              <a:t> Linha Industrial &gt; </a:t>
            </a:r>
            <a:r>
              <a:rPr lang="pt-BR" sz="1800" b="1" i="0" u="none" strike="noStrike" cap="none" dirty="0">
                <a:solidFill>
                  <a:srgbClr val="202124"/>
                </a:solidFill>
                <a:latin typeface="Roboto"/>
                <a:ea typeface="Roboto"/>
                <a:cs typeface="Roboto"/>
                <a:sym typeface="Roboto"/>
              </a:rPr>
              <a:t>Outros </a:t>
            </a:r>
            <a:r>
              <a:rPr lang="pt-BR" sz="1800" b="1" i="0" u="none" strike="noStrike" cap="none" dirty="0" err="1">
                <a:solidFill>
                  <a:srgbClr val="202124"/>
                </a:solidFill>
                <a:latin typeface="Roboto"/>
                <a:ea typeface="Roboto"/>
                <a:cs typeface="Roboto"/>
                <a:sym typeface="Roboto"/>
              </a:rPr>
              <a:t>Eletroportateis</a:t>
            </a:r>
            <a:r>
              <a:rPr lang="pt-BR" sz="1800" b="1" i="0" u="none" strike="noStrike" cap="none" dirty="0">
                <a:solidFill>
                  <a:srgbClr val="202124"/>
                </a:solidFill>
                <a:latin typeface="Roboto"/>
                <a:ea typeface="Roboto"/>
                <a:cs typeface="Roboto"/>
                <a:sym typeface="Roboto"/>
              </a:rPr>
              <a:t> Linha Industrial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3"/>
          <p:cNvSpPr txBox="1"/>
          <p:nvPr/>
        </p:nvSpPr>
        <p:spPr>
          <a:xfrm>
            <a:off x="397563" y="667695"/>
            <a:ext cx="2021171"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t-BR" sz="2800" b="0" i="0" u="none" strike="noStrike" cap="none">
                <a:solidFill>
                  <a:schemeClr val="dk1"/>
                </a:solidFill>
                <a:latin typeface="Roboto"/>
                <a:ea typeface="Roboto"/>
                <a:cs typeface="Roboto"/>
                <a:sym typeface="Roboto"/>
              </a:rPr>
              <a:t>Categorias</a:t>
            </a:r>
            <a:endParaRPr sz="1400" b="0" i="0" u="none" strike="noStrike" cap="none">
              <a:solidFill>
                <a:srgbClr val="000000"/>
              </a:solidFill>
              <a:latin typeface="Roboto"/>
              <a:ea typeface="Roboto"/>
              <a:cs typeface="Roboto"/>
              <a:sym typeface="Roboto"/>
            </a:endParaRPr>
          </a:p>
        </p:txBody>
      </p:sp>
      <p:sp>
        <p:nvSpPr>
          <p:cNvPr id="101" name="Google Shape;101;p3"/>
          <p:cNvSpPr txBox="1"/>
          <p:nvPr/>
        </p:nvSpPr>
        <p:spPr>
          <a:xfrm>
            <a:off x="397563" y="1434878"/>
            <a:ext cx="10073792" cy="507827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Enceradeira</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Ferro de Passar &gt; </a:t>
            </a:r>
            <a:r>
              <a:rPr lang="pt-BR" sz="1800" b="1" i="0" u="none" strike="noStrike" cap="none" dirty="0">
                <a:solidFill>
                  <a:srgbClr val="202124"/>
                </a:solidFill>
                <a:latin typeface="Roboto"/>
                <a:ea typeface="Roboto"/>
                <a:cs typeface="Roboto"/>
                <a:sym typeface="Roboto"/>
              </a:rPr>
              <a:t>Ferro a Seco</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Ferro de Passar &gt; </a:t>
            </a:r>
            <a:r>
              <a:rPr lang="pt-BR" sz="1800" b="1" i="0" u="none" strike="noStrike" cap="none" dirty="0">
                <a:solidFill>
                  <a:srgbClr val="202124"/>
                </a:solidFill>
                <a:latin typeface="Roboto"/>
                <a:ea typeface="Roboto"/>
                <a:cs typeface="Roboto"/>
                <a:sym typeface="Roboto"/>
              </a:rPr>
              <a:t>Ferro a Vapor</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Forno </a:t>
            </a:r>
            <a:r>
              <a:rPr lang="pt-BR" sz="1800" b="1" i="0" u="none" strike="noStrike" cap="none" dirty="0" err="1">
                <a:solidFill>
                  <a:srgbClr val="202124"/>
                </a:solidFill>
                <a:latin typeface="Roboto"/>
                <a:ea typeface="Roboto"/>
                <a:cs typeface="Roboto"/>
                <a:sym typeface="Roboto"/>
              </a:rPr>
              <a:t>Eletrico</a:t>
            </a:r>
            <a:endParaRPr lang="pt-BR" sz="1800" b="1" i="0" u="none" strike="noStrike" cap="none" dirty="0">
              <a:solidFill>
                <a:srgbClr val="202124"/>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Fritadeira </a:t>
            </a:r>
            <a:r>
              <a:rPr lang="pt-BR" sz="1800" b="1" i="0" u="none" strike="noStrike" cap="none" dirty="0" err="1">
                <a:solidFill>
                  <a:srgbClr val="202124"/>
                </a:solidFill>
                <a:latin typeface="Roboto"/>
                <a:ea typeface="Roboto"/>
                <a:cs typeface="Roboto"/>
                <a:sym typeface="Roboto"/>
              </a:rPr>
              <a:t>Eletrica</a:t>
            </a:r>
            <a:endParaRPr lang="pt-BR" sz="1800" b="1" i="0" u="none" strike="noStrike" cap="none" dirty="0">
              <a:solidFill>
                <a:srgbClr val="202124"/>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Grill, Sanduicheira e Torradeira</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Higienizador e Vaporizador</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Lavadora de Alta </a:t>
            </a:r>
            <a:r>
              <a:rPr lang="pt-BR" sz="1800" b="1" i="0" u="none" strike="noStrike" cap="none" dirty="0" err="1">
                <a:solidFill>
                  <a:srgbClr val="202124"/>
                </a:solidFill>
                <a:latin typeface="Roboto"/>
                <a:ea typeface="Roboto"/>
                <a:cs typeface="Roboto"/>
                <a:sym typeface="Roboto"/>
              </a:rPr>
              <a:t>Pressao</a:t>
            </a:r>
            <a:endParaRPr lang="pt-BR" sz="1800" b="1" i="0" u="none" strike="noStrike" cap="none" dirty="0">
              <a:solidFill>
                <a:srgbClr val="202124"/>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Liquidificador</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Maquina de Costura</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err="1">
                <a:solidFill>
                  <a:srgbClr val="202124"/>
                </a:solidFill>
                <a:latin typeface="Roboto"/>
                <a:ea typeface="Roboto"/>
                <a:cs typeface="Roboto"/>
                <a:sym typeface="Roboto"/>
              </a:rPr>
              <a:t>Mixer</a:t>
            </a:r>
            <a:endParaRPr lang="pt-BR" sz="1800" b="1" i="0" u="none" strike="noStrike" cap="none" dirty="0">
              <a:solidFill>
                <a:srgbClr val="202124"/>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Moedor e Ralador</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Panela </a:t>
            </a:r>
            <a:r>
              <a:rPr lang="pt-BR" sz="1800" b="0" i="0" u="none" strike="noStrike" cap="none" dirty="0" err="1">
                <a:solidFill>
                  <a:srgbClr val="202124"/>
                </a:solidFill>
                <a:latin typeface="Roboto"/>
                <a:ea typeface="Roboto"/>
                <a:cs typeface="Roboto"/>
                <a:sym typeface="Roboto"/>
              </a:rPr>
              <a:t>Eletrica</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Panela </a:t>
            </a:r>
            <a:r>
              <a:rPr lang="pt-BR" sz="1800" b="1" i="0" u="none" strike="noStrike" cap="none" dirty="0" err="1">
                <a:solidFill>
                  <a:srgbClr val="202124"/>
                </a:solidFill>
                <a:latin typeface="Roboto"/>
                <a:ea typeface="Roboto"/>
                <a:cs typeface="Roboto"/>
                <a:sym typeface="Roboto"/>
              </a:rPr>
              <a:t>Eletrica</a:t>
            </a:r>
            <a:r>
              <a:rPr lang="pt-BR" sz="1800" b="1" i="0" u="none" strike="noStrike" cap="none" dirty="0">
                <a:solidFill>
                  <a:srgbClr val="202124"/>
                </a:solidFill>
                <a:latin typeface="Roboto"/>
                <a:ea typeface="Roboto"/>
                <a:cs typeface="Roboto"/>
                <a:sym typeface="Roboto"/>
              </a:rPr>
              <a:t> Convencional</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Panela </a:t>
            </a:r>
            <a:r>
              <a:rPr lang="pt-BR" sz="1800" b="0" i="0" u="none" strike="noStrike" cap="none" dirty="0" err="1">
                <a:solidFill>
                  <a:srgbClr val="202124"/>
                </a:solidFill>
                <a:latin typeface="Roboto"/>
                <a:ea typeface="Roboto"/>
                <a:cs typeface="Roboto"/>
                <a:sym typeface="Roboto"/>
              </a:rPr>
              <a:t>Eletrica</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Panela </a:t>
            </a:r>
            <a:r>
              <a:rPr lang="pt-BR" sz="1800" b="1" i="0" u="none" strike="noStrike" cap="none" dirty="0" err="1">
                <a:solidFill>
                  <a:srgbClr val="202124"/>
                </a:solidFill>
                <a:latin typeface="Roboto"/>
                <a:ea typeface="Roboto"/>
                <a:cs typeface="Roboto"/>
                <a:sym typeface="Roboto"/>
              </a:rPr>
              <a:t>Eletrica</a:t>
            </a:r>
            <a:r>
              <a:rPr lang="pt-BR" sz="1800" b="1" i="0" u="none" strike="noStrike" cap="none" dirty="0">
                <a:solidFill>
                  <a:srgbClr val="202124"/>
                </a:solidFill>
                <a:latin typeface="Roboto"/>
                <a:ea typeface="Roboto"/>
                <a:cs typeface="Roboto"/>
                <a:sym typeface="Roboto"/>
              </a:rPr>
              <a:t> </a:t>
            </a:r>
            <a:r>
              <a:rPr lang="pt-BR" sz="1800" b="1" i="0" u="none" strike="noStrike" cap="none" dirty="0" err="1">
                <a:solidFill>
                  <a:srgbClr val="202124"/>
                </a:solidFill>
                <a:latin typeface="Roboto"/>
                <a:ea typeface="Roboto"/>
                <a:cs typeface="Roboto"/>
                <a:sym typeface="Roboto"/>
              </a:rPr>
              <a:t>Pressao</a:t>
            </a:r>
            <a:endParaRPr lang="pt-BR" sz="1800" b="1" i="0" u="none" strike="noStrike" cap="none" dirty="0">
              <a:solidFill>
                <a:srgbClr val="202124"/>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Passadeira a Vapor e </a:t>
            </a:r>
            <a:r>
              <a:rPr lang="pt-BR" sz="1800" b="1" i="0" u="none" strike="noStrike" cap="none" dirty="0" err="1">
                <a:solidFill>
                  <a:srgbClr val="202124"/>
                </a:solidFill>
                <a:latin typeface="Roboto"/>
                <a:ea typeface="Roboto"/>
                <a:cs typeface="Roboto"/>
                <a:sym typeface="Roboto"/>
              </a:rPr>
              <a:t>Steamer</a:t>
            </a:r>
            <a:endParaRPr lang="pt-BR" sz="1800" b="1" i="0" u="none" strike="noStrike" cap="none" dirty="0">
              <a:solidFill>
                <a:srgbClr val="202124"/>
              </a:solidFill>
              <a:latin typeface="Roboto"/>
              <a:ea typeface="Roboto"/>
              <a:cs typeface="Roboto"/>
              <a:sym typeface="Roboto"/>
            </a:endParaRP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Pipoqueira</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a:solidFill>
                  <a:srgbClr val="202124"/>
                </a:solidFill>
                <a:latin typeface="Roboto"/>
                <a:ea typeface="Roboto"/>
                <a:cs typeface="Roboto"/>
                <a:sym typeface="Roboto"/>
              </a:rPr>
              <a:t>Processador de Alimentos</a:t>
            </a:r>
          </a:p>
          <a:p>
            <a:pPr marL="0" marR="0" lvl="0" indent="0" algn="l" rtl="0">
              <a:lnSpc>
                <a:spcPct val="100000"/>
              </a:lnSpc>
              <a:spcBef>
                <a:spcPts val="0"/>
              </a:spcBef>
              <a:spcAft>
                <a:spcPts val="0"/>
              </a:spcAft>
              <a:buClr>
                <a:srgbClr val="000000"/>
              </a:buClr>
              <a:buSzPts val="1800"/>
              <a:buFont typeface="Arial"/>
              <a:buNone/>
            </a:pPr>
            <a:r>
              <a:rPr lang="pt-BR" sz="1800" b="0" i="0" u="none" strike="noStrike" cap="none" dirty="0" err="1">
                <a:solidFill>
                  <a:srgbClr val="202124"/>
                </a:solidFill>
                <a:latin typeface="Roboto"/>
                <a:ea typeface="Roboto"/>
                <a:cs typeface="Roboto"/>
                <a:sym typeface="Roboto"/>
              </a:rPr>
              <a:t>Eletroportateis</a:t>
            </a:r>
            <a:r>
              <a:rPr lang="pt-BR" sz="1800" b="0" i="0" u="none" strike="noStrike" cap="none" dirty="0">
                <a:solidFill>
                  <a:srgbClr val="202124"/>
                </a:solidFill>
                <a:latin typeface="Roboto"/>
                <a:ea typeface="Roboto"/>
                <a:cs typeface="Roboto"/>
                <a:sym typeface="Roboto"/>
              </a:rPr>
              <a:t> &gt; </a:t>
            </a:r>
            <a:r>
              <a:rPr lang="pt-BR" sz="1800" b="1" i="0" u="none" strike="noStrike" cap="none" dirty="0" err="1">
                <a:solidFill>
                  <a:srgbClr val="202124"/>
                </a:solidFill>
                <a:latin typeface="Roboto"/>
                <a:ea typeface="Roboto"/>
                <a:cs typeface="Roboto"/>
                <a:sym typeface="Roboto"/>
              </a:rPr>
              <a:t>Robo</a:t>
            </a:r>
            <a:r>
              <a:rPr lang="pt-BR" sz="1800" b="1" i="0" u="none" strike="noStrike" cap="none" dirty="0">
                <a:solidFill>
                  <a:srgbClr val="202124"/>
                </a:solidFill>
                <a:latin typeface="Roboto"/>
                <a:ea typeface="Roboto"/>
                <a:cs typeface="Roboto"/>
                <a:sym typeface="Roboto"/>
              </a:rPr>
              <a:t> Aspirador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4"/>
          <p:cNvSpPr txBox="1"/>
          <p:nvPr/>
        </p:nvSpPr>
        <p:spPr>
          <a:xfrm>
            <a:off x="735402" y="1898609"/>
            <a:ext cx="10721100" cy="2031285"/>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Os </a:t>
            </a:r>
            <a:r>
              <a:rPr lang="pt-BR" sz="1800" b="1" i="0" u="none" strike="noStrike" cap="none">
                <a:solidFill>
                  <a:srgbClr val="202124"/>
                </a:solidFill>
                <a:latin typeface="Roboto"/>
                <a:ea typeface="Roboto"/>
                <a:cs typeface="Roboto"/>
                <a:sym typeface="Roboto"/>
              </a:rPr>
              <a:t>eletroportáteis</a:t>
            </a:r>
            <a:r>
              <a:rPr lang="pt-BR" sz="1800" b="0" i="0" u="none" strike="noStrike" cap="none">
                <a:solidFill>
                  <a:srgbClr val="202124"/>
                </a:solidFill>
                <a:latin typeface="Roboto"/>
                <a:ea typeface="Roboto"/>
                <a:cs typeface="Roboto"/>
                <a:sym typeface="Roboto"/>
              </a:rPr>
              <a:t> são produtos que precisam ser ligados à eletricidade (ou utilizem baterias recarregáveis para funcionar), mas que, diferentemente dos eletrodomésticos (como fogão, geladeira, máquina de lavar e secadoras, que são bem maiores e pesados), podem ser transportados de um lugar para outro com facilidade. </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São produtos multifuncionais e, justamente por isso, estão em todos os cômodos da casa. Entre os mais usados, há aqueles que proporcionam agilidade nas tarefas domésticas, como limpar ou cozinhar, mas também existem modelos que oferecem até mesmo mais bem-estar ao usuário.</a:t>
            </a:r>
            <a:endParaRPr sz="1400" b="0" i="0" u="none" strike="noStrike" cap="none">
              <a:solidFill>
                <a:srgbClr val="000000"/>
              </a:solidFill>
              <a:latin typeface="Arial"/>
              <a:ea typeface="Arial"/>
              <a:cs typeface="Arial"/>
              <a:sym typeface="Arial"/>
            </a:endParaRPr>
          </a:p>
        </p:txBody>
      </p:sp>
      <p:sp>
        <p:nvSpPr>
          <p:cNvPr id="107" name="Google Shape;107;p4"/>
          <p:cNvSpPr txBox="1"/>
          <p:nvPr/>
        </p:nvSpPr>
        <p:spPr>
          <a:xfrm>
            <a:off x="4947459" y="423857"/>
            <a:ext cx="2296986"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1" i="0" u="none" strike="noStrike" cap="none">
                <a:solidFill>
                  <a:srgbClr val="202124"/>
                </a:solidFill>
                <a:latin typeface="Roboto"/>
                <a:ea typeface="Roboto"/>
                <a:cs typeface="Roboto"/>
                <a:sym typeface="Roboto"/>
              </a:rPr>
              <a:t>Eletroportáteis</a:t>
            </a:r>
            <a:endParaRPr sz="1400" b="1" i="0" u="none" strike="noStrike" cap="none">
              <a:solidFill>
                <a:srgbClr val="000000"/>
              </a:solidFill>
              <a:latin typeface="Arial"/>
              <a:ea typeface="Arial"/>
              <a:cs typeface="Arial"/>
              <a:sym typeface="Arial"/>
            </a:endParaRPr>
          </a:p>
        </p:txBody>
      </p:sp>
      <p:pic>
        <p:nvPicPr>
          <p:cNvPr id="108" name="Google Shape;108;p4"/>
          <p:cNvPicPr preferRelativeResize="0"/>
          <p:nvPr/>
        </p:nvPicPr>
        <p:blipFill rotWithShape="1">
          <a:blip r:embed="rId3">
            <a:alphaModFix/>
          </a:blip>
          <a:srcRect/>
          <a:stretch/>
        </p:blipFill>
        <p:spPr>
          <a:xfrm>
            <a:off x="3495466" y="3929894"/>
            <a:ext cx="4559967" cy="251686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40"/>
          <p:cNvSpPr txBox="1"/>
          <p:nvPr/>
        </p:nvSpPr>
        <p:spPr>
          <a:xfrm>
            <a:off x="735401" y="1541660"/>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Acessórios </a:t>
            </a:r>
            <a:r>
              <a:rPr lang="pt-BR" sz="1800" b="0" i="0" u="none" strike="noStrike" cap="none">
                <a:solidFill>
                  <a:srgbClr val="202124"/>
                </a:solidFill>
                <a:latin typeface="Roboto"/>
                <a:ea typeface="Roboto"/>
                <a:cs typeface="Roboto"/>
                <a:sym typeface="Roboto"/>
              </a:rPr>
              <a:t>são dispositivos extras não necessários para o funcionamento do aparelho.</a:t>
            </a:r>
            <a:endParaRPr sz="1800" b="1" i="0" u="none" strike="noStrike" cap="none">
              <a:solidFill>
                <a:srgbClr val="202124"/>
              </a:solidFill>
              <a:latin typeface="Roboto"/>
              <a:ea typeface="Roboto"/>
              <a:cs typeface="Roboto"/>
              <a:sym typeface="Roboto"/>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Peças de reposição </a:t>
            </a:r>
            <a:r>
              <a:rPr lang="pt-BR" sz="1800" b="0" i="0" u="none" strike="noStrike" cap="none">
                <a:solidFill>
                  <a:srgbClr val="202124"/>
                </a:solidFill>
                <a:latin typeface="Roboto"/>
                <a:ea typeface="Roboto"/>
                <a:cs typeface="Roboto"/>
                <a:sym typeface="Roboto"/>
              </a:rPr>
              <a:t>são aquelas que você utiliza quando precisa substituir determinados componentes provocados pelo desgaste natural.</a:t>
            </a:r>
            <a:endParaRPr sz="1800" b="0" i="0" u="none" strike="noStrike" cap="none">
              <a:solidFill>
                <a:srgbClr val="202124"/>
              </a:solidFill>
              <a:latin typeface="Roboto"/>
              <a:ea typeface="Roboto"/>
              <a:cs typeface="Roboto"/>
              <a:sym typeface="Roboto"/>
            </a:endParaRPr>
          </a:p>
        </p:txBody>
      </p:sp>
      <p:sp>
        <p:nvSpPr>
          <p:cNvPr id="114" name="Google Shape;114;p40"/>
          <p:cNvSpPr txBox="1"/>
          <p:nvPr/>
        </p:nvSpPr>
        <p:spPr>
          <a:xfrm>
            <a:off x="1080818" y="474354"/>
            <a:ext cx="10030265"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err="1">
                <a:solidFill>
                  <a:srgbClr val="202124"/>
                </a:solidFill>
                <a:latin typeface="Roboto"/>
                <a:ea typeface="Roboto"/>
                <a:cs typeface="Roboto"/>
                <a:sym typeface="Roboto"/>
              </a:rPr>
              <a:t>Eletroportateis</a:t>
            </a:r>
            <a:r>
              <a:rPr lang="pt-BR" sz="2400" b="0" i="0" u="none" strike="noStrike" cap="none" dirty="0">
                <a:solidFill>
                  <a:srgbClr val="202124"/>
                </a:solidFill>
                <a:latin typeface="Roboto"/>
                <a:ea typeface="Roboto"/>
                <a:cs typeface="Roboto"/>
                <a:sym typeface="Roboto"/>
              </a:rPr>
              <a:t> &gt; </a:t>
            </a:r>
            <a:r>
              <a:rPr lang="pt-BR" sz="2400" b="1" i="0" u="none" strike="noStrike" cap="none" dirty="0" err="1">
                <a:solidFill>
                  <a:srgbClr val="202124"/>
                </a:solidFill>
                <a:latin typeface="Roboto"/>
                <a:ea typeface="Roboto"/>
                <a:cs typeface="Roboto"/>
                <a:sym typeface="Roboto"/>
              </a:rPr>
              <a:t>Acessorios</a:t>
            </a:r>
            <a:r>
              <a:rPr lang="pt-BR" sz="2400" b="1" i="0" u="none" strike="noStrike" cap="none" dirty="0">
                <a:solidFill>
                  <a:srgbClr val="202124"/>
                </a:solidFill>
                <a:latin typeface="Roboto"/>
                <a:ea typeface="Roboto"/>
                <a:cs typeface="Roboto"/>
                <a:sym typeface="Roboto"/>
              </a:rPr>
              <a:t> e Pecas de </a:t>
            </a:r>
            <a:r>
              <a:rPr lang="pt-BR" sz="2400" b="1" i="0" u="none" strike="noStrike" cap="none" dirty="0" err="1">
                <a:solidFill>
                  <a:srgbClr val="202124"/>
                </a:solidFill>
                <a:latin typeface="Roboto"/>
                <a:ea typeface="Roboto"/>
                <a:cs typeface="Roboto"/>
                <a:sym typeface="Roboto"/>
              </a:rPr>
              <a:t>Reposicao</a:t>
            </a:r>
            <a:r>
              <a:rPr lang="pt-BR" sz="2400" b="1" i="0" u="none" strike="noStrike" cap="none" dirty="0">
                <a:solidFill>
                  <a:srgbClr val="202124"/>
                </a:solidFill>
                <a:latin typeface="Roboto"/>
                <a:ea typeface="Roboto"/>
                <a:cs typeface="Roboto"/>
                <a:sym typeface="Roboto"/>
              </a:rPr>
              <a:t> para </a:t>
            </a:r>
            <a:r>
              <a:rPr lang="pt-BR" sz="2400" b="1" i="0" u="none" strike="noStrike" cap="none" dirty="0" err="1">
                <a:solidFill>
                  <a:srgbClr val="202124"/>
                </a:solidFill>
                <a:latin typeface="Roboto"/>
                <a:ea typeface="Roboto"/>
                <a:cs typeface="Roboto"/>
                <a:sym typeface="Roboto"/>
              </a:rPr>
              <a:t>Eletroportateis</a:t>
            </a:r>
            <a:endParaRPr sz="1400" b="1" i="0" u="none" strike="noStrike" cap="none" dirty="0">
              <a:solidFill>
                <a:srgbClr val="000000"/>
              </a:solidFill>
              <a:latin typeface="Arial"/>
              <a:ea typeface="Arial"/>
              <a:cs typeface="Arial"/>
              <a:sym typeface="Arial"/>
            </a:endParaRPr>
          </a:p>
        </p:txBody>
      </p:sp>
      <p:pic>
        <p:nvPicPr>
          <p:cNvPr id="115" name="Google Shape;115;p40"/>
          <p:cNvPicPr preferRelativeResize="0"/>
          <p:nvPr/>
        </p:nvPicPr>
        <p:blipFill rotWithShape="1">
          <a:blip r:embed="rId3">
            <a:alphaModFix/>
          </a:blip>
          <a:srcRect/>
          <a:stretch/>
        </p:blipFill>
        <p:spPr>
          <a:xfrm>
            <a:off x="1297213" y="4816459"/>
            <a:ext cx="1365006" cy="1776153"/>
          </a:xfrm>
          <a:prstGeom prst="rect">
            <a:avLst/>
          </a:prstGeom>
          <a:noFill/>
          <a:ln>
            <a:noFill/>
          </a:ln>
        </p:spPr>
      </p:pic>
      <p:pic>
        <p:nvPicPr>
          <p:cNvPr id="116" name="Google Shape;116;p40"/>
          <p:cNvPicPr preferRelativeResize="0"/>
          <p:nvPr/>
        </p:nvPicPr>
        <p:blipFill rotWithShape="1">
          <a:blip r:embed="rId4">
            <a:alphaModFix/>
          </a:blip>
          <a:srcRect/>
          <a:stretch/>
        </p:blipFill>
        <p:spPr>
          <a:xfrm>
            <a:off x="6907030" y="4617895"/>
            <a:ext cx="1985448" cy="2025800"/>
          </a:xfrm>
          <a:prstGeom prst="rect">
            <a:avLst/>
          </a:prstGeom>
          <a:noFill/>
          <a:ln>
            <a:noFill/>
          </a:ln>
        </p:spPr>
      </p:pic>
      <p:pic>
        <p:nvPicPr>
          <p:cNvPr id="117" name="Google Shape;117;p40"/>
          <p:cNvPicPr preferRelativeResize="0"/>
          <p:nvPr/>
        </p:nvPicPr>
        <p:blipFill rotWithShape="1">
          <a:blip r:embed="rId5">
            <a:alphaModFix/>
          </a:blip>
          <a:srcRect/>
          <a:stretch/>
        </p:blipFill>
        <p:spPr>
          <a:xfrm>
            <a:off x="4227345" y="4765378"/>
            <a:ext cx="1474313" cy="1878317"/>
          </a:xfrm>
          <a:prstGeom prst="rect">
            <a:avLst/>
          </a:prstGeom>
          <a:noFill/>
          <a:ln>
            <a:noFill/>
          </a:ln>
        </p:spPr>
      </p:pic>
      <p:pic>
        <p:nvPicPr>
          <p:cNvPr id="118" name="Google Shape;118;p40"/>
          <p:cNvPicPr preferRelativeResize="0"/>
          <p:nvPr/>
        </p:nvPicPr>
        <p:blipFill rotWithShape="1">
          <a:blip r:embed="rId6">
            <a:alphaModFix/>
          </a:blip>
          <a:srcRect/>
          <a:stretch/>
        </p:blipFill>
        <p:spPr>
          <a:xfrm>
            <a:off x="4061090" y="2563695"/>
            <a:ext cx="1539854" cy="1854448"/>
          </a:xfrm>
          <a:prstGeom prst="rect">
            <a:avLst/>
          </a:prstGeom>
          <a:noFill/>
          <a:ln>
            <a:noFill/>
          </a:ln>
        </p:spPr>
      </p:pic>
      <p:pic>
        <p:nvPicPr>
          <p:cNvPr id="119" name="Google Shape;119;p40"/>
          <p:cNvPicPr preferRelativeResize="0"/>
          <p:nvPr/>
        </p:nvPicPr>
        <p:blipFill rotWithShape="1">
          <a:blip r:embed="rId7">
            <a:alphaModFix/>
          </a:blip>
          <a:srcRect/>
          <a:stretch/>
        </p:blipFill>
        <p:spPr>
          <a:xfrm>
            <a:off x="1064749" y="2688120"/>
            <a:ext cx="1829935" cy="1904626"/>
          </a:xfrm>
          <a:prstGeom prst="rect">
            <a:avLst/>
          </a:prstGeom>
          <a:noFill/>
          <a:ln>
            <a:noFill/>
          </a:ln>
        </p:spPr>
      </p:pic>
      <p:pic>
        <p:nvPicPr>
          <p:cNvPr id="120" name="Google Shape;120;p40"/>
          <p:cNvPicPr preferRelativeResize="0"/>
          <p:nvPr/>
        </p:nvPicPr>
        <p:blipFill rotWithShape="1">
          <a:blip r:embed="rId8">
            <a:alphaModFix/>
          </a:blip>
          <a:srcRect/>
          <a:stretch/>
        </p:blipFill>
        <p:spPr>
          <a:xfrm>
            <a:off x="9756112" y="2876200"/>
            <a:ext cx="1578979" cy="1635371"/>
          </a:xfrm>
          <a:prstGeom prst="rect">
            <a:avLst/>
          </a:prstGeom>
          <a:noFill/>
          <a:ln>
            <a:noFill/>
          </a:ln>
        </p:spPr>
      </p:pic>
      <p:pic>
        <p:nvPicPr>
          <p:cNvPr id="121" name="Google Shape;121;p40" descr="Bico Extratora para Aspirador de Pó - DETAILER - RIBEIRAO DETAILER"/>
          <p:cNvPicPr preferRelativeResize="0"/>
          <p:nvPr/>
        </p:nvPicPr>
        <p:blipFill rotWithShape="1">
          <a:blip r:embed="rId9">
            <a:alphaModFix/>
          </a:blip>
          <a:srcRect/>
          <a:stretch/>
        </p:blipFill>
        <p:spPr>
          <a:xfrm>
            <a:off x="6907030" y="2558376"/>
            <a:ext cx="1859768" cy="1859768"/>
          </a:xfrm>
          <a:prstGeom prst="rect">
            <a:avLst/>
          </a:prstGeom>
          <a:noFill/>
          <a:ln>
            <a:noFill/>
          </a:ln>
        </p:spPr>
      </p:pic>
      <p:pic>
        <p:nvPicPr>
          <p:cNvPr id="122" name="Google Shape;122;p40" descr="Filtro De Suco (Com Malha) Para Extrator De Nutrientes Omega - H3000Bk13Cbr"/>
          <p:cNvPicPr preferRelativeResize="0"/>
          <p:nvPr/>
        </p:nvPicPr>
        <p:blipFill rotWithShape="1">
          <a:blip r:embed="rId10">
            <a:alphaModFix/>
          </a:blip>
          <a:srcRect l="28753" t="26616" r="27118" b="14514"/>
          <a:stretch/>
        </p:blipFill>
        <p:spPr>
          <a:xfrm>
            <a:off x="9920326" y="4870426"/>
            <a:ext cx="1250549" cy="166821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69"/>
        <p:cNvGrpSpPr/>
        <p:nvPr/>
      </p:nvGrpSpPr>
      <p:grpSpPr>
        <a:xfrm>
          <a:off x="0" y="0"/>
          <a:ext cx="0" cy="0"/>
          <a:chOff x="0" y="0"/>
          <a:chExt cx="0" cy="0"/>
        </a:xfrm>
      </p:grpSpPr>
      <p:sp>
        <p:nvSpPr>
          <p:cNvPr id="770" name="Google Shape;770;p95"/>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babyliss</a:t>
            </a:r>
            <a:r>
              <a:rPr lang="pt-BR" sz="1800" b="0" i="0" u="none" strike="noStrike" cap="none">
                <a:solidFill>
                  <a:srgbClr val="202124"/>
                </a:solidFill>
                <a:latin typeface="Roboto"/>
                <a:ea typeface="Roboto"/>
                <a:cs typeface="Roboto"/>
                <a:sym typeface="Roboto"/>
              </a:rPr>
              <a:t> ou modelador de cachos é um aparelho de calor que modela o cabelo, criando cachos e ondas, diferente da chapinha que foca mais no alisamento.</a:t>
            </a:r>
            <a:endParaRPr sz="1800" b="0" i="0" u="none" strike="noStrike" cap="none">
              <a:solidFill>
                <a:srgbClr val="202124"/>
              </a:solidFill>
              <a:latin typeface="Roboto"/>
              <a:ea typeface="Roboto"/>
              <a:cs typeface="Roboto"/>
              <a:sym typeface="Roboto"/>
            </a:endParaRPr>
          </a:p>
        </p:txBody>
      </p:sp>
      <p:sp>
        <p:nvSpPr>
          <p:cNvPr id="772" name="Google Shape;772;p95"/>
          <p:cNvSpPr txBox="1"/>
          <p:nvPr/>
        </p:nvSpPr>
        <p:spPr>
          <a:xfrm>
            <a:off x="235131" y="528757"/>
            <a:ext cx="11721734"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err="1">
                <a:solidFill>
                  <a:srgbClr val="000000"/>
                </a:solidFill>
                <a:latin typeface="Roboto"/>
                <a:ea typeface="Roboto"/>
                <a:cs typeface="Roboto"/>
                <a:sym typeface="Roboto"/>
              </a:rPr>
              <a:t>Eletroportateis</a:t>
            </a:r>
            <a:r>
              <a:rPr lang="pt-BR" sz="2400" b="0" i="0" u="none" strike="noStrike" cap="none" dirty="0">
                <a:solidFill>
                  <a:srgbClr val="000000"/>
                </a:solidFill>
                <a:latin typeface="Roboto"/>
                <a:ea typeface="Roboto"/>
                <a:cs typeface="Roboto"/>
                <a:sym typeface="Roboto"/>
              </a:rPr>
              <a:t> &gt; Aparelhos </a:t>
            </a:r>
            <a:r>
              <a:rPr lang="pt-BR" sz="2400" b="0" i="0" u="none" strike="noStrike" cap="none" dirty="0" err="1">
                <a:solidFill>
                  <a:srgbClr val="000000"/>
                </a:solidFill>
                <a:latin typeface="Roboto"/>
                <a:ea typeface="Roboto"/>
                <a:cs typeface="Roboto"/>
                <a:sym typeface="Roboto"/>
              </a:rPr>
              <a:t>Eletricos</a:t>
            </a:r>
            <a:r>
              <a:rPr lang="pt-BR" sz="2400" b="0" i="0" u="none" strike="noStrike" cap="none" dirty="0">
                <a:solidFill>
                  <a:srgbClr val="000000"/>
                </a:solidFill>
                <a:latin typeface="Roboto"/>
                <a:ea typeface="Roboto"/>
                <a:cs typeface="Roboto"/>
                <a:sym typeface="Roboto"/>
              </a:rPr>
              <a:t> para Cabelo &gt; </a:t>
            </a:r>
            <a:r>
              <a:rPr lang="pt-BR" sz="2400" b="1" i="0" u="none" strike="noStrike" cap="none" dirty="0">
                <a:solidFill>
                  <a:srgbClr val="000000"/>
                </a:solidFill>
                <a:latin typeface="Roboto"/>
                <a:ea typeface="Roboto"/>
                <a:cs typeface="Roboto"/>
                <a:sym typeface="Roboto"/>
              </a:rPr>
              <a:t>Babyliss</a:t>
            </a:r>
            <a:endParaRPr sz="2400" b="1" i="0" u="none" strike="noStrike" cap="none" dirty="0">
              <a:solidFill>
                <a:srgbClr val="000000"/>
              </a:solidFill>
              <a:latin typeface="Roboto"/>
              <a:ea typeface="Roboto"/>
              <a:cs typeface="Roboto"/>
              <a:sym typeface="Roboto"/>
            </a:endParaRPr>
          </a:p>
        </p:txBody>
      </p:sp>
      <p:pic>
        <p:nvPicPr>
          <p:cNvPr id="773" name="Google Shape;773;p95" descr="Babyliss Mondial em Oferta | Shopee Brasil 2023"/>
          <p:cNvPicPr preferRelativeResize="0"/>
          <p:nvPr/>
        </p:nvPicPr>
        <p:blipFill rotWithShape="1">
          <a:blip r:embed="rId3">
            <a:alphaModFix/>
          </a:blip>
          <a:srcRect t="27684" b="19590"/>
          <a:stretch/>
        </p:blipFill>
        <p:spPr>
          <a:xfrm>
            <a:off x="9197189" y="4893143"/>
            <a:ext cx="2368062" cy="1248577"/>
          </a:xfrm>
          <a:prstGeom prst="rect">
            <a:avLst/>
          </a:prstGeom>
          <a:noFill/>
          <a:ln>
            <a:noFill/>
          </a:ln>
        </p:spPr>
      </p:pic>
      <p:pic>
        <p:nvPicPr>
          <p:cNvPr id="774" name="Google Shape;774;p95" descr="Taiff Modelador De Cachos Vulcan 220°c Bivolt 25mm (1 Pol) | Frete grátis"/>
          <p:cNvPicPr preferRelativeResize="0"/>
          <p:nvPr/>
        </p:nvPicPr>
        <p:blipFill rotWithShape="1">
          <a:blip r:embed="rId4">
            <a:alphaModFix/>
          </a:blip>
          <a:srcRect/>
          <a:stretch/>
        </p:blipFill>
        <p:spPr>
          <a:xfrm>
            <a:off x="400316" y="4455754"/>
            <a:ext cx="1937935" cy="1934058"/>
          </a:xfrm>
          <a:prstGeom prst="rect">
            <a:avLst/>
          </a:prstGeom>
          <a:noFill/>
          <a:ln>
            <a:noFill/>
          </a:ln>
        </p:spPr>
      </p:pic>
      <p:pic>
        <p:nvPicPr>
          <p:cNvPr id="775" name="Google Shape;775;p95" descr="Saiba tudo sobre o Modelador de Cachos Babyliss Arno Aqui"/>
          <p:cNvPicPr preferRelativeResize="0"/>
          <p:nvPr/>
        </p:nvPicPr>
        <p:blipFill rotWithShape="1">
          <a:blip r:embed="rId5">
            <a:alphaModFix/>
          </a:blip>
          <a:srcRect/>
          <a:stretch/>
        </p:blipFill>
        <p:spPr>
          <a:xfrm>
            <a:off x="7195794" y="3378378"/>
            <a:ext cx="1443258" cy="1687777"/>
          </a:xfrm>
          <a:prstGeom prst="rect">
            <a:avLst/>
          </a:prstGeom>
          <a:noFill/>
          <a:ln>
            <a:noFill/>
          </a:ln>
        </p:spPr>
      </p:pic>
      <p:pic>
        <p:nvPicPr>
          <p:cNvPr id="776" name="Google Shape;776;p95" descr="Modelador Cerâmica Britânia Ceramic Temperatura máxima atingida 180 °C com  o Melhor Preço é no Zoom"/>
          <p:cNvPicPr preferRelativeResize="0"/>
          <p:nvPr/>
        </p:nvPicPr>
        <p:blipFill rotWithShape="1">
          <a:blip r:embed="rId6">
            <a:alphaModFix/>
          </a:blip>
          <a:srcRect l="17847" t="40117" r="16389" b="39924"/>
          <a:stretch/>
        </p:blipFill>
        <p:spPr>
          <a:xfrm rot="2483744">
            <a:off x="2352271" y="4127363"/>
            <a:ext cx="2471797" cy="546437"/>
          </a:xfrm>
          <a:prstGeom prst="rect">
            <a:avLst/>
          </a:prstGeom>
          <a:noFill/>
          <a:ln>
            <a:noFill/>
          </a:ln>
        </p:spPr>
      </p:pic>
      <p:pic>
        <p:nvPicPr>
          <p:cNvPr id="777" name="Google Shape;777;p95" descr="Miracurl Babyliss PRO Nano Titanium - Miracurl Babyliss PRO ®"/>
          <p:cNvPicPr preferRelativeResize="0"/>
          <p:nvPr/>
        </p:nvPicPr>
        <p:blipFill rotWithShape="1">
          <a:blip r:embed="rId7">
            <a:alphaModFix/>
          </a:blip>
          <a:srcRect t="22892" b="27808"/>
          <a:stretch/>
        </p:blipFill>
        <p:spPr>
          <a:xfrm>
            <a:off x="4838086" y="4952009"/>
            <a:ext cx="2515824" cy="124026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26"/>
        <p:cNvGrpSpPr/>
        <p:nvPr/>
      </p:nvGrpSpPr>
      <p:grpSpPr>
        <a:xfrm>
          <a:off x="0" y="0"/>
          <a:ext cx="0" cy="0"/>
          <a:chOff x="0" y="0"/>
          <a:chExt cx="0" cy="0"/>
        </a:xfrm>
      </p:grpSpPr>
      <p:sp>
        <p:nvSpPr>
          <p:cNvPr id="827" name="Google Shape;827;p100"/>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chapinha ou prancha </a:t>
            </a:r>
            <a:r>
              <a:rPr lang="pt-BR" sz="1800" b="0" i="0" u="none" strike="noStrike" cap="none" dirty="0">
                <a:solidFill>
                  <a:srgbClr val="202124"/>
                </a:solidFill>
                <a:latin typeface="Roboto"/>
                <a:ea typeface="Roboto"/>
                <a:cs typeface="Roboto"/>
                <a:sym typeface="Roboto"/>
              </a:rPr>
              <a:t>é uma ferramenta de calor desenvolvida para alisar ou retirar o volume dos cabelos. Esse acessório pode ser feito de diferentes tipos de materiais especiais, como cerâmica, titânio ou turmalina, por exemplo.</a:t>
            </a:r>
            <a:endParaRPr sz="1400" b="0" i="0" u="none" strike="noStrike" cap="none" dirty="0">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É um item essencial para quem gosta de ter os cabelos lisos e bem finalizados.</a:t>
            </a:r>
            <a:endParaRPr sz="1800" b="0" i="0" u="none" strike="noStrike" cap="none" dirty="0">
              <a:solidFill>
                <a:srgbClr val="202124"/>
              </a:solidFill>
              <a:latin typeface="Roboto"/>
              <a:ea typeface="Roboto"/>
              <a:cs typeface="Roboto"/>
              <a:sym typeface="Roboto"/>
            </a:endParaRPr>
          </a:p>
        </p:txBody>
      </p:sp>
      <p:sp>
        <p:nvSpPr>
          <p:cNvPr id="829" name="Google Shape;829;p100"/>
          <p:cNvSpPr txBox="1"/>
          <p:nvPr/>
        </p:nvSpPr>
        <p:spPr>
          <a:xfrm>
            <a:off x="235132" y="619382"/>
            <a:ext cx="11721734"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err="1">
                <a:solidFill>
                  <a:srgbClr val="000000"/>
                </a:solidFill>
                <a:latin typeface="Roboto"/>
                <a:ea typeface="Roboto"/>
                <a:cs typeface="Roboto"/>
                <a:sym typeface="Roboto"/>
              </a:rPr>
              <a:t>Eletroportateis</a:t>
            </a:r>
            <a:r>
              <a:rPr lang="pt-BR" sz="2400" b="0" i="0" u="none" strike="noStrike" cap="none" dirty="0">
                <a:solidFill>
                  <a:srgbClr val="000000"/>
                </a:solidFill>
                <a:latin typeface="Roboto"/>
                <a:ea typeface="Roboto"/>
                <a:cs typeface="Roboto"/>
                <a:sym typeface="Roboto"/>
              </a:rPr>
              <a:t> &gt; Aparelhos </a:t>
            </a:r>
            <a:r>
              <a:rPr lang="pt-BR" sz="2400" b="0" i="0" u="none" strike="noStrike" cap="none" dirty="0" err="1">
                <a:solidFill>
                  <a:srgbClr val="000000"/>
                </a:solidFill>
                <a:latin typeface="Roboto"/>
                <a:ea typeface="Roboto"/>
                <a:cs typeface="Roboto"/>
                <a:sym typeface="Roboto"/>
              </a:rPr>
              <a:t>Eletricos</a:t>
            </a:r>
            <a:r>
              <a:rPr lang="pt-BR" sz="2400" b="0" i="0" u="none" strike="noStrike" cap="none" dirty="0">
                <a:solidFill>
                  <a:srgbClr val="000000"/>
                </a:solidFill>
                <a:latin typeface="Roboto"/>
                <a:ea typeface="Roboto"/>
                <a:cs typeface="Roboto"/>
                <a:sym typeface="Roboto"/>
              </a:rPr>
              <a:t> para Cabelo &gt; </a:t>
            </a:r>
            <a:r>
              <a:rPr lang="pt-BR" sz="2400" b="1" i="0" u="none" strike="noStrike" cap="none" dirty="0">
                <a:solidFill>
                  <a:srgbClr val="000000"/>
                </a:solidFill>
                <a:latin typeface="Roboto"/>
                <a:ea typeface="Roboto"/>
                <a:cs typeface="Roboto"/>
                <a:sym typeface="Roboto"/>
              </a:rPr>
              <a:t>Chapinha e Prancha</a:t>
            </a:r>
            <a:endParaRPr sz="2400" b="1" i="0" u="none" strike="noStrike" cap="none" dirty="0">
              <a:solidFill>
                <a:srgbClr val="000000"/>
              </a:solidFill>
              <a:latin typeface="Roboto"/>
              <a:ea typeface="Roboto"/>
              <a:cs typeface="Roboto"/>
              <a:sym typeface="Roboto"/>
            </a:endParaRPr>
          </a:p>
        </p:txBody>
      </p:sp>
      <p:pic>
        <p:nvPicPr>
          <p:cNvPr id="830" name="Google Shape;830;p100" descr="Prancha De Cabelo Titanium Salles Professional | Casas Bahia"/>
          <p:cNvPicPr preferRelativeResize="0"/>
          <p:nvPr/>
        </p:nvPicPr>
        <p:blipFill rotWithShape="1">
          <a:blip r:embed="rId3">
            <a:alphaModFix/>
          </a:blip>
          <a:srcRect t="33070" b="34359"/>
          <a:stretch/>
        </p:blipFill>
        <p:spPr>
          <a:xfrm rot="3243265">
            <a:off x="553772" y="4926271"/>
            <a:ext cx="2433155" cy="792504"/>
          </a:xfrm>
          <a:prstGeom prst="rect">
            <a:avLst/>
          </a:prstGeom>
          <a:noFill/>
          <a:ln>
            <a:noFill/>
          </a:ln>
        </p:spPr>
      </p:pic>
      <p:pic>
        <p:nvPicPr>
          <p:cNvPr id="831" name="Google Shape;831;p100" descr="Chapinha/Prancha de Cabelo Taiff - Titanium 450 Colors 230C - Chapinha /  Prancha - Magazine Luiza"/>
          <p:cNvPicPr preferRelativeResize="0"/>
          <p:nvPr/>
        </p:nvPicPr>
        <p:blipFill rotWithShape="1">
          <a:blip r:embed="rId4">
            <a:alphaModFix/>
          </a:blip>
          <a:srcRect l="11025" r="11435"/>
          <a:stretch/>
        </p:blipFill>
        <p:spPr>
          <a:xfrm rot="151291">
            <a:off x="9233077" y="4181287"/>
            <a:ext cx="2178228" cy="2106917"/>
          </a:xfrm>
          <a:prstGeom prst="rect">
            <a:avLst/>
          </a:prstGeom>
          <a:noFill/>
          <a:ln>
            <a:noFill/>
          </a:ln>
        </p:spPr>
      </p:pic>
      <p:pic>
        <p:nvPicPr>
          <p:cNvPr id="832" name="Google Shape;832;p100" descr="Chapinha/Prancha de Cabelo Cerâmica 210C - Arno Handy For Elite CF7362B0 -  Chapinha / Prancha - Magazine Luiza"/>
          <p:cNvPicPr preferRelativeResize="0"/>
          <p:nvPr/>
        </p:nvPicPr>
        <p:blipFill rotWithShape="1">
          <a:blip r:embed="rId5">
            <a:alphaModFix/>
          </a:blip>
          <a:srcRect t="24605" b="20385"/>
          <a:stretch/>
        </p:blipFill>
        <p:spPr>
          <a:xfrm rot="2828837">
            <a:off x="7173421" y="5012912"/>
            <a:ext cx="2179803" cy="899338"/>
          </a:xfrm>
          <a:prstGeom prst="rect">
            <a:avLst/>
          </a:prstGeom>
          <a:noFill/>
          <a:ln>
            <a:noFill/>
          </a:ln>
        </p:spPr>
      </p:pic>
      <p:pic>
        <p:nvPicPr>
          <p:cNvPr id="833" name="Google Shape;833;p100"/>
          <p:cNvPicPr preferRelativeResize="0"/>
          <p:nvPr/>
        </p:nvPicPr>
        <p:blipFill rotWithShape="1">
          <a:blip r:embed="rId6">
            <a:alphaModFix/>
          </a:blip>
          <a:srcRect/>
          <a:stretch/>
        </p:blipFill>
        <p:spPr>
          <a:xfrm>
            <a:off x="3402691" y="4313420"/>
            <a:ext cx="3645223" cy="200487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81"/>
        <p:cNvGrpSpPr/>
        <p:nvPr/>
      </p:nvGrpSpPr>
      <p:grpSpPr>
        <a:xfrm>
          <a:off x="0" y="0"/>
          <a:ext cx="0" cy="0"/>
          <a:chOff x="0" y="0"/>
          <a:chExt cx="0" cy="0"/>
        </a:xfrm>
      </p:grpSpPr>
      <p:sp>
        <p:nvSpPr>
          <p:cNvPr id="782" name="Google Shape;782;p96"/>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A </a:t>
            </a:r>
            <a:r>
              <a:rPr lang="pt-BR" sz="1800" b="1" i="0" u="none" strike="noStrike" cap="none" dirty="0">
                <a:solidFill>
                  <a:srgbClr val="202124"/>
                </a:solidFill>
                <a:latin typeface="Roboto"/>
                <a:ea typeface="Roboto"/>
                <a:cs typeface="Roboto"/>
                <a:sym typeface="Roboto"/>
              </a:rPr>
              <a:t>escova alisadora e secadora </a:t>
            </a:r>
            <a:r>
              <a:rPr lang="pt-BR" sz="1800" b="0" i="0" u="none" strike="noStrike" cap="none" dirty="0">
                <a:solidFill>
                  <a:srgbClr val="202124"/>
                </a:solidFill>
                <a:latin typeface="Roboto"/>
                <a:ea typeface="Roboto"/>
                <a:cs typeface="Roboto"/>
                <a:sym typeface="Roboto"/>
              </a:rPr>
              <a:t>é um produto semelhante a uma escova de cabelo comum, porém com saída de ar quente entre as cerdas, através de uma chapa de cerâmica, fazendo a função de um secador. </a:t>
            </a:r>
            <a:endParaRPr sz="1400" b="0" i="0" u="none" strike="noStrike" cap="none" dirty="0">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dirty="0">
                <a:solidFill>
                  <a:srgbClr val="202124"/>
                </a:solidFill>
                <a:latin typeface="Roboto"/>
                <a:ea typeface="Roboto"/>
                <a:cs typeface="Roboto"/>
                <a:sym typeface="Roboto"/>
              </a:rPr>
              <a:t>Não possui o movimento de rotação e o seu </a:t>
            </a:r>
            <a:r>
              <a:rPr lang="pt-BR" sz="1800" b="0" i="0" u="sng" strike="noStrike" cap="none" dirty="0">
                <a:solidFill>
                  <a:srgbClr val="202124"/>
                </a:solidFill>
                <a:latin typeface="Roboto"/>
                <a:ea typeface="Roboto"/>
                <a:cs typeface="Roboto"/>
                <a:sym typeface="Roboto"/>
              </a:rPr>
              <a:t>formato é reto</a:t>
            </a:r>
            <a:r>
              <a:rPr lang="pt-BR" sz="1800" b="0" i="0" u="none" strike="noStrike" cap="none" dirty="0">
                <a:solidFill>
                  <a:srgbClr val="202124"/>
                </a:solidFill>
                <a:latin typeface="Roboto"/>
                <a:ea typeface="Roboto"/>
                <a:cs typeface="Roboto"/>
                <a:sym typeface="Roboto"/>
              </a:rPr>
              <a:t>.</a:t>
            </a:r>
            <a:endParaRPr sz="1800" b="0" i="0" u="none" strike="noStrike" cap="none" dirty="0">
              <a:solidFill>
                <a:srgbClr val="202124"/>
              </a:solidFill>
              <a:latin typeface="Roboto"/>
              <a:ea typeface="Roboto"/>
              <a:cs typeface="Roboto"/>
              <a:sym typeface="Roboto"/>
            </a:endParaRPr>
          </a:p>
        </p:txBody>
      </p:sp>
      <p:sp>
        <p:nvSpPr>
          <p:cNvPr id="784" name="Google Shape;784;p96"/>
          <p:cNvSpPr txBox="1"/>
          <p:nvPr/>
        </p:nvSpPr>
        <p:spPr>
          <a:xfrm>
            <a:off x="235132" y="628842"/>
            <a:ext cx="11721734"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err="1">
                <a:solidFill>
                  <a:srgbClr val="000000"/>
                </a:solidFill>
                <a:latin typeface="Roboto"/>
                <a:ea typeface="Roboto"/>
                <a:cs typeface="Roboto"/>
                <a:sym typeface="Roboto"/>
              </a:rPr>
              <a:t>Eletroportateis</a:t>
            </a:r>
            <a:r>
              <a:rPr lang="pt-BR" sz="2400" b="0" i="0" u="none" strike="noStrike" cap="none" dirty="0">
                <a:solidFill>
                  <a:srgbClr val="000000"/>
                </a:solidFill>
                <a:latin typeface="Roboto"/>
                <a:ea typeface="Roboto"/>
                <a:cs typeface="Roboto"/>
                <a:sym typeface="Roboto"/>
              </a:rPr>
              <a:t> &gt; Aparelhos </a:t>
            </a:r>
            <a:r>
              <a:rPr lang="pt-BR" sz="2400" b="0" i="0" u="none" strike="noStrike" cap="none" dirty="0" err="1">
                <a:solidFill>
                  <a:srgbClr val="000000"/>
                </a:solidFill>
                <a:latin typeface="Roboto"/>
                <a:ea typeface="Roboto"/>
                <a:cs typeface="Roboto"/>
                <a:sym typeface="Roboto"/>
              </a:rPr>
              <a:t>Eletricos</a:t>
            </a:r>
            <a:r>
              <a:rPr lang="pt-BR" sz="2400" b="0" i="0" u="none" strike="noStrike" cap="none" dirty="0">
                <a:solidFill>
                  <a:srgbClr val="000000"/>
                </a:solidFill>
                <a:latin typeface="Roboto"/>
                <a:ea typeface="Roboto"/>
                <a:cs typeface="Roboto"/>
                <a:sym typeface="Roboto"/>
              </a:rPr>
              <a:t> para Cabelo &gt; </a:t>
            </a:r>
            <a:r>
              <a:rPr lang="pt-BR" sz="2400" b="1" i="0" u="none" strike="noStrike" cap="none" dirty="0">
                <a:solidFill>
                  <a:srgbClr val="000000"/>
                </a:solidFill>
                <a:latin typeface="Roboto"/>
                <a:ea typeface="Roboto"/>
                <a:cs typeface="Roboto"/>
                <a:sym typeface="Roboto"/>
              </a:rPr>
              <a:t>Escova Alisadora e Secadora</a:t>
            </a:r>
          </a:p>
        </p:txBody>
      </p:sp>
      <p:pic>
        <p:nvPicPr>
          <p:cNvPr id="785" name="Google Shape;785;p96" descr="Escova Alisadora Mágica Efeito Chapinha Cabelos | Ponto"/>
          <p:cNvPicPr preferRelativeResize="0"/>
          <p:nvPr/>
        </p:nvPicPr>
        <p:blipFill rotWithShape="1">
          <a:blip r:embed="rId3">
            <a:alphaModFix/>
          </a:blip>
          <a:srcRect/>
          <a:stretch/>
        </p:blipFill>
        <p:spPr>
          <a:xfrm>
            <a:off x="7312530" y="4176037"/>
            <a:ext cx="2163536" cy="2163536"/>
          </a:xfrm>
          <a:prstGeom prst="rect">
            <a:avLst/>
          </a:prstGeom>
          <a:noFill/>
          <a:ln>
            <a:noFill/>
          </a:ln>
        </p:spPr>
      </p:pic>
      <p:pic>
        <p:nvPicPr>
          <p:cNvPr id="786" name="Google Shape;786;p96" descr="Chapinha Escova Alisadora De Cabelo Pente Elétrico Portátil | MercadoLivre"/>
          <p:cNvPicPr preferRelativeResize="0"/>
          <p:nvPr/>
        </p:nvPicPr>
        <p:blipFill rotWithShape="1">
          <a:blip r:embed="rId4">
            <a:alphaModFix/>
          </a:blip>
          <a:srcRect l="13633" r="33666"/>
          <a:stretch/>
        </p:blipFill>
        <p:spPr>
          <a:xfrm>
            <a:off x="735403" y="4271049"/>
            <a:ext cx="975831" cy="2148055"/>
          </a:xfrm>
          <a:prstGeom prst="rect">
            <a:avLst/>
          </a:prstGeom>
          <a:noFill/>
          <a:ln>
            <a:noFill/>
          </a:ln>
        </p:spPr>
      </p:pic>
      <p:pic>
        <p:nvPicPr>
          <p:cNvPr id="787" name="Google Shape;787;p96" descr="Escova Alisadora Magica 230c Chapinha Elétrica | Casas Bahia"/>
          <p:cNvPicPr preferRelativeResize="0"/>
          <p:nvPr/>
        </p:nvPicPr>
        <p:blipFill rotWithShape="1">
          <a:blip r:embed="rId5">
            <a:alphaModFix/>
          </a:blip>
          <a:srcRect l="20194" r="24125"/>
          <a:stretch/>
        </p:blipFill>
        <p:spPr>
          <a:xfrm>
            <a:off x="10163374" y="4016976"/>
            <a:ext cx="1293222" cy="2322597"/>
          </a:xfrm>
          <a:prstGeom prst="rect">
            <a:avLst/>
          </a:prstGeom>
          <a:noFill/>
          <a:ln>
            <a:noFill/>
          </a:ln>
        </p:spPr>
      </p:pic>
      <p:pic>
        <p:nvPicPr>
          <p:cNvPr id="788" name="Google Shape;788;p96" descr="Escova Secadora Alisadora Mágica 3 em 1 Com Cabo Rotativo e Ions 1300w 220v  Profissional em Promoção na Americanas"/>
          <p:cNvPicPr preferRelativeResize="0"/>
          <p:nvPr/>
        </p:nvPicPr>
        <p:blipFill rotWithShape="1">
          <a:blip r:embed="rId6">
            <a:alphaModFix/>
          </a:blip>
          <a:srcRect t="10964" b="12681"/>
          <a:stretch/>
        </p:blipFill>
        <p:spPr>
          <a:xfrm rot="1272612">
            <a:off x="4603587" y="4704968"/>
            <a:ext cx="2194458" cy="1675572"/>
          </a:xfrm>
          <a:prstGeom prst="rect">
            <a:avLst/>
          </a:prstGeom>
          <a:noFill/>
          <a:ln>
            <a:noFill/>
          </a:ln>
        </p:spPr>
      </p:pic>
      <p:pic>
        <p:nvPicPr>
          <p:cNvPr id="789" name="Google Shape;789;p96" descr="Escova Secadora de Cabelos Mondial ES-01 127V - Fujioka Distribuidor"/>
          <p:cNvPicPr preferRelativeResize="0"/>
          <p:nvPr/>
        </p:nvPicPr>
        <p:blipFill rotWithShape="1">
          <a:blip r:embed="rId7">
            <a:alphaModFix/>
          </a:blip>
          <a:srcRect l="3587" r="19270"/>
          <a:stretch/>
        </p:blipFill>
        <p:spPr>
          <a:xfrm>
            <a:off x="2504318" y="4364753"/>
            <a:ext cx="1584785" cy="205435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93"/>
        <p:cNvGrpSpPr/>
        <p:nvPr/>
      </p:nvGrpSpPr>
      <p:grpSpPr>
        <a:xfrm>
          <a:off x="0" y="0"/>
          <a:ext cx="0" cy="0"/>
          <a:chOff x="0" y="0"/>
          <a:chExt cx="0" cy="0"/>
        </a:xfrm>
      </p:grpSpPr>
      <p:sp>
        <p:nvSpPr>
          <p:cNvPr id="794" name="Google Shape;794;p97"/>
          <p:cNvSpPr txBox="1"/>
          <p:nvPr/>
        </p:nvSpPr>
        <p:spPr>
          <a:xfrm>
            <a:off x="735403" y="1898609"/>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As escovas modeladoras esticam o cabelo devido ao ar quente do secador que faz com que a água de dentro dos fios evapore. Dessa forma, os fios ficam mais maleáveis, permitindo o alisamento ou modelá-los em cachos.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Não possui o movimento de rotação e o seu </a:t>
            </a:r>
            <a:r>
              <a:rPr lang="pt-BR" sz="1800" b="0" i="0" u="sng" strike="noStrike" cap="none">
                <a:solidFill>
                  <a:srgbClr val="202124"/>
                </a:solidFill>
                <a:latin typeface="Roboto"/>
                <a:ea typeface="Roboto"/>
                <a:cs typeface="Roboto"/>
                <a:sym typeface="Roboto"/>
              </a:rPr>
              <a:t>formato é redondo</a:t>
            </a:r>
            <a:r>
              <a:rPr lang="pt-BR" sz="1800" b="0" i="0" u="none" strike="noStrike" cap="none">
                <a:solidFill>
                  <a:srgbClr val="202124"/>
                </a:solidFill>
                <a:latin typeface="Roboto"/>
                <a:ea typeface="Roboto"/>
                <a:cs typeface="Roboto"/>
                <a:sym typeface="Roboto"/>
              </a:rPr>
              <a:t>.</a:t>
            </a:r>
            <a:endParaRPr sz="1400" b="0" i="0" u="none" strike="noStrike" cap="none">
              <a:solidFill>
                <a:srgbClr val="000000"/>
              </a:solidFill>
              <a:latin typeface="Arial"/>
              <a:ea typeface="Arial"/>
              <a:cs typeface="Arial"/>
              <a:sym typeface="Arial"/>
            </a:endParaRPr>
          </a:p>
        </p:txBody>
      </p:sp>
      <p:sp>
        <p:nvSpPr>
          <p:cNvPr id="796" name="Google Shape;796;p97"/>
          <p:cNvSpPr txBox="1"/>
          <p:nvPr/>
        </p:nvSpPr>
        <p:spPr>
          <a:xfrm>
            <a:off x="235132" y="631994"/>
            <a:ext cx="11721734"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err="1">
                <a:solidFill>
                  <a:srgbClr val="000000"/>
                </a:solidFill>
                <a:latin typeface="Roboto"/>
                <a:ea typeface="Roboto"/>
                <a:cs typeface="Roboto"/>
                <a:sym typeface="Roboto"/>
              </a:rPr>
              <a:t>Eletroportateis</a:t>
            </a:r>
            <a:r>
              <a:rPr lang="pt-BR" sz="2400" b="0" i="0" u="none" strike="noStrike" cap="none" dirty="0">
                <a:solidFill>
                  <a:srgbClr val="000000"/>
                </a:solidFill>
                <a:latin typeface="Roboto"/>
                <a:ea typeface="Roboto"/>
                <a:cs typeface="Roboto"/>
                <a:sym typeface="Roboto"/>
              </a:rPr>
              <a:t> &gt; Aparelhos </a:t>
            </a:r>
            <a:r>
              <a:rPr lang="pt-BR" sz="2400" b="0" i="0" u="none" strike="noStrike" cap="none" dirty="0" err="1">
                <a:solidFill>
                  <a:srgbClr val="000000"/>
                </a:solidFill>
                <a:latin typeface="Roboto"/>
                <a:ea typeface="Roboto"/>
                <a:cs typeface="Roboto"/>
                <a:sym typeface="Roboto"/>
              </a:rPr>
              <a:t>Eletricos</a:t>
            </a:r>
            <a:r>
              <a:rPr lang="pt-BR" sz="2400" b="0" i="0" u="none" strike="noStrike" cap="none" dirty="0">
                <a:solidFill>
                  <a:srgbClr val="000000"/>
                </a:solidFill>
                <a:latin typeface="Roboto"/>
                <a:ea typeface="Roboto"/>
                <a:cs typeface="Roboto"/>
                <a:sym typeface="Roboto"/>
              </a:rPr>
              <a:t> para Cabelo &gt; </a:t>
            </a:r>
            <a:r>
              <a:rPr lang="pt-BR" sz="2400" b="1" i="0" u="none" strike="noStrike" cap="none" dirty="0">
                <a:solidFill>
                  <a:srgbClr val="000000"/>
                </a:solidFill>
                <a:latin typeface="Roboto"/>
                <a:ea typeface="Roboto"/>
                <a:cs typeface="Roboto"/>
                <a:sym typeface="Roboto"/>
              </a:rPr>
              <a:t>Escova Modeladora</a:t>
            </a:r>
            <a:endParaRPr sz="2400" b="1" i="0" u="none" strike="noStrike" cap="none" dirty="0">
              <a:solidFill>
                <a:srgbClr val="000000"/>
              </a:solidFill>
              <a:latin typeface="Roboto"/>
              <a:ea typeface="Roboto"/>
              <a:cs typeface="Roboto"/>
              <a:sym typeface="Roboto"/>
            </a:endParaRPr>
          </a:p>
        </p:txBody>
      </p:sp>
      <p:pic>
        <p:nvPicPr>
          <p:cNvPr id="797" name="Google Shape;797;p97" descr="Escova Secadora GA.MA Italy Glamour Brush 3D 1200w - Pink"/>
          <p:cNvPicPr preferRelativeResize="0"/>
          <p:nvPr/>
        </p:nvPicPr>
        <p:blipFill rotWithShape="1">
          <a:blip r:embed="rId3">
            <a:alphaModFix/>
          </a:blip>
          <a:srcRect l="4921" r="6127"/>
          <a:stretch/>
        </p:blipFill>
        <p:spPr>
          <a:xfrm>
            <a:off x="461083" y="4232365"/>
            <a:ext cx="1917254" cy="2155371"/>
          </a:xfrm>
          <a:prstGeom prst="rect">
            <a:avLst/>
          </a:prstGeom>
          <a:noFill/>
          <a:ln>
            <a:noFill/>
          </a:ln>
        </p:spPr>
      </p:pic>
      <p:pic>
        <p:nvPicPr>
          <p:cNvPr id="798" name="Google Shape;798;p97" descr="Escova Secadora Mondial Black Gold Argan ES-15 1300W Preta - Bivolt"/>
          <p:cNvPicPr preferRelativeResize="0"/>
          <p:nvPr/>
        </p:nvPicPr>
        <p:blipFill rotWithShape="1">
          <a:blip r:embed="rId4">
            <a:alphaModFix/>
          </a:blip>
          <a:srcRect t="33070" b="35501"/>
          <a:stretch/>
        </p:blipFill>
        <p:spPr>
          <a:xfrm rot="10800000" flipH="1">
            <a:off x="5071201" y="4771082"/>
            <a:ext cx="2963091" cy="931257"/>
          </a:xfrm>
          <a:prstGeom prst="rect">
            <a:avLst/>
          </a:prstGeom>
          <a:noFill/>
          <a:ln>
            <a:noFill/>
          </a:ln>
        </p:spPr>
      </p:pic>
      <p:pic>
        <p:nvPicPr>
          <p:cNvPr id="799" name="Google Shape;799;p97" descr="Escova Secadora Britânia Soft BES12 Luz Infrared com Cabo Giratório 1300W Vermelha/Preta - Bivolt"/>
          <p:cNvPicPr preferRelativeResize="0"/>
          <p:nvPr/>
        </p:nvPicPr>
        <p:blipFill rotWithShape="1">
          <a:blip r:embed="rId5">
            <a:alphaModFix/>
          </a:blip>
          <a:srcRect l="34444" r="34318"/>
          <a:stretch/>
        </p:blipFill>
        <p:spPr>
          <a:xfrm>
            <a:off x="10558866" y="3759104"/>
            <a:ext cx="897730" cy="2873829"/>
          </a:xfrm>
          <a:prstGeom prst="rect">
            <a:avLst/>
          </a:prstGeom>
          <a:noFill/>
          <a:ln>
            <a:noFill/>
          </a:ln>
        </p:spPr>
      </p:pic>
      <p:pic>
        <p:nvPicPr>
          <p:cNvPr id="800" name="Google Shape;800;p97" descr="Escova Secadora Britânia Soft BEC07R 1300W Rosa Bivolt"/>
          <p:cNvPicPr preferRelativeResize="0"/>
          <p:nvPr/>
        </p:nvPicPr>
        <p:blipFill rotWithShape="1">
          <a:blip r:embed="rId6">
            <a:alphaModFix/>
          </a:blip>
          <a:srcRect l="6223" t="17088" r="9564" b="16689"/>
          <a:stretch/>
        </p:blipFill>
        <p:spPr>
          <a:xfrm rot="2965028">
            <a:off x="8159794" y="4315779"/>
            <a:ext cx="2342174" cy="1841864"/>
          </a:xfrm>
          <a:prstGeom prst="rect">
            <a:avLst/>
          </a:prstGeom>
          <a:noFill/>
          <a:ln>
            <a:noFill/>
          </a:ln>
        </p:spPr>
      </p:pic>
      <p:pic>
        <p:nvPicPr>
          <p:cNvPr id="801" name="Google Shape;801;p97" descr="Escova Secadora Britânia Soft 3 em 1 BEC05T Íon Tourmaline Cabo Giratório 1200W"/>
          <p:cNvPicPr preferRelativeResize="0"/>
          <p:nvPr/>
        </p:nvPicPr>
        <p:blipFill rotWithShape="1">
          <a:blip r:embed="rId7">
            <a:alphaModFix/>
          </a:blip>
          <a:srcRect/>
          <a:stretch/>
        </p:blipFill>
        <p:spPr>
          <a:xfrm>
            <a:off x="2497756" y="4232365"/>
            <a:ext cx="2008692" cy="200869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05"/>
        <p:cNvGrpSpPr/>
        <p:nvPr/>
      </p:nvGrpSpPr>
      <p:grpSpPr>
        <a:xfrm>
          <a:off x="0" y="0"/>
          <a:ext cx="0" cy="0"/>
          <a:chOff x="0" y="0"/>
          <a:chExt cx="0" cy="0"/>
        </a:xfrm>
      </p:grpSpPr>
      <p:sp>
        <p:nvSpPr>
          <p:cNvPr id="806" name="Google Shape;806;p98"/>
          <p:cNvSpPr txBox="1"/>
          <p:nvPr/>
        </p:nvSpPr>
        <p:spPr>
          <a:xfrm>
            <a:off x="735403" y="1898609"/>
            <a:ext cx="10721193"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escova rotativa </a:t>
            </a:r>
            <a:r>
              <a:rPr lang="pt-BR" sz="1800" b="0" i="0" u="none" strike="noStrike" cap="none">
                <a:solidFill>
                  <a:srgbClr val="202124"/>
                </a:solidFill>
                <a:latin typeface="Roboto"/>
                <a:ea typeface="Roboto"/>
                <a:cs typeface="Roboto"/>
                <a:sym typeface="Roboto"/>
              </a:rPr>
              <a:t>é um aparelho que possui uma base giratória com cerdas que ajuda a alisar, escovar e modelar o cabelo enquanto seca os fios.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Possui movimento de rotação.</a:t>
            </a:r>
            <a:endParaRPr sz="1800" b="0" i="0" u="none" strike="noStrike" cap="none">
              <a:solidFill>
                <a:srgbClr val="202124"/>
              </a:solidFill>
              <a:latin typeface="Roboto"/>
              <a:ea typeface="Roboto"/>
              <a:cs typeface="Roboto"/>
              <a:sym typeface="Roboto"/>
            </a:endParaRPr>
          </a:p>
        </p:txBody>
      </p:sp>
      <p:sp>
        <p:nvSpPr>
          <p:cNvPr id="808" name="Google Shape;808;p98"/>
          <p:cNvSpPr txBox="1"/>
          <p:nvPr/>
        </p:nvSpPr>
        <p:spPr>
          <a:xfrm>
            <a:off x="235132" y="615482"/>
            <a:ext cx="11721734"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err="1">
                <a:solidFill>
                  <a:srgbClr val="000000"/>
                </a:solidFill>
                <a:latin typeface="Roboto"/>
                <a:ea typeface="Roboto"/>
                <a:cs typeface="Roboto"/>
                <a:sym typeface="Roboto"/>
              </a:rPr>
              <a:t>Eletroportateis</a:t>
            </a:r>
            <a:r>
              <a:rPr lang="pt-BR" sz="2400" b="0" i="0" u="none" strike="noStrike" cap="none" dirty="0">
                <a:solidFill>
                  <a:srgbClr val="000000"/>
                </a:solidFill>
                <a:latin typeface="Roboto"/>
                <a:ea typeface="Roboto"/>
                <a:cs typeface="Roboto"/>
                <a:sym typeface="Roboto"/>
              </a:rPr>
              <a:t> &gt; Aparelhos </a:t>
            </a:r>
            <a:r>
              <a:rPr lang="pt-BR" sz="2400" b="0" i="0" u="none" strike="noStrike" cap="none" dirty="0" err="1">
                <a:solidFill>
                  <a:srgbClr val="000000"/>
                </a:solidFill>
                <a:latin typeface="Roboto"/>
                <a:ea typeface="Roboto"/>
                <a:cs typeface="Roboto"/>
                <a:sym typeface="Roboto"/>
              </a:rPr>
              <a:t>Eletricos</a:t>
            </a:r>
            <a:r>
              <a:rPr lang="pt-BR" sz="2400" b="0" i="0" u="none" strike="noStrike" cap="none" dirty="0">
                <a:solidFill>
                  <a:srgbClr val="000000"/>
                </a:solidFill>
                <a:latin typeface="Roboto"/>
                <a:ea typeface="Roboto"/>
                <a:cs typeface="Roboto"/>
                <a:sym typeface="Roboto"/>
              </a:rPr>
              <a:t> para Cabelo &gt; </a:t>
            </a:r>
            <a:r>
              <a:rPr lang="pt-BR" sz="2400" b="1" i="0" u="none" strike="noStrike" cap="none" dirty="0">
                <a:solidFill>
                  <a:srgbClr val="000000"/>
                </a:solidFill>
                <a:latin typeface="Roboto"/>
                <a:ea typeface="Roboto"/>
                <a:cs typeface="Roboto"/>
                <a:sym typeface="Roboto"/>
              </a:rPr>
              <a:t>Escova Rotativa</a:t>
            </a:r>
            <a:endParaRPr sz="2400" b="1" i="0" u="none" strike="noStrike" cap="none" dirty="0">
              <a:solidFill>
                <a:srgbClr val="000000"/>
              </a:solidFill>
              <a:latin typeface="Roboto"/>
              <a:ea typeface="Roboto"/>
              <a:cs typeface="Roboto"/>
              <a:sym typeface="Roboto"/>
            </a:endParaRPr>
          </a:p>
        </p:txBody>
      </p:sp>
      <p:pic>
        <p:nvPicPr>
          <p:cNvPr id="809" name="Google Shape;809;p98" descr="As 9 Melhores Escovas Rotativas Para Comprar em 2020"/>
          <p:cNvPicPr preferRelativeResize="0"/>
          <p:nvPr/>
        </p:nvPicPr>
        <p:blipFill rotWithShape="1">
          <a:blip r:embed="rId3">
            <a:alphaModFix/>
          </a:blip>
          <a:srcRect/>
          <a:stretch/>
        </p:blipFill>
        <p:spPr>
          <a:xfrm>
            <a:off x="3809455" y="3925757"/>
            <a:ext cx="4573089" cy="2614283"/>
          </a:xfrm>
          <a:prstGeom prst="rect">
            <a:avLst/>
          </a:prstGeom>
          <a:noFill/>
          <a:ln>
            <a:noFill/>
          </a:ln>
        </p:spPr>
      </p:pic>
      <p:pic>
        <p:nvPicPr>
          <p:cNvPr id="810" name="Google Shape;810;p98" descr="Escova de Cabelo Rotativa Della Bivolt Seletivo Agratto – Agratto"/>
          <p:cNvPicPr preferRelativeResize="0"/>
          <p:nvPr/>
        </p:nvPicPr>
        <p:blipFill rotWithShape="1">
          <a:blip r:embed="rId4">
            <a:alphaModFix/>
          </a:blip>
          <a:srcRect l="9873" t="20572" r="9556" b="20379"/>
          <a:stretch/>
        </p:blipFill>
        <p:spPr>
          <a:xfrm>
            <a:off x="735403" y="4524477"/>
            <a:ext cx="2455818" cy="1799772"/>
          </a:xfrm>
          <a:prstGeom prst="rect">
            <a:avLst/>
          </a:prstGeom>
          <a:noFill/>
          <a:ln>
            <a:noFill/>
          </a:ln>
        </p:spPr>
      </p:pic>
      <p:pic>
        <p:nvPicPr>
          <p:cNvPr id="811" name="Google Shape;811;p98" descr="Escova Rotativa: Como escolher | Escolha Segura"/>
          <p:cNvPicPr preferRelativeResize="0"/>
          <p:nvPr/>
        </p:nvPicPr>
        <p:blipFill rotWithShape="1">
          <a:blip r:embed="rId5">
            <a:alphaModFix/>
          </a:blip>
          <a:srcRect/>
          <a:stretch/>
        </p:blipFill>
        <p:spPr>
          <a:xfrm>
            <a:off x="8644000" y="4324213"/>
            <a:ext cx="2812596" cy="181737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15"/>
        <p:cNvGrpSpPr/>
        <p:nvPr/>
      </p:nvGrpSpPr>
      <p:grpSpPr>
        <a:xfrm>
          <a:off x="0" y="0"/>
          <a:ext cx="0" cy="0"/>
          <a:chOff x="0" y="0"/>
          <a:chExt cx="0" cy="0"/>
        </a:xfrm>
      </p:grpSpPr>
      <p:sp>
        <p:nvSpPr>
          <p:cNvPr id="816" name="Google Shape;816;p99"/>
          <p:cNvSpPr txBox="1"/>
          <p:nvPr/>
        </p:nvSpPr>
        <p:spPr>
          <a:xfrm>
            <a:off x="735401" y="1852422"/>
            <a:ext cx="10721193"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máquina de cortar cabelo </a:t>
            </a:r>
            <a:r>
              <a:rPr lang="pt-BR" sz="1800" b="0" i="0" u="none" strike="noStrike" cap="none">
                <a:solidFill>
                  <a:srgbClr val="202124"/>
                </a:solidFill>
                <a:latin typeface="Roboto"/>
                <a:ea typeface="Roboto"/>
                <a:cs typeface="Roboto"/>
                <a:sym typeface="Roboto"/>
              </a:rPr>
              <a:t>elétrica é um instrumento usado para cortar o cabelo humano. </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Possuem um par de lâminas afiadas em forma de pente que entram em contato próximo uma sobre a outra se movendo e com isso o cabelo fica posicionado entre os dentes do pente e cortado como uma tesoura.</a:t>
            </a:r>
            <a:endParaRPr sz="1800" b="0" i="0" u="none" strike="noStrike" cap="none">
              <a:solidFill>
                <a:srgbClr val="202124"/>
              </a:solidFill>
              <a:latin typeface="Roboto"/>
              <a:ea typeface="Roboto"/>
              <a:cs typeface="Roboto"/>
              <a:sym typeface="Roboto"/>
            </a:endParaRPr>
          </a:p>
        </p:txBody>
      </p:sp>
      <p:sp>
        <p:nvSpPr>
          <p:cNvPr id="818" name="Google Shape;818;p99"/>
          <p:cNvSpPr txBox="1"/>
          <p:nvPr/>
        </p:nvSpPr>
        <p:spPr>
          <a:xfrm>
            <a:off x="230926" y="678946"/>
            <a:ext cx="11721734"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err="1">
                <a:solidFill>
                  <a:srgbClr val="000000"/>
                </a:solidFill>
                <a:latin typeface="Roboto"/>
                <a:ea typeface="Roboto"/>
                <a:cs typeface="Roboto"/>
                <a:sym typeface="Roboto"/>
              </a:rPr>
              <a:t>Eletroportateis</a:t>
            </a:r>
            <a:r>
              <a:rPr lang="pt-BR" sz="2400" b="0" i="0" u="none" strike="noStrike" cap="none" dirty="0">
                <a:solidFill>
                  <a:srgbClr val="000000"/>
                </a:solidFill>
                <a:latin typeface="Roboto"/>
                <a:ea typeface="Roboto"/>
                <a:cs typeface="Roboto"/>
                <a:sym typeface="Roboto"/>
              </a:rPr>
              <a:t> &gt; Aparelhos </a:t>
            </a:r>
            <a:r>
              <a:rPr lang="pt-BR" sz="2400" b="0" i="0" u="none" strike="noStrike" cap="none" dirty="0" err="1">
                <a:solidFill>
                  <a:srgbClr val="000000"/>
                </a:solidFill>
                <a:latin typeface="Roboto"/>
                <a:ea typeface="Roboto"/>
                <a:cs typeface="Roboto"/>
                <a:sym typeface="Roboto"/>
              </a:rPr>
              <a:t>Eletricos</a:t>
            </a:r>
            <a:r>
              <a:rPr lang="pt-BR" sz="2400" b="0" i="0" u="none" strike="noStrike" cap="none" dirty="0">
                <a:solidFill>
                  <a:srgbClr val="000000"/>
                </a:solidFill>
                <a:latin typeface="Roboto"/>
                <a:ea typeface="Roboto"/>
                <a:cs typeface="Roboto"/>
                <a:sym typeface="Roboto"/>
              </a:rPr>
              <a:t> para Cabelo &gt; </a:t>
            </a:r>
            <a:r>
              <a:rPr lang="pt-BR" sz="2400" b="1" i="0" u="none" strike="noStrike" cap="none" dirty="0">
                <a:solidFill>
                  <a:srgbClr val="000000"/>
                </a:solidFill>
                <a:latin typeface="Roboto"/>
                <a:ea typeface="Roboto"/>
                <a:cs typeface="Roboto"/>
                <a:sym typeface="Roboto"/>
              </a:rPr>
              <a:t>Maquina de Cortar Cabelo</a:t>
            </a:r>
            <a:endParaRPr sz="2400" b="1" i="0" u="none" strike="noStrike" cap="none" dirty="0">
              <a:solidFill>
                <a:srgbClr val="000000"/>
              </a:solidFill>
              <a:latin typeface="Roboto"/>
              <a:ea typeface="Roboto"/>
              <a:cs typeface="Roboto"/>
              <a:sym typeface="Roboto"/>
            </a:endParaRPr>
          </a:p>
        </p:txBody>
      </p:sp>
      <p:pic>
        <p:nvPicPr>
          <p:cNvPr id="819" name="Google Shape;819;p99"/>
          <p:cNvPicPr preferRelativeResize="0"/>
          <p:nvPr/>
        </p:nvPicPr>
        <p:blipFill rotWithShape="1">
          <a:blip r:embed="rId3">
            <a:alphaModFix/>
          </a:blip>
          <a:srcRect l="7963" r="8942"/>
          <a:stretch/>
        </p:blipFill>
        <p:spPr>
          <a:xfrm>
            <a:off x="890487" y="4633137"/>
            <a:ext cx="1711235" cy="1545917"/>
          </a:xfrm>
          <a:prstGeom prst="rect">
            <a:avLst/>
          </a:prstGeom>
          <a:noFill/>
          <a:ln>
            <a:noFill/>
          </a:ln>
        </p:spPr>
      </p:pic>
      <p:pic>
        <p:nvPicPr>
          <p:cNvPr id="820" name="Google Shape;820;p99" descr="Cortadores de cabelo profissionais para homens, | Extra"/>
          <p:cNvPicPr preferRelativeResize="0"/>
          <p:nvPr/>
        </p:nvPicPr>
        <p:blipFill rotWithShape="1">
          <a:blip r:embed="rId4">
            <a:alphaModFix/>
          </a:blip>
          <a:srcRect l="11965" r="11509"/>
          <a:stretch/>
        </p:blipFill>
        <p:spPr>
          <a:xfrm>
            <a:off x="3536938" y="4467659"/>
            <a:ext cx="1505325" cy="1967084"/>
          </a:xfrm>
          <a:prstGeom prst="rect">
            <a:avLst/>
          </a:prstGeom>
          <a:noFill/>
          <a:ln>
            <a:noFill/>
          </a:ln>
        </p:spPr>
      </p:pic>
      <p:pic>
        <p:nvPicPr>
          <p:cNvPr id="821" name="Google Shape;821;p99" descr="Cortador De Cabelos Vizzo 110v Preto 10w Agratto | Parcelamento sem juros"/>
          <p:cNvPicPr preferRelativeResize="0"/>
          <p:nvPr/>
        </p:nvPicPr>
        <p:blipFill rotWithShape="1">
          <a:blip r:embed="rId5">
            <a:alphaModFix/>
          </a:blip>
          <a:srcRect l="19904" r="20762"/>
          <a:stretch/>
        </p:blipFill>
        <p:spPr>
          <a:xfrm rot="-2636249">
            <a:off x="6859734" y="4274558"/>
            <a:ext cx="712228" cy="2500798"/>
          </a:xfrm>
          <a:prstGeom prst="rect">
            <a:avLst/>
          </a:prstGeom>
          <a:noFill/>
          <a:ln>
            <a:noFill/>
          </a:ln>
        </p:spPr>
      </p:pic>
      <p:pic>
        <p:nvPicPr>
          <p:cNvPr id="822" name="Google Shape;822;p99" descr="▷ Cortadores de cabelo elétricos 🥇 nossas indicações de 2023"/>
          <p:cNvPicPr preferRelativeResize="0"/>
          <p:nvPr/>
        </p:nvPicPr>
        <p:blipFill rotWithShape="1">
          <a:blip r:embed="rId6">
            <a:alphaModFix/>
          </a:blip>
          <a:srcRect/>
          <a:stretch/>
        </p:blipFill>
        <p:spPr>
          <a:xfrm>
            <a:off x="9275119" y="4377450"/>
            <a:ext cx="2057292" cy="205729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7"/>
        <p:cNvGrpSpPr/>
        <p:nvPr/>
      </p:nvGrpSpPr>
      <p:grpSpPr>
        <a:xfrm>
          <a:off x="0" y="0"/>
          <a:ext cx="0" cy="0"/>
          <a:chOff x="0" y="0"/>
          <a:chExt cx="0" cy="0"/>
        </a:xfrm>
      </p:grpSpPr>
      <p:sp>
        <p:nvSpPr>
          <p:cNvPr id="838" name="Google Shape;838;p101"/>
          <p:cNvSpPr txBox="1"/>
          <p:nvPr/>
        </p:nvSpPr>
        <p:spPr>
          <a:xfrm>
            <a:off x="735403" y="1898609"/>
            <a:ext cx="10721193" cy="646290"/>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secador de cabelo </a:t>
            </a:r>
            <a:r>
              <a:rPr lang="pt-BR" sz="1800" b="0" i="0" u="none" strike="noStrike" cap="none">
                <a:solidFill>
                  <a:srgbClr val="202124"/>
                </a:solidFill>
                <a:latin typeface="Roboto"/>
                <a:ea typeface="Roboto"/>
                <a:cs typeface="Roboto"/>
                <a:sym typeface="Roboto"/>
              </a:rPr>
              <a:t>é um dispositivo eletromecânico que sopra ar ambiente ou quente sobre o cabelo úmido para evaporar a água mais rapidamente secando o cabelo.</a:t>
            </a:r>
            <a:endParaRPr sz="1800" b="0" i="0" u="none" strike="noStrike" cap="none">
              <a:solidFill>
                <a:srgbClr val="202124"/>
              </a:solidFill>
              <a:latin typeface="Roboto"/>
              <a:ea typeface="Roboto"/>
              <a:cs typeface="Roboto"/>
              <a:sym typeface="Roboto"/>
            </a:endParaRPr>
          </a:p>
        </p:txBody>
      </p:sp>
      <p:sp>
        <p:nvSpPr>
          <p:cNvPr id="840" name="Google Shape;840;p101"/>
          <p:cNvSpPr txBox="1"/>
          <p:nvPr/>
        </p:nvSpPr>
        <p:spPr>
          <a:xfrm>
            <a:off x="235132" y="633954"/>
            <a:ext cx="11721734"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err="1">
                <a:solidFill>
                  <a:srgbClr val="000000"/>
                </a:solidFill>
                <a:latin typeface="Roboto"/>
                <a:ea typeface="Roboto"/>
                <a:cs typeface="Roboto"/>
                <a:sym typeface="Roboto"/>
              </a:rPr>
              <a:t>Eletroportateis</a:t>
            </a:r>
            <a:r>
              <a:rPr lang="pt-BR" sz="2400" b="0" i="0" u="none" strike="noStrike" cap="none" dirty="0">
                <a:solidFill>
                  <a:srgbClr val="000000"/>
                </a:solidFill>
                <a:latin typeface="Roboto"/>
                <a:ea typeface="Roboto"/>
                <a:cs typeface="Roboto"/>
                <a:sym typeface="Roboto"/>
              </a:rPr>
              <a:t> &gt; Aparelhos </a:t>
            </a:r>
            <a:r>
              <a:rPr lang="pt-BR" sz="2400" b="0" i="0" u="none" strike="noStrike" cap="none" dirty="0" err="1">
                <a:solidFill>
                  <a:srgbClr val="000000"/>
                </a:solidFill>
                <a:latin typeface="Roboto"/>
                <a:ea typeface="Roboto"/>
                <a:cs typeface="Roboto"/>
                <a:sym typeface="Roboto"/>
              </a:rPr>
              <a:t>Eletricos</a:t>
            </a:r>
            <a:r>
              <a:rPr lang="pt-BR" sz="2400" b="0" i="0" u="none" strike="noStrike" cap="none" dirty="0">
                <a:solidFill>
                  <a:srgbClr val="000000"/>
                </a:solidFill>
                <a:latin typeface="Roboto"/>
                <a:ea typeface="Roboto"/>
                <a:cs typeface="Roboto"/>
                <a:sym typeface="Roboto"/>
              </a:rPr>
              <a:t> para Cabelo &gt; </a:t>
            </a:r>
            <a:r>
              <a:rPr lang="pt-BR" sz="2400" b="1" i="0" u="none" strike="noStrike" cap="none" dirty="0">
                <a:solidFill>
                  <a:srgbClr val="000000"/>
                </a:solidFill>
                <a:latin typeface="Roboto"/>
                <a:ea typeface="Roboto"/>
                <a:cs typeface="Roboto"/>
                <a:sym typeface="Roboto"/>
              </a:rPr>
              <a:t>Secador de Cabelo</a:t>
            </a:r>
            <a:endParaRPr sz="2400" b="1" i="0" u="none" strike="noStrike" cap="none" dirty="0">
              <a:solidFill>
                <a:srgbClr val="000000"/>
              </a:solidFill>
              <a:latin typeface="Roboto"/>
              <a:ea typeface="Roboto"/>
              <a:cs typeface="Roboto"/>
              <a:sym typeface="Roboto"/>
            </a:endParaRPr>
          </a:p>
        </p:txBody>
      </p:sp>
      <p:pic>
        <p:nvPicPr>
          <p:cNvPr id="841" name="Google Shape;841;p101"/>
          <p:cNvPicPr preferRelativeResize="0"/>
          <p:nvPr/>
        </p:nvPicPr>
        <p:blipFill rotWithShape="1">
          <a:blip r:embed="rId3">
            <a:alphaModFix/>
          </a:blip>
          <a:srcRect/>
          <a:stretch/>
        </p:blipFill>
        <p:spPr>
          <a:xfrm rot="1618356">
            <a:off x="735403" y="4229213"/>
            <a:ext cx="1611410" cy="1994832"/>
          </a:xfrm>
          <a:prstGeom prst="rect">
            <a:avLst/>
          </a:prstGeom>
          <a:noFill/>
          <a:ln>
            <a:noFill/>
          </a:ln>
        </p:spPr>
      </p:pic>
      <p:pic>
        <p:nvPicPr>
          <p:cNvPr id="842" name="Google Shape;842;p101" descr="Secador de Cabelos Mondial, Golden Rose, 220V, 2000W - SC-32 | Amazon.com.br"/>
          <p:cNvPicPr preferRelativeResize="0"/>
          <p:nvPr/>
        </p:nvPicPr>
        <p:blipFill rotWithShape="1">
          <a:blip r:embed="rId4">
            <a:alphaModFix/>
          </a:blip>
          <a:srcRect/>
          <a:stretch/>
        </p:blipFill>
        <p:spPr>
          <a:xfrm rot="2130242">
            <a:off x="2660099" y="4313102"/>
            <a:ext cx="1611410" cy="1910943"/>
          </a:xfrm>
          <a:prstGeom prst="rect">
            <a:avLst/>
          </a:prstGeom>
          <a:noFill/>
          <a:ln>
            <a:noFill/>
          </a:ln>
        </p:spPr>
      </p:pic>
      <p:pic>
        <p:nvPicPr>
          <p:cNvPr id="843" name="Google Shape;843;p101" descr="Secador de Cabelo Cadence Iara - Loja Oficial - Cadence - Cadence"/>
          <p:cNvPicPr preferRelativeResize="0"/>
          <p:nvPr/>
        </p:nvPicPr>
        <p:blipFill rotWithShape="1">
          <a:blip r:embed="rId5">
            <a:alphaModFix/>
          </a:blip>
          <a:srcRect/>
          <a:stretch/>
        </p:blipFill>
        <p:spPr>
          <a:xfrm rot="1687797">
            <a:off x="9545653" y="4313102"/>
            <a:ext cx="1910943" cy="1910943"/>
          </a:xfrm>
          <a:prstGeom prst="rect">
            <a:avLst/>
          </a:prstGeom>
          <a:noFill/>
          <a:ln>
            <a:noFill/>
          </a:ln>
        </p:spPr>
      </p:pic>
      <p:pic>
        <p:nvPicPr>
          <p:cNvPr id="844" name="Google Shape;844;p101" descr="Secador de Cabelos GA.MA Italy New | Ponto"/>
          <p:cNvPicPr preferRelativeResize="0"/>
          <p:nvPr/>
        </p:nvPicPr>
        <p:blipFill rotWithShape="1">
          <a:blip r:embed="rId6">
            <a:alphaModFix/>
          </a:blip>
          <a:srcRect/>
          <a:stretch/>
        </p:blipFill>
        <p:spPr>
          <a:xfrm>
            <a:off x="4986610" y="4313102"/>
            <a:ext cx="1910944" cy="1910944"/>
          </a:xfrm>
          <a:prstGeom prst="rect">
            <a:avLst/>
          </a:prstGeom>
          <a:noFill/>
          <a:ln>
            <a:noFill/>
          </a:ln>
        </p:spPr>
      </p:pic>
      <p:pic>
        <p:nvPicPr>
          <p:cNvPr id="845" name="Google Shape;845;p101" descr="Secador de Cabelo Branco Color Wind Plus 2400watts - Santa Clara"/>
          <p:cNvPicPr preferRelativeResize="0"/>
          <p:nvPr/>
        </p:nvPicPr>
        <p:blipFill rotWithShape="1">
          <a:blip r:embed="rId7">
            <a:alphaModFix/>
          </a:blip>
          <a:srcRect/>
          <a:stretch/>
        </p:blipFill>
        <p:spPr>
          <a:xfrm rot="1737781">
            <a:off x="7370836" y="4238461"/>
            <a:ext cx="1701535" cy="198558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7"/>
          <p:cNvSpPr txBox="1"/>
          <p:nvPr/>
        </p:nvSpPr>
        <p:spPr>
          <a:xfrm>
            <a:off x="735402" y="1512709"/>
            <a:ext cx="10721100" cy="2585283"/>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aspirador de pó</a:t>
            </a:r>
            <a:r>
              <a:rPr lang="pt-BR" sz="1800" b="0" i="0" u="none" strike="noStrike" cap="none">
                <a:solidFill>
                  <a:srgbClr val="202124"/>
                </a:solidFill>
                <a:latin typeface="Roboto"/>
                <a:ea typeface="Roboto"/>
                <a:cs typeface="Roboto"/>
                <a:sym typeface="Roboto"/>
              </a:rPr>
              <a:t> permite fazer a limpeza de forma prática e rápida, eliminando poeira, pelos de animais e outras sujeiras de diferentes superfícies e em locais de difícil acesso, como cantos de paredes e portas.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aspirador de pó e água </a:t>
            </a:r>
            <a:r>
              <a:rPr lang="pt-BR" sz="1800" b="0" i="0" u="none" strike="noStrike" cap="none">
                <a:solidFill>
                  <a:srgbClr val="202124"/>
                </a:solidFill>
                <a:latin typeface="Roboto"/>
                <a:ea typeface="Roboto"/>
                <a:cs typeface="Roboto"/>
                <a:sym typeface="Roboto"/>
              </a:rPr>
              <a:t>é ideal para otimizar a limpeza, evitando, por exemplo, ter de secar o chão para depois voltar a aspirar. Além disso, esse tipo de aspirador é ideal para pessoas alérgicas, porque aspira sem levantar poeira.</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As </a:t>
            </a:r>
            <a:r>
              <a:rPr lang="pt-BR" sz="1800" b="1" i="0" u="none" strike="noStrike" cap="none">
                <a:solidFill>
                  <a:srgbClr val="202124"/>
                </a:solidFill>
                <a:latin typeface="Roboto"/>
                <a:ea typeface="Roboto"/>
                <a:cs typeface="Roboto"/>
                <a:sym typeface="Roboto"/>
              </a:rPr>
              <a:t>vassouras elétricas </a:t>
            </a:r>
            <a:r>
              <a:rPr lang="pt-BR" sz="1800" b="0" i="0" u="none" strike="noStrike" cap="none">
                <a:solidFill>
                  <a:srgbClr val="202124"/>
                </a:solidFill>
                <a:latin typeface="Roboto"/>
                <a:ea typeface="Roboto"/>
                <a:cs typeface="Roboto"/>
                <a:sym typeface="Roboto"/>
              </a:rPr>
              <a:t>são similares aos modelos portáteis de aspirador, sendo que possuem bocais de modelos diferentes e um suporte que permite varrer, pois esse suporte é literalmente o cabo da vassoura elétrica. </a:t>
            </a:r>
            <a:endParaRPr sz="1400" b="0" i="0" u="none" strike="noStrike" cap="none">
              <a:solidFill>
                <a:srgbClr val="000000"/>
              </a:solidFill>
              <a:latin typeface="Arial"/>
              <a:ea typeface="Arial"/>
              <a:cs typeface="Arial"/>
              <a:sym typeface="Arial"/>
            </a:endParaRPr>
          </a:p>
        </p:txBody>
      </p:sp>
      <p:sp>
        <p:nvSpPr>
          <p:cNvPr id="128" name="Google Shape;128;p7"/>
          <p:cNvSpPr txBox="1"/>
          <p:nvPr/>
        </p:nvSpPr>
        <p:spPr>
          <a:xfrm>
            <a:off x="2809586" y="588874"/>
            <a:ext cx="6572732"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Aspirador e Vassoura Eletrica</a:t>
            </a:r>
            <a:endParaRPr sz="1400" b="0" i="0" u="none" strike="noStrike" cap="none">
              <a:solidFill>
                <a:srgbClr val="000000"/>
              </a:solidFill>
              <a:latin typeface="Arial"/>
              <a:ea typeface="Arial"/>
              <a:cs typeface="Arial"/>
              <a:sym typeface="Arial"/>
            </a:endParaRPr>
          </a:p>
        </p:txBody>
      </p:sp>
      <p:pic>
        <p:nvPicPr>
          <p:cNvPr id="129" name="Google Shape;129;p7"/>
          <p:cNvPicPr preferRelativeResize="0"/>
          <p:nvPr/>
        </p:nvPicPr>
        <p:blipFill rotWithShape="1">
          <a:blip r:embed="rId3">
            <a:alphaModFix/>
          </a:blip>
          <a:srcRect/>
          <a:stretch/>
        </p:blipFill>
        <p:spPr>
          <a:xfrm>
            <a:off x="10895700" y="4079240"/>
            <a:ext cx="753310" cy="2073674"/>
          </a:xfrm>
          <a:prstGeom prst="rect">
            <a:avLst/>
          </a:prstGeom>
          <a:noFill/>
          <a:ln>
            <a:noFill/>
          </a:ln>
        </p:spPr>
      </p:pic>
      <p:pic>
        <p:nvPicPr>
          <p:cNvPr id="130" name="Google Shape;130;p7"/>
          <p:cNvPicPr preferRelativeResize="0"/>
          <p:nvPr/>
        </p:nvPicPr>
        <p:blipFill rotWithShape="1">
          <a:blip r:embed="rId4">
            <a:alphaModFix/>
          </a:blip>
          <a:srcRect/>
          <a:stretch/>
        </p:blipFill>
        <p:spPr>
          <a:xfrm>
            <a:off x="9675237" y="4070283"/>
            <a:ext cx="642547" cy="2073674"/>
          </a:xfrm>
          <a:prstGeom prst="rect">
            <a:avLst/>
          </a:prstGeom>
          <a:noFill/>
          <a:ln>
            <a:noFill/>
          </a:ln>
        </p:spPr>
      </p:pic>
      <p:pic>
        <p:nvPicPr>
          <p:cNvPr id="131" name="Google Shape;131;p7"/>
          <p:cNvPicPr preferRelativeResize="0"/>
          <p:nvPr/>
        </p:nvPicPr>
        <p:blipFill rotWithShape="1">
          <a:blip r:embed="rId5">
            <a:alphaModFix/>
          </a:blip>
          <a:srcRect/>
          <a:stretch/>
        </p:blipFill>
        <p:spPr>
          <a:xfrm>
            <a:off x="413186" y="4264802"/>
            <a:ext cx="1941241" cy="1879155"/>
          </a:xfrm>
          <a:prstGeom prst="rect">
            <a:avLst/>
          </a:prstGeom>
          <a:noFill/>
          <a:ln>
            <a:noFill/>
          </a:ln>
        </p:spPr>
      </p:pic>
      <p:pic>
        <p:nvPicPr>
          <p:cNvPr id="132" name="Google Shape;132;p7"/>
          <p:cNvPicPr preferRelativeResize="0"/>
          <p:nvPr/>
        </p:nvPicPr>
        <p:blipFill rotWithShape="1">
          <a:blip r:embed="rId6">
            <a:alphaModFix/>
          </a:blip>
          <a:srcRect/>
          <a:stretch/>
        </p:blipFill>
        <p:spPr>
          <a:xfrm>
            <a:off x="4946956" y="4970732"/>
            <a:ext cx="1920528" cy="1173225"/>
          </a:xfrm>
          <a:prstGeom prst="rect">
            <a:avLst/>
          </a:prstGeom>
          <a:noFill/>
          <a:ln>
            <a:noFill/>
          </a:ln>
        </p:spPr>
      </p:pic>
      <p:pic>
        <p:nvPicPr>
          <p:cNvPr id="133" name="Google Shape;133;p7"/>
          <p:cNvPicPr preferRelativeResize="0"/>
          <p:nvPr/>
        </p:nvPicPr>
        <p:blipFill rotWithShape="1">
          <a:blip r:embed="rId7">
            <a:alphaModFix/>
          </a:blip>
          <a:srcRect/>
          <a:stretch/>
        </p:blipFill>
        <p:spPr>
          <a:xfrm>
            <a:off x="2612791" y="4311619"/>
            <a:ext cx="2075800" cy="1841295"/>
          </a:xfrm>
          <a:prstGeom prst="rect">
            <a:avLst/>
          </a:prstGeom>
          <a:noFill/>
          <a:ln>
            <a:noFill/>
          </a:ln>
        </p:spPr>
      </p:pic>
      <p:pic>
        <p:nvPicPr>
          <p:cNvPr id="134" name="Google Shape;134;p7"/>
          <p:cNvPicPr preferRelativeResize="0"/>
          <p:nvPr/>
        </p:nvPicPr>
        <p:blipFill rotWithShape="1">
          <a:blip r:embed="rId8">
            <a:alphaModFix/>
          </a:blip>
          <a:srcRect/>
          <a:stretch/>
        </p:blipFill>
        <p:spPr>
          <a:xfrm>
            <a:off x="8014929" y="4070283"/>
            <a:ext cx="1336087" cy="2073674"/>
          </a:xfrm>
          <a:prstGeom prst="rect">
            <a:avLst/>
          </a:prstGeom>
          <a:noFill/>
          <a:ln>
            <a:noFill/>
          </a:ln>
        </p:spPr>
      </p:pic>
      <p:sp>
        <p:nvSpPr>
          <p:cNvPr id="135" name="Google Shape;135;p7"/>
          <p:cNvSpPr txBox="1"/>
          <p:nvPr/>
        </p:nvSpPr>
        <p:spPr>
          <a:xfrm>
            <a:off x="2809586" y="6376984"/>
            <a:ext cx="1518762"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Aspirador</a:t>
            </a:r>
            <a:endParaRPr sz="1400" b="0" i="0" u="none" strike="noStrike" cap="none">
              <a:solidFill>
                <a:srgbClr val="000000"/>
              </a:solidFill>
              <a:latin typeface="Arial"/>
              <a:ea typeface="Arial"/>
              <a:cs typeface="Arial"/>
              <a:sym typeface="Arial"/>
            </a:endParaRPr>
          </a:p>
        </p:txBody>
      </p:sp>
      <p:sp>
        <p:nvSpPr>
          <p:cNvPr id="136" name="Google Shape;136;p7"/>
          <p:cNvSpPr txBox="1"/>
          <p:nvPr/>
        </p:nvSpPr>
        <p:spPr>
          <a:xfrm>
            <a:off x="8922774" y="6376984"/>
            <a:ext cx="203952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Vassoura elétrica</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8"/>
          <p:cNvSpPr txBox="1"/>
          <p:nvPr/>
        </p:nvSpPr>
        <p:spPr>
          <a:xfrm>
            <a:off x="735402" y="1898609"/>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batedeira </a:t>
            </a:r>
            <a:r>
              <a:rPr lang="pt-BR" sz="1800" b="0" i="0" u="none" strike="noStrike" cap="none">
                <a:solidFill>
                  <a:srgbClr val="202124"/>
                </a:solidFill>
                <a:latin typeface="Roboto"/>
                <a:ea typeface="Roboto"/>
                <a:cs typeface="Roboto"/>
                <a:sym typeface="Roboto"/>
              </a:rPr>
              <a:t>é um dos produtos indispensáveis para cozinhas, pois permite preparar diversas receitas deliciosas, com praticidade. Isso porque o aparelho mistura os ingredientes com facilidade, deixando tudo mais homogêneo.</a:t>
            </a:r>
            <a:endParaRPr sz="1800" b="0" i="0" u="none" strike="noStrike" cap="none">
              <a:solidFill>
                <a:srgbClr val="202124"/>
              </a:solidFill>
              <a:latin typeface="Roboto"/>
              <a:ea typeface="Roboto"/>
              <a:cs typeface="Roboto"/>
              <a:sym typeface="Roboto"/>
            </a:endParaRPr>
          </a:p>
        </p:txBody>
      </p:sp>
      <p:sp>
        <p:nvSpPr>
          <p:cNvPr id="142" name="Google Shape;142;p8"/>
          <p:cNvSpPr txBox="1"/>
          <p:nvPr/>
        </p:nvSpPr>
        <p:spPr>
          <a:xfrm>
            <a:off x="4089056" y="812989"/>
            <a:ext cx="4013791"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Batedeira</a:t>
            </a:r>
            <a:endParaRPr sz="1400" b="0" i="0" u="none" strike="noStrike" cap="none">
              <a:solidFill>
                <a:srgbClr val="000000"/>
              </a:solidFill>
              <a:latin typeface="Arial"/>
              <a:ea typeface="Arial"/>
              <a:cs typeface="Arial"/>
              <a:sym typeface="Arial"/>
            </a:endParaRPr>
          </a:p>
        </p:txBody>
      </p:sp>
      <p:pic>
        <p:nvPicPr>
          <p:cNvPr id="143" name="Google Shape;143;p8"/>
          <p:cNvPicPr preferRelativeResize="0"/>
          <p:nvPr/>
        </p:nvPicPr>
        <p:blipFill rotWithShape="1">
          <a:blip r:embed="rId3">
            <a:alphaModFix/>
          </a:blip>
          <a:srcRect/>
          <a:stretch/>
        </p:blipFill>
        <p:spPr>
          <a:xfrm>
            <a:off x="1024616" y="3374608"/>
            <a:ext cx="2077150" cy="2725869"/>
          </a:xfrm>
          <a:prstGeom prst="rect">
            <a:avLst/>
          </a:prstGeom>
          <a:noFill/>
          <a:ln>
            <a:noFill/>
          </a:ln>
        </p:spPr>
      </p:pic>
      <p:pic>
        <p:nvPicPr>
          <p:cNvPr id="144" name="Google Shape;144;p8"/>
          <p:cNvPicPr preferRelativeResize="0"/>
          <p:nvPr/>
        </p:nvPicPr>
        <p:blipFill rotWithShape="1">
          <a:blip r:embed="rId4">
            <a:alphaModFix/>
          </a:blip>
          <a:srcRect/>
          <a:stretch/>
        </p:blipFill>
        <p:spPr>
          <a:xfrm>
            <a:off x="4761286" y="3374608"/>
            <a:ext cx="2266433" cy="2670403"/>
          </a:xfrm>
          <a:prstGeom prst="rect">
            <a:avLst/>
          </a:prstGeom>
          <a:noFill/>
          <a:ln>
            <a:noFill/>
          </a:ln>
        </p:spPr>
      </p:pic>
      <p:pic>
        <p:nvPicPr>
          <p:cNvPr id="145" name="Google Shape;145;p8"/>
          <p:cNvPicPr preferRelativeResize="0"/>
          <p:nvPr/>
        </p:nvPicPr>
        <p:blipFill rotWithShape="1">
          <a:blip r:embed="rId5">
            <a:alphaModFix/>
          </a:blip>
          <a:srcRect/>
          <a:stretch/>
        </p:blipFill>
        <p:spPr>
          <a:xfrm>
            <a:off x="8687239" y="3402340"/>
            <a:ext cx="2093596" cy="267040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1"/>
          <p:cNvSpPr txBox="1"/>
          <p:nvPr/>
        </p:nvSpPr>
        <p:spPr>
          <a:xfrm>
            <a:off x="735402" y="1898609"/>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As </a:t>
            </a:r>
            <a:r>
              <a:rPr lang="pt-BR" sz="1800" b="1" i="0" u="none" strike="noStrike" cap="none">
                <a:solidFill>
                  <a:srgbClr val="202124"/>
                </a:solidFill>
                <a:latin typeface="Roboto"/>
                <a:ea typeface="Roboto"/>
                <a:cs typeface="Roboto"/>
                <a:sym typeface="Roboto"/>
              </a:rPr>
              <a:t>cafeteiras</a:t>
            </a:r>
            <a:r>
              <a:rPr lang="pt-BR" sz="1800" b="0" i="0" u="none" strike="noStrike" cap="none">
                <a:solidFill>
                  <a:srgbClr val="202124"/>
                </a:solidFill>
                <a:latin typeface="Roboto"/>
                <a:ea typeface="Roboto"/>
                <a:cs typeface="Roboto"/>
                <a:sym typeface="Roboto"/>
              </a:rPr>
              <a:t> são muito presentes na cozinha dos brasileiros. Além de facilitar o preparo do adorado cafezinho, elas são úteis para adicionar sabores diferenciados à bebida.</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Podem ser adicionados o pó, grão ou cápsulas de café.</a:t>
            </a:r>
            <a:endParaRPr sz="1800" b="0" i="0" u="none" strike="noStrike" cap="none">
              <a:solidFill>
                <a:srgbClr val="202124"/>
              </a:solidFill>
              <a:latin typeface="Roboto"/>
              <a:ea typeface="Roboto"/>
              <a:cs typeface="Roboto"/>
              <a:sym typeface="Roboto"/>
            </a:endParaRPr>
          </a:p>
        </p:txBody>
      </p:sp>
      <p:sp>
        <p:nvSpPr>
          <p:cNvPr id="151" name="Google Shape;151;p21"/>
          <p:cNvSpPr txBox="1"/>
          <p:nvPr/>
        </p:nvSpPr>
        <p:spPr>
          <a:xfrm>
            <a:off x="3448616" y="676574"/>
            <a:ext cx="5294671"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Cafeteira Eletrica</a:t>
            </a:r>
            <a:endParaRPr sz="1400" b="0" i="0" u="none" strike="noStrike" cap="none">
              <a:solidFill>
                <a:srgbClr val="000000"/>
              </a:solidFill>
              <a:latin typeface="Arial"/>
              <a:ea typeface="Arial"/>
              <a:cs typeface="Arial"/>
              <a:sym typeface="Arial"/>
            </a:endParaRPr>
          </a:p>
        </p:txBody>
      </p:sp>
      <p:pic>
        <p:nvPicPr>
          <p:cNvPr id="152" name="Google Shape;152;p21"/>
          <p:cNvPicPr preferRelativeResize="0"/>
          <p:nvPr/>
        </p:nvPicPr>
        <p:blipFill rotWithShape="1">
          <a:blip r:embed="rId3">
            <a:alphaModFix/>
          </a:blip>
          <a:srcRect/>
          <a:stretch/>
        </p:blipFill>
        <p:spPr>
          <a:xfrm>
            <a:off x="9832154" y="3227116"/>
            <a:ext cx="1323636" cy="2710577"/>
          </a:xfrm>
          <a:prstGeom prst="rect">
            <a:avLst/>
          </a:prstGeom>
          <a:noFill/>
          <a:ln>
            <a:noFill/>
          </a:ln>
        </p:spPr>
      </p:pic>
      <p:pic>
        <p:nvPicPr>
          <p:cNvPr id="153" name="Google Shape;153;p21"/>
          <p:cNvPicPr preferRelativeResize="0"/>
          <p:nvPr/>
        </p:nvPicPr>
        <p:blipFill rotWithShape="1">
          <a:blip r:embed="rId4">
            <a:alphaModFix/>
          </a:blip>
          <a:srcRect/>
          <a:stretch/>
        </p:blipFill>
        <p:spPr>
          <a:xfrm>
            <a:off x="3625888" y="3429000"/>
            <a:ext cx="1903314" cy="2508693"/>
          </a:xfrm>
          <a:prstGeom prst="rect">
            <a:avLst/>
          </a:prstGeom>
          <a:noFill/>
          <a:ln>
            <a:noFill/>
          </a:ln>
        </p:spPr>
      </p:pic>
      <p:pic>
        <p:nvPicPr>
          <p:cNvPr id="154" name="Google Shape;154;p21"/>
          <p:cNvPicPr preferRelativeResize="0"/>
          <p:nvPr/>
        </p:nvPicPr>
        <p:blipFill rotWithShape="1">
          <a:blip r:embed="rId5">
            <a:alphaModFix/>
          </a:blip>
          <a:srcRect/>
          <a:stretch/>
        </p:blipFill>
        <p:spPr>
          <a:xfrm>
            <a:off x="735402" y="3429000"/>
            <a:ext cx="1792686" cy="2512008"/>
          </a:xfrm>
          <a:prstGeom prst="rect">
            <a:avLst/>
          </a:prstGeom>
          <a:noFill/>
          <a:ln>
            <a:noFill/>
          </a:ln>
        </p:spPr>
      </p:pic>
      <p:pic>
        <p:nvPicPr>
          <p:cNvPr id="155" name="Google Shape;155;p21"/>
          <p:cNvPicPr preferRelativeResize="0"/>
          <p:nvPr/>
        </p:nvPicPr>
        <p:blipFill rotWithShape="1">
          <a:blip r:embed="rId6">
            <a:alphaModFix/>
          </a:blip>
          <a:srcRect/>
          <a:stretch/>
        </p:blipFill>
        <p:spPr>
          <a:xfrm>
            <a:off x="6907332" y="3505168"/>
            <a:ext cx="1546692" cy="24325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22"/>
          <p:cNvSpPr txBox="1"/>
          <p:nvPr/>
        </p:nvSpPr>
        <p:spPr>
          <a:xfrm>
            <a:off x="735401" y="1604793"/>
            <a:ext cx="10721100"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centrífuga </a:t>
            </a:r>
            <a:r>
              <a:rPr lang="pt-BR" sz="1800" b="0" i="0" u="none" strike="noStrike" cap="none">
                <a:solidFill>
                  <a:srgbClr val="202124"/>
                </a:solidFill>
                <a:latin typeface="Roboto"/>
                <a:ea typeface="Roboto"/>
                <a:cs typeface="Roboto"/>
                <a:sym typeface="Roboto"/>
              </a:rPr>
              <a:t>é um aparelho que processa frutas inteiras e hortaliças em poucos segundos, pois contém lâminas especiais para lidar até mesmo com cascas e sementes. Possui filtro que separa o suco das sementes e do bagaço.</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espremedor de frutas </a:t>
            </a:r>
            <a:r>
              <a:rPr lang="pt-BR" sz="1800" b="0" i="0" u="none" strike="noStrike" cap="none">
                <a:solidFill>
                  <a:srgbClr val="202124"/>
                </a:solidFill>
                <a:latin typeface="Roboto"/>
                <a:ea typeface="Roboto"/>
                <a:cs typeface="Roboto"/>
                <a:sym typeface="Roboto"/>
              </a:rPr>
              <a:t>é um utensílio de cozinha que serve para espremer frutos, em especial o limão e a laranja, com o objetivo de lhes retirar o sumo/suco.</a:t>
            </a:r>
            <a:endParaRPr sz="1800" b="0" i="0" u="none" strike="noStrike" cap="none">
              <a:solidFill>
                <a:srgbClr val="202124"/>
              </a:solidFill>
              <a:latin typeface="Roboto"/>
              <a:ea typeface="Roboto"/>
              <a:cs typeface="Roboto"/>
              <a:sym typeface="Roboto"/>
            </a:endParaRPr>
          </a:p>
        </p:txBody>
      </p:sp>
      <p:sp>
        <p:nvSpPr>
          <p:cNvPr id="161" name="Google Shape;161;p22"/>
          <p:cNvSpPr txBox="1"/>
          <p:nvPr/>
        </p:nvSpPr>
        <p:spPr>
          <a:xfrm>
            <a:off x="2501656" y="667813"/>
            <a:ext cx="7188591"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Centrifuga e Espremedor de Fruta</a:t>
            </a:r>
            <a:endParaRPr sz="1400" b="0" i="0" u="none" strike="noStrike" cap="none">
              <a:solidFill>
                <a:srgbClr val="000000"/>
              </a:solidFill>
              <a:latin typeface="Arial"/>
              <a:ea typeface="Arial"/>
              <a:cs typeface="Arial"/>
              <a:sym typeface="Arial"/>
            </a:endParaRPr>
          </a:p>
        </p:txBody>
      </p:sp>
      <p:pic>
        <p:nvPicPr>
          <p:cNvPr id="162" name="Google Shape;162;p22"/>
          <p:cNvPicPr preferRelativeResize="0"/>
          <p:nvPr/>
        </p:nvPicPr>
        <p:blipFill rotWithShape="1">
          <a:blip r:embed="rId3">
            <a:alphaModFix/>
          </a:blip>
          <a:srcRect/>
          <a:stretch/>
        </p:blipFill>
        <p:spPr>
          <a:xfrm>
            <a:off x="6860633" y="3821261"/>
            <a:ext cx="2211583" cy="2125193"/>
          </a:xfrm>
          <a:prstGeom prst="rect">
            <a:avLst/>
          </a:prstGeom>
          <a:noFill/>
          <a:ln>
            <a:noFill/>
          </a:ln>
        </p:spPr>
      </p:pic>
      <p:pic>
        <p:nvPicPr>
          <p:cNvPr id="163" name="Google Shape;163;p22"/>
          <p:cNvPicPr preferRelativeResize="0"/>
          <p:nvPr/>
        </p:nvPicPr>
        <p:blipFill rotWithShape="1">
          <a:blip r:embed="rId4">
            <a:alphaModFix/>
          </a:blip>
          <a:srcRect/>
          <a:stretch/>
        </p:blipFill>
        <p:spPr>
          <a:xfrm>
            <a:off x="910299" y="3712283"/>
            <a:ext cx="1538933" cy="2343150"/>
          </a:xfrm>
          <a:prstGeom prst="rect">
            <a:avLst/>
          </a:prstGeom>
          <a:noFill/>
          <a:ln>
            <a:noFill/>
          </a:ln>
        </p:spPr>
      </p:pic>
      <p:pic>
        <p:nvPicPr>
          <p:cNvPr id="164" name="Google Shape;164;p22"/>
          <p:cNvPicPr preferRelativeResize="0"/>
          <p:nvPr/>
        </p:nvPicPr>
        <p:blipFill rotWithShape="1">
          <a:blip r:embed="rId5">
            <a:alphaModFix/>
          </a:blip>
          <a:srcRect/>
          <a:stretch/>
        </p:blipFill>
        <p:spPr>
          <a:xfrm>
            <a:off x="2983317" y="3712283"/>
            <a:ext cx="2211583" cy="2349285"/>
          </a:xfrm>
          <a:prstGeom prst="rect">
            <a:avLst/>
          </a:prstGeom>
          <a:noFill/>
          <a:ln>
            <a:noFill/>
          </a:ln>
        </p:spPr>
      </p:pic>
      <p:pic>
        <p:nvPicPr>
          <p:cNvPr id="165" name="Google Shape;165;p22"/>
          <p:cNvPicPr preferRelativeResize="0"/>
          <p:nvPr/>
        </p:nvPicPr>
        <p:blipFill rotWithShape="1">
          <a:blip r:embed="rId6">
            <a:alphaModFix/>
          </a:blip>
          <a:srcRect/>
          <a:stretch/>
        </p:blipFill>
        <p:spPr>
          <a:xfrm>
            <a:off x="9454073" y="3928606"/>
            <a:ext cx="1993738" cy="2125194"/>
          </a:xfrm>
          <a:prstGeom prst="rect">
            <a:avLst/>
          </a:prstGeom>
          <a:noFill/>
          <a:ln>
            <a:noFill/>
          </a:ln>
        </p:spPr>
      </p:pic>
      <p:sp>
        <p:nvSpPr>
          <p:cNvPr id="166" name="Google Shape;166;p22"/>
          <p:cNvSpPr txBox="1"/>
          <p:nvPr/>
        </p:nvSpPr>
        <p:spPr>
          <a:xfrm>
            <a:off x="2170546" y="6223990"/>
            <a:ext cx="1252156"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Centrífuga</a:t>
            </a:r>
            <a:endParaRPr sz="1400" b="0" i="0" u="none" strike="noStrike" cap="none">
              <a:solidFill>
                <a:srgbClr val="000000"/>
              </a:solidFill>
              <a:latin typeface="Arial"/>
              <a:ea typeface="Arial"/>
              <a:cs typeface="Arial"/>
              <a:sym typeface="Arial"/>
            </a:endParaRPr>
          </a:p>
        </p:txBody>
      </p:sp>
      <p:sp>
        <p:nvSpPr>
          <p:cNvPr id="167" name="Google Shape;167;p22"/>
          <p:cNvSpPr txBox="1"/>
          <p:nvPr/>
        </p:nvSpPr>
        <p:spPr>
          <a:xfrm>
            <a:off x="7966425" y="6223990"/>
            <a:ext cx="2484517"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Espremedor de fruta</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23"/>
          <p:cNvSpPr txBox="1"/>
          <p:nvPr/>
        </p:nvSpPr>
        <p:spPr>
          <a:xfrm>
            <a:off x="735401" y="1701674"/>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chaleira elétrica </a:t>
            </a:r>
            <a:r>
              <a:rPr lang="pt-BR" sz="1800" b="0" i="0" u="none" strike="noStrike" cap="none">
                <a:solidFill>
                  <a:srgbClr val="202124"/>
                </a:solidFill>
                <a:latin typeface="Roboto"/>
                <a:ea typeface="Roboto"/>
                <a:cs typeface="Roboto"/>
                <a:sym typeface="Roboto"/>
              </a:rPr>
              <a:t>ferve a água mais rápido do que um fogão. Se por acaso esquecer a chaleira ligada, a chance de queimar algo são bem menores, já que a maior parte dos modelos desliga automaticamente depois de um tempo.</a:t>
            </a:r>
            <a:endParaRPr sz="1800" b="0" i="0" u="none" strike="noStrike" cap="none">
              <a:solidFill>
                <a:srgbClr val="202124"/>
              </a:solidFill>
              <a:latin typeface="Roboto"/>
              <a:ea typeface="Roboto"/>
              <a:cs typeface="Roboto"/>
              <a:sym typeface="Roboto"/>
            </a:endParaRPr>
          </a:p>
        </p:txBody>
      </p:sp>
      <p:sp>
        <p:nvSpPr>
          <p:cNvPr id="173" name="Google Shape;173;p23"/>
          <p:cNvSpPr txBox="1"/>
          <p:nvPr/>
        </p:nvSpPr>
        <p:spPr>
          <a:xfrm>
            <a:off x="3717315" y="760917"/>
            <a:ext cx="4757273"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Chaleira Eletrica</a:t>
            </a:r>
            <a:endParaRPr sz="1400" b="0" i="0" u="none" strike="noStrike" cap="none">
              <a:solidFill>
                <a:srgbClr val="000000"/>
              </a:solidFill>
              <a:latin typeface="Arial"/>
              <a:ea typeface="Arial"/>
              <a:cs typeface="Arial"/>
              <a:sym typeface="Arial"/>
            </a:endParaRPr>
          </a:p>
        </p:txBody>
      </p:sp>
      <p:pic>
        <p:nvPicPr>
          <p:cNvPr id="174" name="Google Shape;174;p23"/>
          <p:cNvPicPr preferRelativeResize="0"/>
          <p:nvPr/>
        </p:nvPicPr>
        <p:blipFill rotWithShape="1">
          <a:blip r:embed="rId3">
            <a:alphaModFix/>
          </a:blip>
          <a:srcRect/>
          <a:stretch/>
        </p:blipFill>
        <p:spPr>
          <a:xfrm>
            <a:off x="8730592" y="3226431"/>
            <a:ext cx="2203135" cy="3018828"/>
          </a:xfrm>
          <a:prstGeom prst="rect">
            <a:avLst/>
          </a:prstGeom>
          <a:noFill/>
          <a:ln>
            <a:noFill/>
          </a:ln>
        </p:spPr>
      </p:pic>
      <p:pic>
        <p:nvPicPr>
          <p:cNvPr id="175" name="Google Shape;175;p23"/>
          <p:cNvPicPr preferRelativeResize="0"/>
          <p:nvPr/>
        </p:nvPicPr>
        <p:blipFill rotWithShape="1">
          <a:blip r:embed="rId4">
            <a:alphaModFix/>
          </a:blip>
          <a:srcRect/>
          <a:stretch/>
        </p:blipFill>
        <p:spPr>
          <a:xfrm>
            <a:off x="4566206" y="3374608"/>
            <a:ext cx="2522293" cy="2722475"/>
          </a:xfrm>
          <a:prstGeom prst="rect">
            <a:avLst/>
          </a:prstGeom>
          <a:noFill/>
          <a:ln>
            <a:noFill/>
          </a:ln>
        </p:spPr>
      </p:pic>
      <p:pic>
        <p:nvPicPr>
          <p:cNvPr id="176" name="Google Shape;176;p23"/>
          <p:cNvPicPr preferRelativeResize="0"/>
          <p:nvPr/>
        </p:nvPicPr>
        <p:blipFill rotWithShape="1">
          <a:blip r:embed="rId5">
            <a:alphaModFix/>
          </a:blip>
          <a:srcRect/>
          <a:stretch/>
        </p:blipFill>
        <p:spPr>
          <a:xfrm>
            <a:off x="1090172" y="3374608"/>
            <a:ext cx="2203135" cy="2729008"/>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24"/>
          <p:cNvSpPr txBox="1"/>
          <p:nvPr/>
        </p:nvSpPr>
        <p:spPr>
          <a:xfrm>
            <a:off x="735401" y="1630627"/>
            <a:ext cx="10721100"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churrasqueira </a:t>
            </a:r>
            <a:r>
              <a:rPr lang="pt-BR" sz="1800" b="0" i="0" u="none" strike="noStrike" cap="none">
                <a:solidFill>
                  <a:srgbClr val="202124"/>
                </a:solidFill>
                <a:latin typeface="Roboto"/>
                <a:ea typeface="Roboto"/>
                <a:cs typeface="Roboto"/>
                <a:sym typeface="Roboto"/>
              </a:rPr>
              <a:t>elétrica</a:t>
            </a:r>
            <a:r>
              <a:rPr lang="pt-BR" sz="1800" b="1" i="0" u="none" strike="noStrike" cap="none">
                <a:solidFill>
                  <a:srgbClr val="202124"/>
                </a:solidFill>
                <a:latin typeface="Roboto"/>
                <a:ea typeface="Roboto"/>
                <a:cs typeface="Roboto"/>
                <a:sym typeface="Roboto"/>
              </a:rPr>
              <a:t> </a:t>
            </a:r>
            <a:r>
              <a:rPr lang="pt-BR" sz="1800" b="0" i="0" u="none" strike="noStrike" cap="none">
                <a:solidFill>
                  <a:srgbClr val="202124"/>
                </a:solidFill>
                <a:latin typeface="Roboto"/>
                <a:ea typeface="Roboto"/>
                <a:cs typeface="Roboto"/>
                <a:sym typeface="Roboto"/>
              </a:rPr>
              <a:t>é um acessório para cozinha que vem se tornando cada vez mais popular, com menos espaços dentro das casas esse aparelho permite que você faça churrasco em espaços internos ou até mesmo em pequenas varandas gourmet. É mais ecológica, necessitando apenas de uma tomada, já que a fumaça produzida pelo carvão tende a ser tóxica.</a:t>
            </a:r>
            <a:endParaRPr sz="1400" b="0" i="0" u="none" strike="noStrike" cap="none">
              <a:solidFill>
                <a:srgbClr val="000000"/>
              </a:solidFill>
              <a:latin typeface="Arial"/>
              <a:ea typeface="Arial"/>
              <a:cs typeface="Arial"/>
              <a:sym typeface="Arial"/>
            </a:endParaRPr>
          </a:p>
        </p:txBody>
      </p:sp>
      <p:sp>
        <p:nvSpPr>
          <p:cNvPr id="182" name="Google Shape;182;p24"/>
          <p:cNvSpPr txBox="1"/>
          <p:nvPr/>
        </p:nvSpPr>
        <p:spPr>
          <a:xfrm>
            <a:off x="2858680" y="600793"/>
            <a:ext cx="6474542"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Churrasqueira</a:t>
            </a:r>
            <a:r>
              <a:rPr lang="pt-BR" sz="2400" b="0" i="0" u="none" strike="noStrike" cap="none">
                <a:solidFill>
                  <a:srgbClr val="000000"/>
                </a:solidFill>
                <a:latin typeface="Arial"/>
                <a:ea typeface="Arial"/>
                <a:cs typeface="Arial"/>
                <a:sym typeface="Arial"/>
              </a:rPr>
              <a:t> </a:t>
            </a:r>
            <a:r>
              <a:rPr lang="pt-BR" sz="2400" b="1" i="0" u="none" strike="noStrike" cap="none">
                <a:solidFill>
                  <a:srgbClr val="000000"/>
                </a:solidFill>
                <a:latin typeface="Arial"/>
                <a:ea typeface="Arial"/>
                <a:cs typeface="Arial"/>
                <a:sym typeface="Arial"/>
              </a:rPr>
              <a:t>Eletroportatil</a:t>
            </a:r>
            <a:endParaRPr sz="2400" b="1" i="0" u="none" strike="noStrike" cap="none">
              <a:solidFill>
                <a:srgbClr val="202124"/>
              </a:solidFill>
              <a:latin typeface="Roboto"/>
              <a:ea typeface="Roboto"/>
              <a:cs typeface="Roboto"/>
              <a:sym typeface="Roboto"/>
            </a:endParaRPr>
          </a:p>
        </p:txBody>
      </p:sp>
      <p:pic>
        <p:nvPicPr>
          <p:cNvPr id="183" name="Google Shape;183;p24"/>
          <p:cNvPicPr preferRelativeResize="0"/>
          <p:nvPr/>
        </p:nvPicPr>
        <p:blipFill rotWithShape="1">
          <a:blip r:embed="rId3">
            <a:alphaModFix/>
          </a:blip>
          <a:srcRect/>
          <a:stretch/>
        </p:blipFill>
        <p:spPr>
          <a:xfrm>
            <a:off x="3417384" y="4195611"/>
            <a:ext cx="2182295" cy="1447969"/>
          </a:xfrm>
          <a:prstGeom prst="rect">
            <a:avLst/>
          </a:prstGeom>
          <a:noFill/>
          <a:ln>
            <a:noFill/>
          </a:ln>
        </p:spPr>
      </p:pic>
      <p:pic>
        <p:nvPicPr>
          <p:cNvPr id="184" name="Google Shape;184;p24"/>
          <p:cNvPicPr preferRelativeResize="0"/>
          <p:nvPr/>
        </p:nvPicPr>
        <p:blipFill rotWithShape="1">
          <a:blip r:embed="rId4">
            <a:alphaModFix/>
          </a:blip>
          <a:srcRect/>
          <a:stretch/>
        </p:blipFill>
        <p:spPr>
          <a:xfrm>
            <a:off x="9574624" y="3629937"/>
            <a:ext cx="1719124" cy="2452280"/>
          </a:xfrm>
          <a:prstGeom prst="rect">
            <a:avLst/>
          </a:prstGeom>
          <a:noFill/>
          <a:ln>
            <a:noFill/>
          </a:ln>
        </p:spPr>
      </p:pic>
      <p:pic>
        <p:nvPicPr>
          <p:cNvPr id="185" name="Google Shape;185;p24"/>
          <p:cNvPicPr preferRelativeResize="0"/>
          <p:nvPr/>
        </p:nvPicPr>
        <p:blipFill rotWithShape="1">
          <a:blip r:embed="rId5">
            <a:alphaModFix/>
          </a:blip>
          <a:srcRect/>
          <a:stretch/>
        </p:blipFill>
        <p:spPr>
          <a:xfrm>
            <a:off x="841388" y="4027085"/>
            <a:ext cx="1751440" cy="1657984"/>
          </a:xfrm>
          <a:prstGeom prst="rect">
            <a:avLst/>
          </a:prstGeom>
          <a:noFill/>
          <a:ln>
            <a:noFill/>
          </a:ln>
        </p:spPr>
      </p:pic>
      <p:pic>
        <p:nvPicPr>
          <p:cNvPr id="186" name="Google Shape;186;p24"/>
          <p:cNvPicPr preferRelativeResize="0"/>
          <p:nvPr/>
        </p:nvPicPr>
        <p:blipFill rotWithShape="1">
          <a:blip r:embed="rId6">
            <a:alphaModFix/>
          </a:blip>
          <a:srcRect/>
          <a:stretch/>
        </p:blipFill>
        <p:spPr>
          <a:xfrm>
            <a:off x="6424235" y="4235999"/>
            <a:ext cx="2182295" cy="152111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25"/>
          <p:cNvSpPr txBox="1"/>
          <p:nvPr/>
        </p:nvSpPr>
        <p:spPr>
          <a:xfrm>
            <a:off x="786691" y="1415759"/>
            <a:ext cx="10721100" cy="1754286"/>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mundo da cozinha é recheado de surpresas e receitas inusitadas e existem muitos aparelhos para facilitar o preparo. Encontrar facilidade nesse processo dá espaço para a criatividade, estimula os sentidos e cria uma relação lúdica com a culinária, que passa a ser uma atividade prazerosa.</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Exemplos de alguns aparelhos: abridor de lata, cozedor, crepeira, faca elétrica, iogurteira, máquina de algodão doce, de cupcake, de donuts, de gelo, de massas, de sorvete, de waffle, marmita elétrica, omeleteira, panificadora, panquequeira, selador de alimentos,  tapioqueira, etc.</a:t>
            </a:r>
            <a:endParaRPr sz="1800" b="0" i="0" u="none" strike="noStrike" cap="none">
              <a:solidFill>
                <a:srgbClr val="202124"/>
              </a:solidFill>
              <a:latin typeface="Roboto"/>
              <a:ea typeface="Roboto"/>
              <a:cs typeface="Roboto"/>
              <a:sym typeface="Roboto"/>
            </a:endParaRPr>
          </a:p>
        </p:txBody>
      </p:sp>
      <p:sp>
        <p:nvSpPr>
          <p:cNvPr id="192" name="Google Shape;192;p25"/>
          <p:cNvSpPr txBox="1"/>
          <p:nvPr/>
        </p:nvSpPr>
        <p:spPr>
          <a:xfrm>
            <a:off x="3656474" y="636825"/>
            <a:ext cx="4804788"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Cozinha Criativa</a:t>
            </a:r>
            <a:endParaRPr sz="1400" b="0" i="0" u="none" strike="noStrike" cap="none">
              <a:solidFill>
                <a:srgbClr val="000000"/>
              </a:solidFill>
              <a:latin typeface="Arial"/>
              <a:ea typeface="Arial"/>
              <a:cs typeface="Arial"/>
              <a:sym typeface="Arial"/>
            </a:endParaRPr>
          </a:p>
        </p:txBody>
      </p:sp>
      <p:pic>
        <p:nvPicPr>
          <p:cNvPr id="193" name="Google Shape;193;p25"/>
          <p:cNvPicPr preferRelativeResize="0"/>
          <p:nvPr/>
        </p:nvPicPr>
        <p:blipFill rotWithShape="1">
          <a:blip r:embed="rId3">
            <a:alphaModFix/>
          </a:blip>
          <a:srcRect/>
          <a:stretch/>
        </p:blipFill>
        <p:spPr>
          <a:xfrm>
            <a:off x="8102893" y="5172880"/>
            <a:ext cx="928922" cy="1156212"/>
          </a:xfrm>
          <a:prstGeom prst="rect">
            <a:avLst/>
          </a:prstGeom>
          <a:noFill/>
          <a:ln>
            <a:noFill/>
          </a:ln>
        </p:spPr>
      </p:pic>
      <p:sp>
        <p:nvSpPr>
          <p:cNvPr id="194" name="Google Shape;194;p25"/>
          <p:cNvSpPr txBox="1"/>
          <p:nvPr/>
        </p:nvSpPr>
        <p:spPr>
          <a:xfrm>
            <a:off x="7712061" y="6386134"/>
            <a:ext cx="158965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Panificadora</a:t>
            </a:r>
            <a:endParaRPr sz="1400" b="0" i="0" u="none" strike="noStrike" cap="none">
              <a:solidFill>
                <a:srgbClr val="000000"/>
              </a:solidFill>
              <a:latin typeface="Arial"/>
              <a:ea typeface="Arial"/>
              <a:cs typeface="Arial"/>
              <a:sym typeface="Arial"/>
            </a:endParaRPr>
          </a:p>
        </p:txBody>
      </p:sp>
      <p:pic>
        <p:nvPicPr>
          <p:cNvPr id="195" name="Google Shape;195;p25"/>
          <p:cNvPicPr preferRelativeResize="0"/>
          <p:nvPr/>
        </p:nvPicPr>
        <p:blipFill rotWithShape="1">
          <a:blip r:embed="rId4">
            <a:alphaModFix/>
          </a:blip>
          <a:srcRect/>
          <a:stretch/>
        </p:blipFill>
        <p:spPr>
          <a:xfrm>
            <a:off x="2817541" y="5012649"/>
            <a:ext cx="1250928" cy="1316113"/>
          </a:xfrm>
          <a:prstGeom prst="rect">
            <a:avLst/>
          </a:prstGeom>
          <a:noFill/>
          <a:ln>
            <a:noFill/>
          </a:ln>
        </p:spPr>
      </p:pic>
      <p:sp>
        <p:nvSpPr>
          <p:cNvPr id="196" name="Google Shape;196;p25"/>
          <p:cNvSpPr txBox="1"/>
          <p:nvPr/>
        </p:nvSpPr>
        <p:spPr>
          <a:xfrm>
            <a:off x="2488949" y="6357400"/>
            <a:ext cx="2154702"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Máquina de waffle</a:t>
            </a:r>
            <a:endParaRPr sz="1800" b="0" i="0" u="none" strike="noStrike" cap="none">
              <a:solidFill>
                <a:srgbClr val="000000"/>
              </a:solidFill>
              <a:latin typeface="Roboto"/>
              <a:ea typeface="Roboto"/>
              <a:cs typeface="Roboto"/>
              <a:sym typeface="Roboto"/>
            </a:endParaRPr>
          </a:p>
        </p:txBody>
      </p:sp>
      <p:sp>
        <p:nvSpPr>
          <p:cNvPr id="197" name="Google Shape;197;p25"/>
          <p:cNvSpPr txBox="1"/>
          <p:nvPr/>
        </p:nvSpPr>
        <p:spPr>
          <a:xfrm>
            <a:off x="7132607" y="4681750"/>
            <a:ext cx="286949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Máquina de algodão doce</a:t>
            </a:r>
            <a:endParaRPr sz="1400" b="0" i="0" u="none" strike="noStrike" cap="none">
              <a:solidFill>
                <a:srgbClr val="000000"/>
              </a:solidFill>
              <a:latin typeface="Arial"/>
              <a:ea typeface="Arial"/>
              <a:cs typeface="Arial"/>
              <a:sym typeface="Arial"/>
            </a:endParaRPr>
          </a:p>
        </p:txBody>
      </p:sp>
      <p:pic>
        <p:nvPicPr>
          <p:cNvPr id="198" name="Google Shape;198;p25"/>
          <p:cNvPicPr preferRelativeResize="0"/>
          <p:nvPr/>
        </p:nvPicPr>
        <p:blipFill rotWithShape="1">
          <a:blip r:embed="rId5">
            <a:alphaModFix/>
          </a:blip>
          <a:srcRect/>
          <a:stretch/>
        </p:blipFill>
        <p:spPr>
          <a:xfrm>
            <a:off x="7881422" y="3343734"/>
            <a:ext cx="1250928" cy="1217619"/>
          </a:xfrm>
          <a:prstGeom prst="rect">
            <a:avLst/>
          </a:prstGeom>
          <a:noFill/>
          <a:ln>
            <a:noFill/>
          </a:ln>
        </p:spPr>
      </p:pic>
      <p:pic>
        <p:nvPicPr>
          <p:cNvPr id="199" name="Google Shape;199;p25"/>
          <p:cNvPicPr preferRelativeResize="0"/>
          <p:nvPr/>
        </p:nvPicPr>
        <p:blipFill rotWithShape="1">
          <a:blip r:embed="rId6">
            <a:alphaModFix/>
          </a:blip>
          <a:srcRect/>
          <a:stretch/>
        </p:blipFill>
        <p:spPr>
          <a:xfrm>
            <a:off x="5274788" y="5398212"/>
            <a:ext cx="1537279" cy="960153"/>
          </a:xfrm>
          <a:prstGeom prst="rect">
            <a:avLst/>
          </a:prstGeom>
          <a:noFill/>
          <a:ln>
            <a:noFill/>
          </a:ln>
        </p:spPr>
      </p:pic>
      <p:sp>
        <p:nvSpPr>
          <p:cNvPr id="200" name="Google Shape;200;p25"/>
          <p:cNvSpPr txBox="1"/>
          <p:nvPr/>
        </p:nvSpPr>
        <p:spPr>
          <a:xfrm>
            <a:off x="5085476" y="6386134"/>
            <a:ext cx="2020952"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Marmita elétrica</a:t>
            </a:r>
            <a:endParaRPr sz="1400" b="0" i="0" u="none" strike="noStrike" cap="none">
              <a:solidFill>
                <a:srgbClr val="000000"/>
              </a:solidFill>
              <a:latin typeface="Arial"/>
              <a:ea typeface="Arial"/>
              <a:cs typeface="Arial"/>
              <a:sym typeface="Arial"/>
            </a:endParaRPr>
          </a:p>
        </p:txBody>
      </p:sp>
      <p:pic>
        <p:nvPicPr>
          <p:cNvPr id="201" name="Google Shape;201;p25"/>
          <p:cNvPicPr preferRelativeResize="0"/>
          <p:nvPr/>
        </p:nvPicPr>
        <p:blipFill rotWithShape="1">
          <a:blip r:embed="rId7">
            <a:alphaModFix/>
          </a:blip>
          <a:srcRect/>
          <a:stretch/>
        </p:blipFill>
        <p:spPr>
          <a:xfrm>
            <a:off x="2521079" y="3683390"/>
            <a:ext cx="1848183" cy="625325"/>
          </a:xfrm>
          <a:prstGeom prst="rect">
            <a:avLst/>
          </a:prstGeom>
          <a:noFill/>
          <a:ln>
            <a:noFill/>
          </a:ln>
        </p:spPr>
      </p:pic>
      <p:sp>
        <p:nvSpPr>
          <p:cNvPr id="202" name="Google Shape;202;p25"/>
          <p:cNvSpPr txBox="1"/>
          <p:nvPr/>
        </p:nvSpPr>
        <p:spPr>
          <a:xfrm>
            <a:off x="2815294" y="4681501"/>
            <a:ext cx="153727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Faca elétrica</a:t>
            </a:r>
            <a:endParaRPr sz="1400" b="0" i="0" u="none" strike="noStrike" cap="none">
              <a:solidFill>
                <a:srgbClr val="000000"/>
              </a:solidFill>
              <a:latin typeface="Arial"/>
              <a:ea typeface="Arial"/>
              <a:cs typeface="Arial"/>
              <a:sym typeface="Arial"/>
            </a:endParaRPr>
          </a:p>
        </p:txBody>
      </p:sp>
      <p:pic>
        <p:nvPicPr>
          <p:cNvPr id="203" name="Google Shape;203;p25"/>
          <p:cNvPicPr preferRelativeResize="0"/>
          <p:nvPr/>
        </p:nvPicPr>
        <p:blipFill rotWithShape="1">
          <a:blip r:embed="rId8">
            <a:alphaModFix/>
          </a:blip>
          <a:srcRect/>
          <a:stretch/>
        </p:blipFill>
        <p:spPr>
          <a:xfrm>
            <a:off x="727235" y="5131211"/>
            <a:ext cx="772759" cy="1197881"/>
          </a:xfrm>
          <a:prstGeom prst="rect">
            <a:avLst/>
          </a:prstGeom>
          <a:noFill/>
          <a:ln>
            <a:noFill/>
          </a:ln>
        </p:spPr>
      </p:pic>
      <p:sp>
        <p:nvSpPr>
          <p:cNvPr id="204" name="Google Shape;204;p25"/>
          <p:cNvSpPr txBox="1"/>
          <p:nvPr/>
        </p:nvSpPr>
        <p:spPr>
          <a:xfrm>
            <a:off x="70985" y="6386134"/>
            <a:ext cx="2344451"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Máquina de sorvete</a:t>
            </a:r>
            <a:endParaRPr sz="1400" b="0" i="0" u="none" strike="noStrike" cap="none">
              <a:solidFill>
                <a:srgbClr val="000000"/>
              </a:solidFill>
              <a:latin typeface="Arial"/>
              <a:ea typeface="Arial"/>
              <a:cs typeface="Arial"/>
              <a:sym typeface="Arial"/>
            </a:endParaRPr>
          </a:p>
        </p:txBody>
      </p:sp>
      <p:pic>
        <p:nvPicPr>
          <p:cNvPr id="205" name="Google Shape;205;p25"/>
          <p:cNvPicPr preferRelativeResize="0"/>
          <p:nvPr/>
        </p:nvPicPr>
        <p:blipFill rotWithShape="1">
          <a:blip r:embed="rId9">
            <a:alphaModFix/>
          </a:blip>
          <a:srcRect/>
          <a:stretch/>
        </p:blipFill>
        <p:spPr>
          <a:xfrm>
            <a:off x="10407817" y="3221096"/>
            <a:ext cx="1099974" cy="1396138"/>
          </a:xfrm>
          <a:prstGeom prst="rect">
            <a:avLst/>
          </a:prstGeom>
          <a:noFill/>
          <a:ln>
            <a:noFill/>
          </a:ln>
        </p:spPr>
      </p:pic>
      <p:sp>
        <p:nvSpPr>
          <p:cNvPr id="206" name="Google Shape;206;p25"/>
          <p:cNvSpPr txBox="1"/>
          <p:nvPr/>
        </p:nvSpPr>
        <p:spPr>
          <a:xfrm>
            <a:off x="10177581" y="4681501"/>
            <a:ext cx="1970125"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Máquina de gelo</a:t>
            </a:r>
            <a:endParaRPr sz="1400" b="0" i="0" u="none" strike="noStrike" cap="none">
              <a:solidFill>
                <a:srgbClr val="000000"/>
              </a:solidFill>
              <a:latin typeface="Arial"/>
              <a:ea typeface="Arial"/>
              <a:cs typeface="Arial"/>
              <a:sym typeface="Arial"/>
            </a:endParaRPr>
          </a:p>
        </p:txBody>
      </p:sp>
      <p:pic>
        <p:nvPicPr>
          <p:cNvPr id="207" name="Google Shape;207;p25"/>
          <p:cNvPicPr preferRelativeResize="0"/>
          <p:nvPr/>
        </p:nvPicPr>
        <p:blipFill rotWithShape="1">
          <a:blip r:embed="rId10">
            <a:alphaModFix/>
          </a:blip>
          <a:srcRect/>
          <a:stretch/>
        </p:blipFill>
        <p:spPr>
          <a:xfrm>
            <a:off x="433326" y="3370520"/>
            <a:ext cx="1409541" cy="1230603"/>
          </a:xfrm>
          <a:prstGeom prst="rect">
            <a:avLst/>
          </a:prstGeom>
          <a:noFill/>
          <a:ln>
            <a:noFill/>
          </a:ln>
        </p:spPr>
      </p:pic>
      <p:sp>
        <p:nvSpPr>
          <p:cNvPr id="208" name="Google Shape;208;p25"/>
          <p:cNvSpPr txBox="1"/>
          <p:nvPr/>
        </p:nvSpPr>
        <p:spPr>
          <a:xfrm>
            <a:off x="582836" y="4681501"/>
            <a:ext cx="1211619"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Cozedor</a:t>
            </a:r>
            <a:endParaRPr sz="1400" b="0" i="0" u="none" strike="noStrike" cap="none">
              <a:solidFill>
                <a:srgbClr val="000000"/>
              </a:solidFill>
              <a:latin typeface="Arial"/>
              <a:ea typeface="Arial"/>
              <a:cs typeface="Arial"/>
              <a:sym typeface="Arial"/>
            </a:endParaRPr>
          </a:p>
        </p:txBody>
      </p:sp>
      <p:pic>
        <p:nvPicPr>
          <p:cNvPr id="209" name="Google Shape;209;p25"/>
          <p:cNvPicPr preferRelativeResize="0"/>
          <p:nvPr/>
        </p:nvPicPr>
        <p:blipFill rotWithShape="1">
          <a:blip r:embed="rId11">
            <a:alphaModFix/>
          </a:blip>
          <a:srcRect/>
          <a:stretch/>
        </p:blipFill>
        <p:spPr>
          <a:xfrm>
            <a:off x="9956396" y="5421438"/>
            <a:ext cx="1900238" cy="862013"/>
          </a:xfrm>
          <a:prstGeom prst="rect">
            <a:avLst/>
          </a:prstGeom>
          <a:noFill/>
          <a:ln>
            <a:noFill/>
          </a:ln>
        </p:spPr>
      </p:pic>
      <p:sp>
        <p:nvSpPr>
          <p:cNvPr id="210" name="Google Shape;210;p25"/>
          <p:cNvSpPr txBox="1"/>
          <p:nvPr/>
        </p:nvSpPr>
        <p:spPr>
          <a:xfrm>
            <a:off x="9547932" y="6381213"/>
            <a:ext cx="2617217"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Seladora de alimentos</a:t>
            </a:r>
            <a:endParaRPr sz="1400" b="0" i="0" u="none" strike="noStrike" cap="none">
              <a:solidFill>
                <a:srgbClr val="000000"/>
              </a:solidFill>
              <a:latin typeface="Arial"/>
              <a:ea typeface="Arial"/>
              <a:cs typeface="Arial"/>
              <a:sym typeface="Arial"/>
            </a:endParaRPr>
          </a:p>
        </p:txBody>
      </p:sp>
      <p:pic>
        <p:nvPicPr>
          <p:cNvPr id="211" name="Google Shape;211;p25"/>
          <p:cNvPicPr preferRelativeResize="0"/>
          <p:nvPr/>
        </p:nvPicPr>
        <p:blipFill rotWithShape="1">
          <a:blip r:embed="rId12">
            <a:alphaModFix/>
          </a:blip>
          <a:srcRect/>
          <a:stretch/>
        </p:blipFill>
        <p:spPr>
          <a:xfrm>
            <a:off x="5342125" y="3346815"/>
            <a:ext cx="1409541" cy="1199749"/>
          </a:xfrm>
          <a:prstGeom prst="rect">
            <a:avLst/>
          </a:prstGeom>
          <a:noFill/>
          <a:ln>
            <a:noFill/>
          </a:ln>
        </p:spPr>
      </p:pic>
      <p:sp>
        <p:nvSpPr>
          <p:cNvPr id="212" name="Google Shape;212;p25"/>
          <p:cNvSpPr txBox="1"/>
          <p:nvPr/>
        </p:nvSpPr>
        <p:spPr>
          <a:xfrm>
            <a:off x="5433404" y="4681501"/>
            <a:ext cx="125092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Iogurteira</a:t>
            </a:r>
            <a:endParaRPr sz="1800" b="0" i="0" u="none" strike="noStrike" cap="none">
              <a:solidFill>
                <a:srgbClr val="000000"/>
              </a:solidFill>
              <a:latin typeface="Roboto"/>
              <a:ea typeface="Roboto"/>
              <a:cs typeface="Roboto"/>
              <a:sym typeface="Roboto"/>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5"/>
          <p:cNvSpPr txBox="1"/>
          <p:nvPr/>
        </p:nvSpPr>
        <p:spPr>
          <a:xfrm>
            <a:off x="735402" y="1574972"/>
            <a:ext cx="10721193" cy="2031285"/>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fritadeira linha industrial</a:t>
            </a:r>
            <a:r>
              <a:rPr lang="pt-BR" sz="1800" b="0" i="0" u="none" strike="noStrike" cap="none">
                <a:solidFill>
                  <a:srgbClr val="202124"/>
                </a:solidFill>
                <a:latin typeface="Roboto"/>
                <a:ea typeface="Roboto"/>
                <a:cs typeface="Roboto"/>
                <a:sym typeface="Roboto"/>
              </a:rPr>
              <a:t> é utilizada em estabelecimentos que exijam uma alta demanda por alimentos fritos. Possuem uma ou duas cubas em que se pode adicionar o óleo, e muitas vezes junto com água, tendo um aquecimento mais rápido. Isso também permite que os resíduos não se acumulem diminuindo a degradação, e a contaminação de cheiro e gosto, podendo utilizar diversos alimentos na mesma fritura.</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FF0000"/>
                </a:solidFill>
                <a:latin typeface="Roboto"/>
                <a:ea typeface="Roboto"/>
                <a:cs typeface="Roboto"/>
                <a:sym typeface="Roboto"/>
              </a:rPr>
              <a:t>Atenção:</a:t>
            </a:r>
            <a:r>
              <a:rPr lang="pt-BR" sz="1800" b="0" i="0" u="none" strike="noStrike" cap="none">
                <a:solidFill>
                  <a:srgbClr val="202124"/>
                </a:solidFill>
                <a:latin typeface="Roboto"/>
                <a:ea typeface="Roboto"/>
                <a:cs typeface="Roboto"/>
                <a:sym typeface="Roboto"/>
              </a:rPr>
              <a:t> Não entram nessa categoria as fritadeiras tradicionais, que geralmente são usados em casa, essas possuem categoria própria Eletroportateis &gt; </a:t>
            </a:r>
            <a:r>
              <a:rPr lang="pt-BR" sz="1800" b="1" i="0" u="none" strike="noStrike" cap="none">
                <a:solidFill>
                  <a:srgbClr val="202124"/>
                </a:solidFill>
                <a:latin typeface="Roboto"/>
                <a:ea typeface="Roboto"/>
                <a:cs typeface="Roboto"/>
                <a:sym typeface="Roboto"/>
              </a:rPr>
              <a:t>Fritadeira Eletrica</a:t>
            </a:r>
            <a:r>
              <a:rPr lang="pt-BR" sz="1800" b="0" i="0" u="none" strike="noStrike" cap="none">
                <a:solidFill>
                  <a:srgbClr val="202124"/>
                </a:solidFill>
                <a:latin typeface="Roboto"/>
                <a:ea typeface="Roboto"/>
                <a:cs typeface="Roboto"/>
                <a:sym typeface="Roboto"/>
              </a:rPr>
              <a:t>.</a:t>
            </a:r>
            <a:endParaRPr sz="1800" b="0" i="0" u="none" strike="noStrike" cap="none">
              <a:solidFill>
                <a:srgbClr val="202124"/>
              </a:solidFill>
              <a:latin typeface="Roboto"/>
              <a:ea typeface="Roboto"/>
              <a:cs typeface="Roboto"/>
              <a:sym typeface="Roboto"/>
            </a:endParaRPr>
          </a:p>
        </p:txBody>
      </p:sp>
      <p:sp>
        <p:nvSpPr>
          <p:cNvPr id="218" name="Google Shape;218;p5"/>
          <p:cNvSpPr txBox="1"/>
          <p:nvPr/>
        </p:nvSpPr>
        <p:spPr>
          <a:xfrm>
            <a:off x="970989" y="608453"/>
            <a:ext cx="10250020"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Eletroportatil Linha Industrial &gt; </a:t>
            </a:r>
            <a:r>
              <a:rPr lang="pt-BR" sz="2400" b="1" i="0" u="none" strike="noStrike" cap="none">
                <a:solidFill>
                  <a:srgbClr val="202124"/>
                </a:solidFill>
                <a:latin typeface="Roboto"/>
                <a:ea typeface="Roboto"/>
                <a:cs typeface="Roboto"/>
                <a:sym typeface="Roboto"/>
              </a:rPr>
              <a:t>Fritadeira Linha Industrial</a:t>
            </a:r>
            <a:endParaRPr sz="1400" b="0" i="0" u="none" strike="noStrike" cap="none">
              <a:solidFill>
                <a:srgbClr val="000000"/>
              </a:solidFill>
              <a:latin typeface="Arial"/>
              <a:ea typeface="Arial"/>
              <a:cs typeface="Arial"/>
              <a:sym typeface="Arial"/>
            </a:endParaRPr>
          </a:p>
        </p:txBody>
      </p:sp>
      <p:pic>
        <p:nvPicPr>
          <p:cNvPr id="219" name="Google Shape;219;p5"/>
          <p:cNvPicPr preferRelativeResize="0"/>
          <p:nvPr/>
        </p:nvPicPr>
        <p:blipFill rotWithShape="1">
          <a:blip r:embed="rId3">
            <a:alphaModFix/>
          </a:blip>
          <a:srcRect/>
          <a:stretch/>
        </p:blipFill>
        <p:spPr>
          <a:xfrm>
            <a:off x="735402" y="4211465"/>
            <a:ext cx="2143125" cy="2143125"/>
          </a:xfrm>
          <a:prstGeom prst="rect">
            <a:avLst/>
          </a:prstGeom>
          <a:noFill/>
          <a:ln>
            <a:noFill/>
          </a:ln>
        </p:spPr>
      </p:pic>
      <p:pic>
        <p:nvPicPr>
          <p:cNvPr id="220" name="Google Shape;220;p5"/>
          <p:cNvPicPr preferRelativeResize="0"/>
          <p:nvPr/>
        </p:nvPicPr>
        <p:blipFill rotWithShape="1">
          <a:blip r:embed="rId4">
            <a:alphaModFix/>
          </a:blip>
          <a:srcRect/>
          <a:stretch/>
        </p:blipFill>
        <p:spPr>
          <a:xfrm>
            <a:off x="3973741" y="4002529"/>
            <a:ext cx="1609725" cy="2518424"/>
          </a:xfrm>
          <a:prstGeom prst="rect">
            <a:avLst/>
          </a:prstGeom>
          <a:noFill/>
          <a:ln>
            <a:noFill/>
          </a:ln>
        </p:spPr>
      </p:pic>
      <p:pic>
        <p:nvPicPr>
          <p:cNvPr id="221" name="Google Shape;221;p5"/>
          <p:cNvPicPr preferRelativeResize="0"/>
          <p:nvPr/>
        </p:nvPicPr>
        <p:blipFill rotWithShape="1">
          <a:blip r:embed="rId5">
            <a:alphaModFix/>
          </a:blip>
          <a:srcRect/>
          <a:stretch/>
        </p:blipFill>
        <p:spPr>
          <a:xfrm>
            <a:off x="6148578" y="4002529"/>
            <a:ext cx="2380706" cy="2380706"/>
          </a:xfrm>
          <a:prstGeom prst="rect">
            <a:avLst/>
          </a:prstGeom>
          <a:noFill/>
          <a:ln>
            <a:noFill/>
          </a:ln>
        </p:spPr>
      </p:pic>
      <p:pic>
        <p:nvPicPr>
          <p:cNvPr id="222" name="Google Shape;222;p5"/>
          <p:cNvPicPr preferRelativeResize="0"/>
          <p:nvPr/>
        </p:nvPicPr>
        <p:blipFill rotWithShape="1">
          <a:blip r:embed="rId6">
            <a:alphaModFix/>
          </a:blip>
          <a:srcRect/>
          <a:stretch/>
        </p:blipFill>
        <p:spPr>
          <a:xfrm>
            <a:off x="9094396" y="4211465"/>
            <a:ext cx="2362200" cy="19335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45"/>
          <p:cNvSpPr txBox="1"/>
          <p:nvPr/>
        </p:nvSpPr>
        <p:spPr>
          <a:xfrm>
            <a:off x="530768" y="1282417"/>
            <a:ext cx="11130456" cy="2585283"/>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202124"/>
                </a:solidFill>
                <a:latin typeface="Roboto"/>
                <a:ea typeface="Roboto"/>
                <a:cs typeface="Roboto"/>
                <a:sym typeface="Roboto"/>
              </a:rPr>
              <a:t>Liquidificador linha industrial</a:t>
            </a:r>
            <a:r>
              <a:rPr lang="pt-BR" sz="1800" b="0" i="0" u="none" strike="noStrike" cap="none">
                <a:solidFill>
                  <a:srgbClr val="202124"/>
                </a:solidFill>
                <a:latin typeface="Roboto"/>
                <a:ea typeface="Roboto"/>
                <a:cs typeface="Roboto"/>
                <a:sym typeface="Roboto"/>
              </a:rPr>
              <a:t> é um aparelho eletroportátil mais resistente e veloz, usado principalmente em restaurantes, bares, confeitarias ou qualquer estabelecimento comercial de alimentação.</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Suportam  entre 1,5 e 25 litros, seu copo normalmente é de Inox e de plástico.</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Podem ser de baixa rotação, com velocidade menor e maior força, ideal para alimentos pastosos e mais consistentes, e de alta rotação, com velocidade maior e menor força, ideal pra preparar alimentos líquidos, como sucos, vitaminas ou milk shakes. São de simples manuseio e fáceis de limpar.</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1" i="0" u="none" strike="noStrike" cap="none">
                <a:solidFill>
                  <a:srgbClr val="FF0000"/>
                </a:solidFill>
                <a:latin typeface="Roboto"/>
                <a:ea typeface="Roboto"/>
                <a:cs typeface="Roboto"/>
                <a:sym typeface="Roboto"/>
              </a:rPr>
              <a:t>Atenção:</a:t>
            </a:r>
            <a:r>
              <a:rPr lang="pt-BR" sz="1800" b="0" i="0" u="none" strike="noStrike" cap="none">
                <a:solidFill>
                  <a:srgbClr val="202124"/>
                </a:solidFill>
                <a:latin typeface="Roboto"/>
                <a:ea typeface="Roboto"/>
                <a:cs typeface="Roboto"/>
                <a:sym typeface="Roboto"/>
              </a:rPr>
              <a:t> Não entram nessa categoria os liquidificadores tradicionais, que geralmente são usados em casa, esses possuem categoria própria Eletroportateis &gt;</a:t>
            </a:r>
            <a:r>
              <a:rPr lang="pt-BR" sz="1800" b="1" i="0" u="none" strike="noStrike" cap="none">
                <a:solidFill>
                  <a:srgbClr val="202124"/>
                </a:solidFill>
                <a:latin typeface="Roboto"/>
                <a:ea typeface="Roboto"/>
                <a:cs typeface="Roboto"/>
                <a:sym typeface="Roboto"/>
              </a:rPr>
              <a:t> Liquidificador</a:t>
            </a:r>
            <a:r>
              <a:rPr lang="pt-BR" sz="1800" b="0" i="0" u="none" strike="noStrike" cap="none">
                <a:solidFill>
                  <a:srgbClr val="202124"/>
                </a:solidFill>
                <a:latin typeface="Roboto"/>
                <a:ea typeface="Roboto"/>
                <a:cs typeface="Roboto"/>
                <a:sym typeface="Roboto"/>
              </a:rPr>
              <a:t>.</a:t>
            </a:r>
            <a:endParaRPr sz="1400" b="0" i="0" u="none" strike="noStrike" cap="none">
              <a:solidFill>
                <a:srgbClr val="000000"/>
              </a:solidFill>
              <a:latin typeface="Arial"/>
              <a:ea typeface="Arial"/>
              <a:cs typeface="Arial"/>
              <a:sym typeface="Arial"/>
            </a:endParaRPr>
          </a:p>
        </p:txBody>
      </p:sp>
      <p:sp>
        <p:nvSpPr>
          <p:cNvPr id="228" name="Google Shape;228;p45"/>
          <p:cNvSpPr txBox="1"/>
          <p:nvPr/>
        </p:nvSpPr>
        <p:spPr>
          <a:xfrm>
            <a:off x="530768" y="505269"/>
            <a:ext cx="11130456"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Eletroportatil Linha Industrial &gt; </a:t>
            </a:r>
            <a:r>
              <a:rPr lang="pt-BR" sz="2400" b="1" i="0" u="none" strike="noStrike" cap="none">
                <a:solidFill>
                  <a:srgbClr val="202124"/>
                </a:solidFill>
                <a:latin typeface="Roboto"/>
                <a:ea typeface="Roboto"/>
                <a:cs typeface="Roboto"/>
                <a:sym typeface="Roboto"/>
              </a:rPr>
              <a:t>Liquidificador Linha industrial </a:t>
            </a:r>
            <a:endParaRPr sz="1400" b="1" i="0" u="none" strike="noStrike" cap="none">
              <a:solidFill>
                <a:srgbClr val="000000"/>
              </a:solidFill>
              <a:latin typeface="Arial"/>
              <a:ea typeface="Arial"/>
              <a:cs typeface="Arial"/>
              <a:sym typeface="Arial"/>
            </a:endParaRPr>
          </a:p>
        </p:txBody>
      </p:sp>
      <p:pic>
        <p:nvPicPr>
          <p:cNvPr id="229" name="Google Shape;229;p45" descr="Uma imagem contendo no interior, cozinha, pequeno, microondas&#10;&#10;Descrição gerada automaticamente"/>
          <p:cNvPicPr preferRelativeResize="0"/>
          <p:nvPr/>
        </p:nvPicPr>
        <p:blipFill rotWithShape="1">
          <a:blip r:embed="rId3">
            <a:alphaModFix/>
          </a:blip>
          <a:srcRect/>
          <a:stretch/>
        </p:blipFill>
        <p:spPr>
          <a:xfrm>
            <a:off x="825658" y="4157383"/>
            <a:ext cx="1459487" cy="2335181"/>
          </a:xfrm>
          <a:prstGeom prst="rect">
            <a:avLst/>
          </a:prstGeom>
          <a:noFill/>
          <a:ln>
            <a:noFill/>
          </a:ln>
        </p:spPr>
      </p:pic>
      <p:pic>
        <p:nvPicPr>
          <p:cNvPr id="230" name="Google Shape;230;p45" descr="Uma imagem contendo xícara, liquidificador&#10;&#10;Descrição gerada automaticamente"/>
          <p:cNvPicPr preferRelativeResize="0"/>
          <p:nvPr/>
        </p:nvPicPr>
        <p:blipFill rotWithShape="1">
          <a:blip r:embed="rId4">
            <a:alphaModFix/>
          </a:blip>
          <a:srcRect/>
          <a:stretch/>
        </p:blipFill>
        <p:spPr>
          <a:xfrm>
            <a:off x="3197242" y="4098254"/>
            <a:ext cx="1459487" cy="2374983"/>
          </a:xfrm>
          <a:prstGeom prst="rect">
            <a:avLst/>
          </a:prstGeom>
          <a:noFill/>
          <a:ln>
            <a:noFill/>
          </a:ln>
        </p:spPr>
      </p:pic>
      <p:pic>
        <p:nvPicPr>
          <p:cNvPr id="231" name="Google Shape;231;p45" descr="Uma imagem contendo xícara, no interior, café, liquidificador&#10;&#10;Descrição gerada automaticamente"/>
          <p:cNvPicPr preferRelativeResize="0"/>
          <p:nvPr/>
        </p:nvPicPr>
        <p:blipFill rotWithShape="1">
          <a:blip r:embed="rId5">
            <a:alphaModFix/>
          </a:blip>
          <a:srcRect/>
          <a:stretch/>
        </p:blipFill>
        <p:spPr>
          <a:xfrm>
            <a:off x="5366252" y="4301805"/>
            <a:ext cx="1459487" cy="2171432"/>
          </a:xfrm>
          <a:prstGeom prst="rect">
            <a:avLst/>
          </a:prstGeom>
          <a:noFill/>
          <a:ln>
            <a:noFill/>
          </a:ln>
        </p:spPr>
      </p:pic>
      <p:pic>
        <p:nvPicPr>
          <p:cNvPr id="232" name="Google Shape;232;p45" descr="Banqueta branca no chão&#10;&#10;Descrição gerada automaticamente com confiança média"/>
          <p:cNvPicPr preferRelativeResize="0"/>
          <p:nvPr/>
        </p:nvPicPr>
        <p:blipFill rotWithShape="1">
          <a:blip r:embed="rId6">
            <a:alphaModFix/>
          </a:blip>
          <a:srcRect/>
          <a:stretch/>
        </p:blipFill>
        <p:spPr>
          <a:xfrm>
            <a:off x="7257960" y="4098255"/>
            <a:ext cx="2219244" cy="2374982"/>
          </a:xfrm>
          <a:prstGeom prst="rect">
            <a:avLst/>
          </a:prstGeom>
          <a:noFill/>
          <a:ln>
            <a:noFill/>
          </a:ln>
        </p:spPr>
      </p:pic>
      <p:pic>
        <p:nvPicPr>
          <p:cNvPr id="233" name="Google Shape;233;p45" descr="Uma imagem contendo mesa, liquidificador, fogão&#10;&#10;Descrição gerada automaticamente"/>
          <p:cNvPicPr preferRelativeResize="0"/>
          <p:nvPr/>
        </p:nvPicPr>
        <p:blipFill rotWithShape="1">
          <a:blip r:embed="rId7">
            <a:alphaModFix/>
          </a:blip>
          <a:srcRect/>
          <a:stretch/>
        </p:blipFill>
        <p:spPr>
          <a:xfrm>
            <a:off x="9909425" y="4165168"/>
            <a:ext cx="1498746" cy="2308069"/>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26"/>
          <p:cNvSpPr txBox="1"/>
          <p:nvPr/>
        </p:nvSpPr>
        <p:spPr>
          <a:xfrm>
            <a:off x="735401" y="1632844"/>
            <a:ext cx="10828200" cy="2308284"/>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Os </a:t>
            </a:r>
            <a:r>
              <a:rPr lang="pt-BR" sz="1800" b="1" i="0" u="none" strike="noStrike" cap="none">
                <a:solidFill>
                  <a:srgbClr val="202124"/>
                </a:solidFill>
                <a:latin typeface="Roboto"/>
                <a:ea typeface="Roboto"/>
                <a:cs typeface="Roboto"/>
                <a:sym typeface="Roboto"/>
              </a:rPr>
              <a:t>eletroportáteis linha industrial </a:t>
            </a:r>
            <a:r>
              <a:rPr lang="pt-BR" sz="1800" b="0" i="0" u="none" strike="noStrike" cap="none">
                <a:solidFill>
                  <a:srgbClr val="202124"/>
                </a:solidFill>
                <a:latin typeface="Roboto"/>
                <a:ea typeface="Roboto"/>
                <a:cs typeface="Roboto"/>
                <a:sym typeface="Roboto"/>
              </a:rPr>
              <a:t>são aparelhos que te ajudam a processar, bater, moer, cortar, fazer grandes quantidades de comida, gravuras em madeira, etc. Eles têm como principal função deixar os processos mais rápidos e simples, sendo indispensáveis principalmente em estabelecimentos do ramo alimentício. </a:t>
            </a:r>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Alguns exemplos:</a:t>
            </a:r>
            <a:r>
              <a:rPr lang="pt-BR" sz="1400" b="0" i="0" u="none" strike="noStrike" cap="none">
                <a:solidFill>
                  <a:srgbClr val="000000"/>
                </a:solidFill>
                <a:latin typeface="Arial"/>
                <a:ea typeface="Arial"/>
                <a:cs typeface="Arial"/>
                <a:sym typeface="Arial"/>
              </a:rPr>
              <a:t> </a:t>
            </a:r>
            <a:r>
              <a:rPr lang="pt-BR" sz="1800" b="0" i="0" u="none" strike="noStrike" cap="none">
                <a:solidFill>
                  <a:srgbClr val="202124"/>
                </a:solidFill>
                <a:latin typeface="Roboto"/>
                <a:ea typeface="Roboto"/>
                <a:cs typeface="Roboto"/>
                <a:sym typeface="Roboto"/>
              </a:rPr>
              <a:t>batedeira industrial de mesa suportam 10 quilos ou mais e as de piso passam dos 100 quilos de capacidade; máquina de gravação em madeira/metal; moedor industrial é muito prático para colocar partes inteiras nele e moer; processador industrial tem capacidade para suportar até 250 quilos por hora; extratora de sujeira profissional, entre outros.</a:t>
            </a:r>
            <a:endParaRPr sz="1400" b="0" i="0" u="none" strike="noStrike" cap="none">
              <a:solidFill>
                <a:srgbClr val="000000"/>
              </a:solidFill>
              <a:latin typeface="Arial"/>
              <a:ea typeface="Arial"/>
              <a:cs typeface="Arial"/>
              <a:sym typeface="Arial"/>
            </a:endParaRPr>
          </a:p>
        </p:txBody>
      </p:sp>
      <p:sp>
        <p:nvSpPr>
          <p:cNvPr id="239" name="Google Shape;239;p26"/>
          <p:cNvSpPr txBox="1"/>
          <p:nvPr/>
        </p:nvSpPr>
        <p:spPr>
          <a:xfrm>
            <a:off x="2683842" y="448852"/>
            <a:ext cx="6824315" cy="882637"/>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Eletroportatil Linha Industrial &gt; </a:t>
            </a:r>
            <a:endParaRPr/>
          </a:p>
          <a:p>
            <a:pPr marL="0" marR="0" lvl="0" indent="0" algn="ctr" rtl="0">
              <a:lnSpc>
                <a:spcPct val="107000"/>
              </a:lnSpc>
              <a:spcBef>
                <a:spcPts val="0"/>
              </a:spcBef>
              <a:spcAft>
                <a:spcPts val="0"/>
              </a:spcAft>
              <a:buClr>
                <a:srgbClr val="000000"/>
              </a:buClr>
              <a:buSzPts val="2400"/>
              <a:buFont typeface="Arial"/>
              <a:buNone/>
            </a:pPr>
            <a:r>
              <a:rPr lang="pt-BR" sz="2400" b="1" i="0" u="none" strike="noStrike" cap="none">
                <a:solidFill>
                  <a:srgbClr val="202124"/>
                </a:solidFill>
                <a:latin typeface="Roboto"/>
                <a:ea typeface="Roboto"/>
                <a:cs typeface="Roboto"/>
                <a:sym typeface="Roboto"/>
              </a:rPr>
              <a:t>Outros Eletroportateis Linha Industrial</a:t>
            </a:r>
            <a:endParaRPr sz="1400" b="0" i="0" u="none" strike="noStrike" cap="none">
              <a:solidFill>
                <a:srgbClr val="000000"/>
              </a:solidFill>
              <a:latin typeface="Arial"/>
              <a:ea typeface="Arial"/>
              <a:cs typeface="Arial"/>
              <a:sym typeface="Arial"/>
            </a:endParaRPr>
          </a:p>
        </p:txBody>
      </p:sp>
      <p:pic>
        <p:nvPicPr>
          <p:cNvPr id="240" name="Google Shape;240;p26"/>
          <p:cNvPicPr preferRelativeResize="0"/>
          <p:nvPr/>
        </p:nvPicPr>
        <p:blipFill rotWithShape="1">
          <a:blip r:embed="rId3">
            <a:alphaModFix/>
          </a:blip>
          <a:srcRect/>
          <a:stretch/>
        </p:blipFill>
        <p:spPr>
          <a:xfrm>
            <a:off x="385489" y="4407814"/>
            <a:ext cx="1782715" cy="2017449"/>
          </a:xfrm>
          <a:prstGeom prst="rect">
            <a:avLst/>
          </a:prstGeom>
          <a:noFill/>
          <a:ln>
            <a:noFill/>
          </a:ln>
        </p:spPr>
      </p:pic>
      <p:pic>
        <p:nvPicPr>
          <p:cNvPr id="241" name="Google Shape;241;p26"/>
          <p:cNvPicPr preferRelativeResize="0"/>
          <p:nvPr/>
        </p:nvPicPr>
        <p:blipFill rotWithShape="1">
          <a:blip r:embed="rId4">
            <a:alphaModFix/>
          </a:blip>
          <a:srcRect/>
          <a:stretch/>
        </p:blipFill>
        <p:spPr>
          <a:xfrm>
            <a:off x="5198513" y="4379123"/>
            <a:ext cx="2095437" cy="2218698"/>
          </a:xfrm>
          <a:prstGeom prst="rect">
            <a:avLst/>
          </a:prstGeom>
          <a:noFill/>
          <a:ln>
            <a:noFill/>
          </a:ln>
        </p:spPr>
      </p:pic>
      <p:pic>
        <p:nvPicPr>
          <p:cNvPr id="242" name="Google Shape;242;p26"/>
          <p:cNvPicPr preferRelativeResize="0"/>
          <p:nvPr/>
        </p:nvPicPr>
        <p:blipFill rotWithShape="1">
          <a:blip r:embed="rId5">
            <a:alphaModFix/>
          </a:blip>
          <a:srcRect/>
          <a:stretch/>
        </p:blipFill>
        <p:spPr>
          <a:xfrm>
            <a:off x="7594411" y="4306776"/>
            <a:ext cx="1680680" cy="2219524"/>
          </a:xfrm>
          <a:prstGeom prst="rect">
            <a:avLst/>
          </a:prstGeom>
          <a:noFill/>
          <a:ln>
            <a:noFill/>
          </a:ln>
        </p:spPr>
      </p:pic>
      <p:pic>
        <p:nvPicPr>
          <p:cNvPr id="243" name="Google Shape;243;p26"/>
          <p:cNvPicPr preferRelativeResize="0"/>
          <p:nvPr/>
        </p:nvPicPr>
        <p:blipFill rotWithShape="1">
          <a:blip r:embed="rId6">
            <a:alphaModFix/>
          </a:blip>
          <a:srcRect/>
          <a:stretch/>
        </p:blipFill>
        <p:spPr>
          <a:xfrm>
            <a:off x="2589098" y="4426713"/>
            <a:ext cx="2308954" cy="1982435"/>
          </a:xfrm>
          <a:prstGeom prst="rect">
            <a:avLst/>
          </a:prstGeom>
          <a:noFill/>
          <a:ln>
            <a:noFill/>
          </a:ln>
        </p:spPr>
      </p:pic>
      <p:pic>
        <p:nvPicPr>
          <p:cNvPr id="244" name="Google Shape;244;p26" descr="Extratora WAP Carpet Cleaner 25L 220V - Wap-313640"/>
          <p:cNvPicPr preferRelativeResize="0"/>
          <p:nvPr/>
        </p:nvPicPr>
        <p:blipFill rotWithShape="1">
          <a:blip r:embed="rId7">
            <a:alphaModFix/>
          </a:blip>
          <a:srcRect/>
          <a:stretch/>
        </p:blipFill>
        <p:spPr>
          <a:xfrm>
            <a:off x="9695419" y="4604598"/>
            <a:ext cx="1934497" cy="193449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27"/>
          <p:cNvSpPr txBox="1"/>
          <p:nvPr/>
        </p:nvSpPr>
        <p:spPr>
          <a:xfrm>
            <a:off x="735402" y="1745130"/>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enceradeira</a:t>
            </a:r>
            <a:r>
              <a:rPr lang="pt-BR" sz="1800" b="0" i="0" u="none" strike="noStrike" cap="none">
                <a:solidFill>
                  <a:srgbClr val="202124"/>
                </a:solidFill>
                <a:latin typeface="Roboto"/>
                <a:ea typeface="Roboto"/>
                <a:cs typeface="Roboto"/>
                <a:sym typeface="Roboto"/>
              </a:rPr>
              <a:t> doméstica utiliza discos de rápida rotação ou escovas para realizar a limpeza ou acabamento de uma superfície. Esse aparelho pode ser utilizado para lavar e lustrar diferentes modelos de pisos como madeira, cerâmica, porcelanato, pedras naturais, entre outros.</a:t>
            </a:r>
            <a:endParaRPr sz="1800" b="0" i="0" u="none" strike="noStrike" cap="none">
              <a:solidFill>
                <a:srgbClr val="202124"/>
              </a:solidFill>
              <a:latin typeface="Roboto"/>
              <a:ea typeface="Roboto"/>
              <a:cs typeface="Roboto"/>
              <a:sym typeface="Roboto"/>
            </a:endParaRPr>
          </a:p>
        </p:txBody>
      </p:sp>
      <p:sp>
        <p:nvSpPr>
          <p:cNvPr id="250" name="Google Shape;250;p27"/>
          <p:cNvSpPr txBox="1"/>
          <p:nvPr/>
        </p:nvSpPr>
        <p:spPr>
          <a:xfrm>
            <a:off x="4004142" y="858434"/>
            <a:ext cx="4183620"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Enceradeira</a:t>
            </a:r>
            <a:endParaRPr sz="1400" b="0" i="0" u="none" strike="noStrike" cap="none">
              <a:solidFill>
                <a:srgbClr val="000000"/>
              </a:solidFill>
              <a:latin typeface="Arial"/>
              <a:ea typeface="Arial"/>
              <a:cs typeface="Arial"/>
              <a:sym typeface="Arial"/>
            </a:endParaRPr>
          </a:p>
        </p:txBody>
      </p:sp>
      <p:pic>
        <p:nvPicPr>
          <p:cNvPr id="251" name="Google Shape;251;p27"/>
          <p:cNvPicPr preferRelativeResize="0"/>
          <p:nvPr/>
        </p:nvPicPr>
        <p:blipFill rotWithShape="1">
          <a:blip r:embed="rId3">
            <a:alphaModFix/>
          </a:blip>
          <a:srcRect/>
          <a:stretch/>
        </p:blipFill>
        <p:spPr>
          <a:xfrm>
            <a:off x="1477986" y="3181818"/>
            <a:ext cx="1152672" cy="3000922"/>
          </a:xfrm>
          <a:prstGeom prst="rect">
            <a:avLst/>
          </a:prstGeom>
          <a:noFill/>
          <a:ln>
            <a:noFill/>
          </a:ln>
        </p:spPr>
      </p:pic>
      <p:pic>
        <p:nvPicPr>
          <p:cNvPr id="252" name="Google Shape;252;p27"/>
          <p:cNvPicPr preferRelativeResize="0"/>
          <p:nvPr/>
        </p:nvPicPr>
        <p:blipFill rotWithShape="1">
          <a:blip r:embed="rId4">
            <a:alphaModFix/>
          </a:blip>
          <a:srcRect/>
          <a:stretch/>
        </p:blipFill>
        <p:spPr>
          <a:xfrm>
            <a:off x="6877404" y="3181818"/>
            <a:ext cx="1458252" cy="3169115"/>
          </a:xfrm>
          <a:prstGeom prst="rect">
            <a:avLst/>
          </a:prstGeom>
          <a:noFill/>
          <a:ln>
            <a:noFill/>
          </a:ln>
        </p:spPr>
      </p:pic>
      <p:pic>
        <p:nvPicPr>
          <p:cNvPr id="253" name="Google Shape;253;p27"/>
          <p:cNvPicPr preferRelativeResize="0"/>
          <p:nvPr/>
        </p:nvPicPr>
        <p:blipFill rotWithShape="1">
          <a:blip r:embed="rId5">
            <a:alphaModFix/>
          </a:blip>
          <a:srcRect/>
          <a:stretch/>
        </p:blipFill>
        <p:spPr>
          <a:xfrm>
            <a:off x="9758137" y="3374608"/>
            <a:ext cx="1162723" cy="3072911"/>
          </a:xfrm>
          <a:prstGeom prst="rect">
            <a:avLst/>
          </a:prstGeom>
          <a:noFill/>
          <a:ln>
            <a:noFill/>
          </a:ln>
        </p:spPr>
      </p:pic>
      <p:pic>
        <p:nvPicPr>
          <p:cNvPr id="254" name="Google Shape;254;p27"/>
          <p:cNvPicPr preferRelativeResize="0"/>
          <p:nvPr/>
        </p:nvPicPr>
        <p:blipFill rotWithShape="1">
          <a:blip r:embed="rId6">
            <a:alphaModFix/>
          </a:blip>
          <a:srcRect/>
          <a:stretch/>
        </p:blipFill>
        <p:spPr>
          <a:xfrm>
            <a:off x="4320871" y="3295987"/>
            <a:ext cx="993727" cy="3072911"/>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28"/>
          <p:cNvSpPr txBox="1"/>
          <p:nvPr/>
        </p:nvSpPr>
        <p:spPr>
          <a:xfrm>
            <a:off x="735402" y="1724957"/>
            <a:ext cx="10721100" cy="2585283"/>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ferro de passar </a:t>
            </a:r>
            <a:r>
              <a:rPr lang="pt-BR" sz="1800" b="0" i="0" u="none" strike="noStrike" cap="none">
                <a:solidFill>
                  <a:srgbClr val="202124"/>
                </a:solidFill>
                <a:latin typeface="Roboto"/>
                <a:ea typeface="Roboto"/>
                <a:cs typeface="Roboto"/>
                <a:sym typeface="Roboto"/>
              </a:rPr>
              <a:t>roupa é um utensílio indispensável para os cuidados do dia a dia com as peças de vestuário que precisam da ação do calor para ficarem alinhados e esticados antes do uso.</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ferro de passar a seco </a:t>
            </a:r>
            <a:r>
              <a:rPr lang="pt-BR" sz="1800" b="0" i="0" u="none" strike="noStrike" cap="none">
                <a:solidFill>
                  <a:srgbClr val="202124"/>
                </a:solidFill>
                <a:latin typeface="Roboto"/>
                <a:ea typeface="Roboto"/>
                <a:cs typeface="Roboto"/>
                <a:sym typeface="Roboto"/>
              </a:rPr>
              <a:t>é o modelo mais tradicional do mercado e está disponível com diferentes tipos de chapas. Ele não precisa de água para seu funcionamento (o que te ajuda a economizar o tempo de reabastecimento na hora de passar uma quantidade grande de roupas) e é perfeito para que você passe tecidos finos e delicados, que não podem ser expostos a temperaturas muito altas, como a seda.</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Quando o ferro for </a:t>
            </a:r>
            <a:r>
              <a:rPr lang="pt-BR" sz="1800" b="1" i="0" u="none" strike="noStrike" cap="none">
                <a:solidFill>
                  <a:srgbClr val="202124"/>
                </a:solidFill>
                <a:latin typeface="Roboto"/>
                <a:ea typeface="Roboto"/>
                <a:cs typeface="Roboto"/>
                <a:sym typeface="Roboto"/>
              </a:rPr>
              <a:t>a vapor e a seco</a:t>
            </a:r>
            <a:r>
              <a:rPr lang="pt-BR" sz="1800" b="0" i="0" u="none" strike="noStrike" cap="none">
                <a:solidFill>
                  <a:srgbClr val="202124"/>
                </a:solidFill>
                <a:latin typeface="Roboto"/>
                <a:ea typeface="Roboto"/>
                <a:cs typeface="Roboto"/>
                <a:sym typeface="Roboto"/>
              </a:rPr>
              <a:t>, classificar sempre em </a:t>
            </a:r>
            <a:r>
              <a:rPr lang="pt-BR" sz="1800" b="1" i="0" u="none" strike="noStrike" cap="none">
                <a:solidFill>
                  <a:srgbClr val="202124"/>
                </a:solidFill>
                <a:latin typeface="Roboto"/>
                <a:ea typeface="Roboto"/>
                <a:cs typeface="Roboto"/>
                <a:sym typeface="Roboto"/>
              </a:rPr>
              <a:t>ferro a vapor</a:t>
            </a:r>
            <a:r>
              <a:rPr lang="pt-BR" sz="1800" b="0" i="0" u="none" strike="noStrike" cap="none">
                <a:solidFill>
                  <a:srgbClr val="202124"/>
                </a:solidFill>
                <a:latin typeface="Roboto"/>
                <a:ea typeface="Roboto"/>
                <a:cs typeface="Roboto"/>
                <a:sym typeface="Roboto"/>
              </a:rPr>
              <a:t>, pois o a vapor pode ter as duas funções e o a seco não.</a:t>
            </a:r>
            <a:endParaRPr sz="1400" b="0" i="0" u="none" strike="noStrike" cap="none">
              <a:solidFill>
                <a:srgbClr val="000000"/>
              </a:solidFill>
              <a:latin typeface="Arial"/>
              <a:ea typeface="Arial"/>
              <a:cs typeface="Arial"/>
              <a:sym typeface="Arial"/>
            </a:endParaRPr>
          </a:p>
        </p:txBody>
      </p:sp>
      <p:sp>
        <p:nvSpPr>
          <p:cNvPr id="260" name="Google Shape;260;p28"/>
          <p:cNvSpPr txBox="1"/>
          <p:nvPr/>
        </p:nvSpPr>
        <p:spPr>
          <a:xfrm>
            <a:off x="2752300" y="725076"/>
            <a:ext cx="6687304"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Ferro de Passar &gt; </a:t>
            </a:r>
            <a:r>
              <a:rPr lang="pt-BR" sz="2400" b="1" i="0" u="none" strike="noStrike" cap="none">
                <a:solidFill>
                  <a:srgbClr val="202124"/>
                </a:solidFill>
                <a:latin typeface="Roboto"/>
                <a:ea typeface="Roboto"/>
                <a:cs typeface="Roboto"/>
                <a:sym typeface="Roboto"/>
              </a:rPr>
              <a:t>Ferro a Seco</a:t>
            </a:r>
            <a:endParaRPr sz="1400" b="0" i="0" u="none" strike="noStrike" cap="none">
              <a:solidFill>
                <a:srgbClr val="000000"/>
              </a:solidFill>
              <a:latin typeface="Arial"/>
              <a:ea typeface="Arial"/>
              <a:cs typeface="Arial"/>
              <a:sym typeface="Arial"/>
            </a:endParaRPr>
          </a:p>
        </p:txBody>
      </p:sp>
      <p:pic>
        <p:nvPicPr>
          <p:cNvPr id="261" name="Google Shape;261;p28"/>
          <p:cNvPicPr preferRelativeResize="0"/>
          <p:nvPr/>
        </p:nvPicPr>
        <p:blipFill rotWithShape="1">
          <a:blip r:embed="rId3">
            <a:alphaModFix/>
          </a:blip>
          <a:srcRect/>
          <a:stretch/>
        </p:blipFill>
        <p:spPr>
          <a:xfrm>
            <a:off x="986125" y="4626388"/>
            <a:ext cx="2370625" cy="1742510"/>
          </a:xfrm>
          <a:prstGeom prst="rect">
            <a:avLst/>
          </a:prstGeom>
          <a:noFill/>
          <a:ln>
            <a:noFill/>
          </a:ln>
        </p:spPr>
      </p:pic>
      <p:pic>
        <p:nvPicPr>
          <p:cNvPr id="262" name="Google Shape;262;p28"/>
          <p:cNvPicPr preferRelativeResize="0"/>
          <p:nvPr/>
        </p:nvPicPr>
        <p:blipFill rotWithShape="1">
          <a:blip r:embed="rId4">
            <a:alphaModFix/>
          </a:blip>
          <a:srcRect/>
          <a:stretch/>
        </p:blipFill>
        <p:spPr>
          <a:xfrm>
            <a:off x="5148481" y="4681136"/>
            <a:ext cx="2370626" cy="1687762"/>
          </a:xfrm>
          <a:prstGeom prst="rect">
            <a:avLst/>
          </a:prstGeom>
          <a:noFill/>
          <a:ln>
            <a:noFill/>
          </a:ln>
        </p:spPr>
      </p:pic>
      <p:pic>
        <p:nvPicPr>
          <p:cNvPr id="263" name="Google Shape;263;p28"/>
          <p:cNvPicPr preferRelativeResize="0"/>
          <p:nvPr/>
        </p:nvPicPr>
        <p:blipFill rotWithShape="1">
          <a:blip r:embed="rId5">
            <a:alphaModFix/>
          </a:blip>
          <a:srcRect/>
          <a:stretch/>
        </p:blipFill>
        <p:spPr>
          <a:xfrm>
            <a:off x="9561562" y="4310240"/>
            <a:ext cx="1366994" cy="2258512"/>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29"/>
          <p:cNvSpPr txBox="1"/>
          <p:nvPr/>
        </p:nvSpPr>
        <p:spPr>
          <a:xfrm>
            <a:off x="735402" y="1898609"/>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ferro de passar a vapor </a:t>
            </a:r>
            <a:r>
              <a:rPr lang="pt-BR" sz="1800" b="0" i="0" u="none" strike="noStrike" cap="none">
                <a:solidFill>
                  <a:srgbClr val="202124"/>
                </a:solidFill>
                <a:latin typeface="Roboto"/>
                <a:ea typeface="Roboto"/>
                <a:cs typeface="Roboto"/>
                <a:sym typeface="Roboto"/>
              </a:rPr>
              <a:t>tem a vantagem de já ter a capacidade de umedecer a peça de roupa enquanto ela é esticada. Com isso, você acaba conseguindo um resultado satisfatório gastando menos tempo e fazendo menos esforço. </a:t>
            </a:r>
            <a:endParaRPr sz="1400" b="0" i="0" u="none" strike="noStrike" cap="none">
              <a:solidFill>
                <a:srgbClr val="000000"/>
              </a:solidFill>
              <a:latin typeface="Arial"/>
              <a:ea typeface="Arial"/>
              <a:cs typeface="Arial"/>
              <a:sym typeface="Arial"/>
            </a:endParaRPr>
          </a:p>
        </p:txBody>
      </p:sp>
      <p:sp>
        <p:nvSpPr>
          <p:cNvPr id="269" name="Google Shape;269;p29"/>
          <p:cNvSpPr txBox="1"/>
          <p:nvPr/>
        </p:nvSpPr>
        <p:spPr>
          <a:xfrm>
            <a:off x="2675019" y="788909"/>
            <a:ext cx="6841866"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Ferro de Passar &gt; </a:t>
            </a:r>
            <a:r>
              <a:rPr lang="pt-BR" sz="2400" b="1" i="0" u="none" strike="noStrike" cap="none">
                <a:solidFill>
                  <a:srgbClr val="202124"/>
                </a:solidFill>
                <a:latin typeface="Roboto"/>
                <a:ea typeface="Roboto"/>
                <a:cs typeface="Roboto"/>
                <a:sym typeface="Roboto"/>
              </a:rPr>
              <a:t>Ferro a Vapor</a:t>
            </a:r>
            <a:endParaRPr sz="1400" b="0" i="0" u="none" strike="noStrike" cap="none">
              <a:solidFill>
                <a:srgbClr val="000000"/>
              </a:solidFill>
              <a:latin typeface="Arial"/>
              <a:ea typeface="Arial"/>
              <a:cs typeface="Arial"/>
              <a:sym typeface="Arial"/>
            </a:endParaRPr>
          </a:p>
        </p:txBody>
      </p:sp>
      <p:pic>
        <p:nvPicPr>
          <p:cNvPr id="270" name="Google Shape;270;p29"/>
          <p:cNvPicPr preferRelativeResize="0"/>
          <p:nvPr/>
        </p:nvPicPr>
        <p:blipFill rotWithShape="1">
          <a:blip r:embed="rId3">
            <a:alphaModFix/>
          </a:blip>
          <a:srcRect/>
          <a:stretch/>
        </p:blipFill>
        <p:spPr>
          <a:xfrm>
            <a:off x="432528" y="3578903"/>
            <a:ext cx="2421987" cy="2203790"/>
          </a:xfrm>
          <a:prstGeom prst="rect">
            <a:avLst/>
          </a:prstGeom>
          <a:noFill/>
          <a:ln>
            <a:noFill/>
          </a:ln>
        </p:spPr>
      </p:pic>
      <p:pic>
        <p:nvPicPr>
          <p:cNvPr id="271" name="Google Shape;271;p29"/>
          <p:cNvPicPr preferRelativeResize="0"/>
          <p:nvPr/>
        </p:nvPicPr>
        <p:blipFill rotWithShape="1">
          <a:blip r:embed="rId4">
            <a:alphaModFix/>
          </a:blip>
          <a:srcRect/>
          <a:stretch/>
        </p:blipFill>
        <p:spPr>
          <a:xfrm>
            <a:off x="10146676" y="3565480"/>
            <a:ext cx="1524000" cy="2471738"/>
          </a:xfrm>
          <a:prstGeom prst="rect">
            <a:avLst/>
          </a:prstGeom>
          <a:noFill/>
          <a:ln>
            <a:noFill/>
          </a:ln>
        </p:spPr>
      </p:pic>
      <p:pic>
        <p:nvPicPr>
          <p:cNvPr id="272" name="Google Shape;272;p29"/>
          <p:cNvPicPr preferRelativeResize="0"/>
          <p:nvPr/>
        </p:nvPicPr>
        <p:blipFill rotWithShape="1">
          <a:blip r:embed="rId5">
            <a:alphaModFix/>
          </a:blip>
          <a:srcRect/>
          <a:stretch/>
        </p:blipFill>
        <p:spPr>
          <a:xfrm>
            <a:off x="6981779" y="3565480"/>
            <a:ext cx="2378513" cy="2120997"/>
          </a:xfrm>
          <a:prstGeom prst="rect">
            <a:avLst/>
          </a:prstGeom>
          <a:noFill/>
          <a:ln>
            <a:noFill/>
          </a:ln>
        </p:spPr>
      </p:pic>
      <p:pic>
        <p:nvPicPr>
          <p:cNvPr id="273" name="Google Shape;273;p29"/>
          <p:cNvPicPr preferRelativeResize="0"/>
          <p:nvPr/>
        </p:nvPicPr>
        <p:blipFill rotWithShape="1">
          <a:blip r:embed="rId6">
            <a:alphaModFix/>
          </a:blip>
          <a:srcRect/>
          <a:stretch/>
        </p:blipFill>
        <p:spPr>
          <a:xfrm>
            <a:off x="3640899" y="3374608"/>
            <a:ext cx="2554496" cy="2507808"/>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Google Shape;278;p30"/>
          <p:cNvSpPr txBox="1"/>
          <p:nvPr/>
        </p:nvSpPr>
        <p:spPr>
          <a:xfrm>
            <a:off x="735402" y="1854364"/>
            <a:ext cx="10485754"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forno elétrico </a:t>
            </a:r>
            <a:r>
              <a:rPr lang="pt-BR" sz="1800" b="0" i="0" u="none" strike="noStrike" cap="none">
                <a:solidFill>
                  <a:srgbClr val="202124"/>
                </a:solidFill>
                <a:latin typeface="Roboto"/>
                <a:ea typeface="Roboto"/>
                <a:cs typeface="Roboto"/>
                <a:sym typeface="Roboto"/>
              </a:rPr>
              <a:t>aquece e assa uniformemente o alimento, permitindo que você controle a temperatura, deixando massas, carnes e outros produtos mais dourados e crocantes.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Aqui entrará o </a:t>
            </a:r>
            <a:r>
              <a:rPr lang="pt-BR" sz="1800" b="1" i="0" u="none" strike="noStrike" cap="none">
                <a:solidFill>
                  <a:srgbClr val="202124"/>
                </a:solidFill>
                <a:latin typeface="Roboto"/>
                <a:ea typeface="Roboto"/>
                <a:cs typeface="Roboto"/>
                <a:sym typeface="Roboto"/>
              </a:rPr>
              <a:t>forno elétrico </a:t>
            </a:r>
            <a:r>
              <a:rPr lang="pt-BR" sz="1800" b="0" i="0" u="none" strike="noStrike" cap="none">
                <a:solidFill>
                  <a:srgbClr val="202124"/>
                </a:solidFill>
                <a:latin typeface="Roboto"/>
                <a:ea typeface="Roboto"/>
                <a:cs typeface="Roboto"/>
                <a:sym typeface="Roboto"/>
              </a:rPr>
              <a:t>até 25 litros.</a:t>
            </a:r>
            <a:endParaRPr sz="1800" b="0" i="0" u="none" strike="noStrike" cap="none">
              <a:solidFill>
                <a:srgbClr val="202124"/>
              </a:solidFill>
              <a:latin typeface="Roboto"/>
              <a:ea typeface="Roboto"/>
              <a:cs typeface="Roboto"/>
              <a:sym typeface="Roboto"/>
            </a:endParaRPr>
          </a:p>
        </p:txBody>
      </p:sp>
      <p:sp>
        <p:nvSpPr>
          <p:cNvPr id="279" name="Google Shape;279;p30"/>
          <p:cNvSpPr txBox="1"/>
          <p:nvPr/>
        </p:nvSpPr>
        <p:spPr>
          <a:xfrm>
            <a:off x="3846199" y="755930"/>
            <a:ext cx="4499504"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Forno Eletrico</a:t>
            </a:r>
            <a:endParaRPr sz="1400" b="0" i="0" u="none" strike="noStrike" cap="none">
              <a:solidFill>
                <a:srgbClr val="000000"/>
              </a:solidFill>
              <a:latin typeface="Arial"/>
              <a:ea typeface="Arial"/>
              <a:cs typeface="Arial"/>
              <a:sym typeface="Arial"/>
            </a:endParaRPr>
          </a:p>
        </p:txBody>
      </p:sp>
      <p:pic>
        <p:nvPicPr>
          <p:cNvPr id="280" name="Google Shape;280;p30"/>
          <p:cNvPicPr preferRelativeResize="0"/>
          <p:nvPr/>
        </p:nvPicPr>
        <p:blipFill rotWithShape="1">
          <a:blip r:embed="rId3">
            <a:alphaModFix/>
          </a:blip>
          <a:srcRect/>
          <a:stretch/>
        </p:blipFill>
        <p:spPr>
          <a:xfrm>
            <a:off x="735402" y="3839646"/>
            <a:ext cx="2985647" cy="1751197"/>
          </a:xfrm>
          <a:prstGeom prst="rect">
            <a:avLst/>
          </a:prstGeom>
          <a:noFill/>
          <a:ln>
            <a:noFill/>
          </a:ln>
        </p:spPr>
      </p:pic>
      <p:pic>
        <p:nvPicPr>
          <p:cNvPr id="281" name="Google Shape;281;p30"/>
          <p:cNvPicPr preferRelativeResize="0"/>
          <p:nvPr/>
        </p:nvPicPr>
        <p:blipFill rotWithShape="1">
          <a:blip r:embed="rId4">
            <a:alphaModFix/>
          </a:blip>
          <a:srcRect/>
          <a:stretch/>
        </p:blipFill>
        <p:spPr>
          <a:xfrm>
            <a:off x="4479400" y="3710202"/>
            <a:ext cx="3233103" cy="2082674"/>
          </a:xfrm>
          <a:prstGeom prst="rect">
            <a:avLst/>
          </a:prstGeom>
          <a:noFill/>
          <a:ln>
            <a:noFill/>
          </a:ln>
        </p:spPr>
      </p:pic>
      <p:pic>
        <p:nvPicPr>
          <p:cNvPr id="282" name="Google Shape;282;p30"/>
          <p:cNvPicPr preferRelativeResize="0"/>
          <p:nvPr/>
        </p:nvPicPr>
        <p:blipFill rotWithShape="1">
          <a:blip r:embed="rId5">
            <a:alphaModFix/>
          </a:blip>
          <a:srcRect/>
          <a:stretch/>
        </p:blipFill>
        <p:spPr>
          <a:xfrm>
            <a:off x="8615562" y="3710202"/>
            <a:ext cx="2985648" cy="2010086"/>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1"/>
          <p:cNvSpPr txBox="1"/>
          <p:nvPr/>
        </p:nvSpPr>
        <p:spPr>
          <a:xfrm>
            <a:off x="735402" y="1898609"/>
            <a:ext cx="10721100"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fritadeira elétrica, </a:t>
            </a:r>
            <a:r>
              <a:rPr lang="pt-BR" sz="1800" b="0" i="0" u="none" strike="noStrike" cap="none">
                <a:solidFill>
                  <a:srgbClr val="202124"/>
                </a:solidFill>
                <a:latin typeface="Roboto"/>
                <a:ea typeface="Roboto"/>
                <a:cs typeface="Roboto"/>
                <a:sym typeface="Roboto"/>
              </a:rPr>
              <a:t>também chamada de airfryer, realiza diversas funções, como assar, grelhar, fritar, etc. além de permitir o preparo de uma variedade enorme de alimentos, que vão desde as batatas fritas e salgados tradicionais às carnes de todos os tipos e até mesmo bolos e tortas.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principal vantagem é, sem dúvida, a praticidade. Isso porque a fritadeira torna mais ágil o preparo dos pratos, não faz sujeira, nem deixa cheiro de gordura na casa e é fácil de limpar.</a:t>
            </a:r>
            <a:endParaRPr sz="1800" b="0" i="0" u="none" strike="noStrike" cap="none">
              <a:solidFill>
                <a:srgbClr val="202124"/>
              </a:solidFill>
              <a:latin typeface="Roboto"/>
              <a:ea typeface="Roboto"/>
              <a:cs typeface="Roboto"/>
              <a:sym typeface="Roboto"/>
            </a:endParaRPr>
          </a:p>
        </p:txBody>
      </p:sp>
      <p:sp>
        <p:nvSpPr>
          <p:cNvPr id="288" name="Google Shape;288;p31"/>
          <p:cNvSpPr txBox="1"/>
          <p:nvPr/>
        </p:nvSpPr>
        <p:spPr>
          <a:xfrm>
            <a:off x="3573661" y="739770"/>
            <a:ext cx="5044582"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Fritadeira Eletrica</a:t>
            </a:r>
            <a:endParaRPr sz="1400" b="0" i="0" u="none" strike="noStrike" cap="none">
              <a:solidFill>
                <a:srgbClr val="000000"/>
              </a:solidFill>
              <a:latin typeface="Arial"/>
              <a:ea typeface="Arial"/>
              <a:cs typeface="Arial"/>
              <a:sym typeface="Arial"/>
            </a:endParaRPr>
          </a:p>
        </p:txBody>
      </p:sp>
      <p:pic>
        <p:nvPicPr>
          <p:cNvPr id="289" name="Google Shape;289;p31"/>
          <p:cNvPicPr preferRelativeResize="0"/>
          <p:nvPr/>
        </p:nvPicPr>
        <p:blipFill rotWithShape="1">
          <a:blip r:embed="rId3">
            <a:alphaModFix/>
          </a:blip>
          <a:srcRect/>
          <a:stretch/>
        </p:blipFill>
        <p:spPr>
          <a:xfrm>
            <a:off x="881445" y="3928606"/>
            <a:ext cx="1672183" cy="2223502"/>
          </a:xfrm>
          <a:prstGeom prst="rect">
            <a:avLst/>
          </a:prstGeom>
          <a:noFill/>
          <a:ln>
            <a:noFill/>
          </a:ln>
        </p:spPr>
      </p:pic>
      <p:pic>
        <p:nvPicPr>
          <p:cNvPr id="290" name="Google Shape;290;p31"/>
          <p:cNvPicPr preferRelativeResize="0"/>
          <p:nvPr/>
        </p:nvPicPr>
        <p:blipFill rotWithShape="1">
          <a:blip r:embed="rId4">
            <a:alphaModFix/>
          </a:blip>
          <a:srcRect/>
          <a:stretch/>
        </p:blipFill>
        <p:spPr>
          <a:xfrm>
            <a:off x="6679227" y="4058666"/>
            <a:ext cx="1875600" cy="2298835"/>
          </a:xfrm>
          <a:prstGeom prst="rect">
            <a:avLst/>
          </a:prstGeom>
          <a:noFill/>
          <a:ln>
            <a:noFill/>
          </a:ln>
        </p:spPr>
      </p:pic>
      <p:pic>
        <p:nvPicPr>
          <p:cNvPr id="291" name="Google Shape;291;p31"/>
          <p:cNvPicPr preferRelativeResize="0"/>
          <p:nvPr/>
        </p:nvPicPr>
        <p:blipFill rotWithShape="1">
          <a:blip r:embed="rId5">
            <a:alphaModFix/>
          </a:blip>
          <a:srcRect/>
          <a:stretch/>
        </p:blipFill>
        <p:spPr>
          <a:xfrm>
            <a:off x="9574859" y="4096332"/>
            <a:ext cx="1618372" cy="2223502"/>
          </a:xfrm>
          <a:prstGeom prst="rect">
            <a:avLst/>
          </a:prstGeom>
          <a:noFill/>
          <a:ln>
            <a:noFill/>
          </a:ln>
        </p:spPr>
      </p:pic>
      <p:pic>
        <p:nvPicPr>
          <p:cNvPr id="292" name="Google Shape;292;p31"/>
          <p:cNvPicPr preferRelativeResize="0"/>
          <p:nvPr/>
        </p:nvPicPr>
        <p:blipFill rotWithShape="1">
          <a:blip r:embed="rId6">
            <a:alphaModFix/>
          </a:blip>
          <a:srcRect/>
          <a:stretch/>
        </p:blipFill>
        <p:spPr>
          <a:xfrm>
            <a:off x="3573660" y="4297938"/>
            <a:ext cx="2085535" cy="1820292"/>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32"/>
          <p:cNvSpPr txBox="1"/>
          <p:nvPr/>
        </p:nvSpPr>
        <p:spPr>
          <a:xfrm>
            <a:off x="735401" y="1695568"/>
            <a:ext cx="10721100" cy="2308284"/>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grill</a:t>
            </a:r>
            <a:r>
              <a:rPr lang="pt-BR" sz="1800" b="0" i="0" u="none" strike="noStrike" cap="none">
                <a:solidFill>
                  <a:srgbClr val="202124"/>
                </a:solidFill>
                <a:latin typeface="Roboto"/>
                <a:ea typeface="Roboto"/>
                <a:cs typeface="Roboto"/>
                <a:sym typeface="Roboto"/>
              </a:rPr>
              <a:t> serve para grelhar e assar alimentos, como carnes, frutas e até mesmo verduras e legumes, deixando-os mais torrados, mas sempre preservando o sabor. A maioria vêm com duas superfícies que esquentam e que, quando fechadas uma sobre a outra, conseguem prensar o alimento. </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sanduicheira </a:t>
            </a:r>
            <a:r>
              <a:rPr lang="pt-BR" sz="1800" b="0" i="0" u="none" strike="noStrike" cap="none">
                <a:solidFill>
                  <a:srgbClr val="202124"/>
                </a:solidFill>
                <a:latin typeface="Roboto"/>
                <a:ea typeface="Roboto"/>
                <a:cs typeface="Roboto"/>
                <a:sym typeface="Roboto"/>
              </a:rPr>
              <a:t>é muito utilizada no momento do lanche para aquecer, tostar e derreter o recheio de diferentes tipos de pães.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torradeira</a:t>
            </a:r>
            <a:r>
              <a:rPr lang="pt-BR" sz="1800" b="0" i="0" u="none" strike="noStrike" cap="none">
                <a:solidFill>
                  <a:srgbClr val="202124"/>
                </a:solidFill>
                <a:latin typeface="Roboto"/>
                <a:ea typeface="Roboto"/>
                <a:cs typeface="Roboto"/>
                <a:sym typeface="Roboto"/>
              </a:rPr>
              <a:t> é uma maneira prática e rápida de deixar o pão quentinho, torrado e até crocante na medida certa. Funciona por meio de resistências que aquecem de maneira igual os dois lados das fatias dos pães.</a:t>
            </a:r>
            <a:endParaRPr sz="1400" b="0" i="0" u="none" strike="noStrike" cap="none">
              <a:solidFill>
                <a:srgbClr val="000000"/>
              </a:solidFill>
              <a:latin typeface="Arial"/>
              <a:ea typeface="Arial"/>
              <a:cs typeface="Arial"/>
              <a:sym typeface="Arial"/>
            </a:endParaRPr>
          </a:p>
        </p:txBody>
      </p:sp>
      <p:sp>
        <p:nvSpPr>
          <p:cNvPr id="298" name="Google Shape;298;p32"/>
          <p:cNvSpPr txBox="1"/>
          <p:nvPr/>
        </p:nvSpPr>
        <p:spPr>
          <a:xfrm>
            <a:off x="2663667" y="687061"/>
            <a:ext cx="6864567"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Grill, Sanduicheira e Torradeira</a:t>
            </a:r>
            <a:endParaRPr sz="1400" b="0" i="0" u="none" strike="noStrike" cap="none">
              <a:solidFill>
                <a:srgbClr val="000000"/>
              </a:solidFill>
              <a:latin typeface="Arial"/>
              <a:ea typeface="Arial"/>
              <a:cs typeface="Arial"/>
              <a:sym typeface="Arial"/>
            </a:endParaRPr>
          </a:p>
        </p:txBody>
      </p:sp>
      <p:pic>
        <p:nvPicPr>
          <p:cNvPr id="299" name="Google Shape;299;p32"/>
          <p:cNvPicPr preferRelativeResize="0"/>
          <p:nvPr/>
        </p:nvPicPr>
        <p:blipFill rotWithShape="1">
          <a:blip r:embed="rId3">
            <a:alphaModFix/>
          </a:blip>
          <a:srcRect/>
          <a:stretch/>
        </p:blipFill>
        <p:spPr>
          <a:xfrm>
            <a:off x="4920570" y="4376126"/>
            <a:ext cx="1871100" cy="1693464"/>
          </a:xfrm>
          <a:prstGeom prst="rect">
            <a:avLst/>
          </a:prstGeom>
          <a:noFill/>
          <a:ln>
            <a:noFill/>
          </a:ln>
        </p:spPr>
      </p:pic>
      <p:pic>
        <p:nvPicPr>
          <p:cNvPr id="300" name="Google Shape;300;p32"/>
          <p:cNvPicPr preferRelativeResize="0"/>
          <p:nvPr/>
        </p:nvPicPr>
        <p:blipFill rotWithShape="1">
          <a:blip r:embed="rId4">
            <a:alphaModFix/>
          </a:blip>
          <a:srcRect/>
          <a:stretch/>
        </p:blipFill>
        <p:spPr>
          <a:xfrm>
            <a:off x="8754996" y="4336923"/>
            <a:ext cx="1871100" cy="1826013"/>
          </a:xfrm>
          <a:prstGeom prst="rect">
            <a:avLst/>
          </a:prstGeom>
          <a:noFill/>
          <a:ln>
            <a:noFill/>
          </a:ln>
        </p:spPr>
      </p:pic>
      <p:pic>
        <p:nvPicPr>
          <p:cNvPr id="301" name="Google Shape;301;p32"/>
          <p:cNvPicPr preferRelativeResize="0"/>
          <p:nvPr/>
        </p:nvPicPr>
        <p:blipFill rotWithShape="1">
          <a:blip r:embed="rId5">
            <a:alphaModFix/>
          </a:blip>
          <a:srcRect/>
          <a:stretch/>
        </p:blipFill>
        <p:spPr>
          <a:xfrm>
            <a:off x="966334" y="4336923"/>
            <a:ext cx="1753132" cy="1732667"/>
          </a:xfrm>
          <a:prstGeom prst="rect">
            <a:avLst/>
          </a:prstGeom>
          <a:noFill/>
          <a:ln>
            <a:noFill/>
          </a:ln>
        </p:spPr>
      </p:pic>
      <p:sp>
        <p:nvSpPr>
          <p:cNvPr id="302" name="Google Shape;302;p32"/>
          <p:cNvSpPr txBox="1"/>
          <p:nvPr/>
        </p:nvSpPr>
        <p:spPr>
          <a:xfrm>
            <a:off x="1448855" y="6274241"/>
            <a:ext cx="78809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Grill</a:t>
            </a:r>
            <a:endParaRPr sz="1400" b="0" i="0" u="none" strike="noStrike" cap="none">
              <a:solidFill>
                <a:srgbClr val="000000"/>
              </a:solidFill>
              <a:latin typeface="Arial"/>
              <a:ea typeface="Arial"/>
              <a:cs typeface="Arial"/>
              <a:sym typeface="Arial"/>
            </a:endParaRPr>
          </a:p>
        </p:txBody>
      </p:sp>
      <p:sp>
        <p:nvSpPr>
          <p:cNvPr id="303" name="Google Shape;303;p32"/>
          <p:cNvSpPr txBox="1"/>
          <p:nvPr/>
        </p:nvSpPr>
        <p:spPr>
          <a:xfrm>
            <a:off x="5059217" y="6280162"/>
            <a:ext cx="173245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Sanduicheira</a:t>
            </a:r>
            <a:endParaRPr sz="1400" b="0" i="0" u="none" strike="noStrike" cap="none">
              <a:solidFill>
                <a:srgbClr val="000000"/>
              </a:solidFill>
              <a:latin typeface="Arial"/>
              <a:ea typeface="Arial"/>
              <a:cs typeface="Arial"/>
              <a:sym typeface="Arial"/>
            </a:endParaRPr>
          </a:p>
        </p:txBody>
      </p:sp>
      <p:sp>
        <p:nvSpPr>
          <p:cNvPr id="304" name="Google Shape;304;p32"/>
          <p:cNvSpPr txBox="1"/>
          <p:nvPr/>
        </p:nvSpPr>
        <p:spPr>
          <a:xfrm>
            <a:off x="9189407" y="6280162"/>
            <a:ext cx="1252156"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Torradeira</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44"/>
          <p:cNvSpPr txBox="1"/>
          <p:nvPr/>
        </p:nvSpPr>
        <p:spPr>
          <a:xfrm>
            <a:off x="735402" y="1680121"/>
            <a:ext cx="10721100" cy="1754286"/>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vaporizador e higienizador </a:t>
            </a:r>
            <a:r>
              <a:rPr lang="pt-BR" sz="1800" b="0" i="0" u="none" strike="noStrike" cap="none">
                <a:solidFill>
                  <a:srgbClr val="202124"/>
                </a:solidFill>
                <a:latin typeface="Roboto"/>
                <a:ea typeface="Roboto"/>
                <a:cs typeface="Roboto"/>
                <a:sym typeface="Roboto"/>
              </a:rPr>
              <a:t>são ideais para limpeza eficaz e profunda sem utilizar produtos químicos.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Realiza um processo de limpeza que utiliza apenas água, cuja temperatura é elevada a mais de 100°, criando o vapor que é liberado com alta pressão.</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Pode ser utilizado em azulejos, grelhas, fogões, cortinas, tapetes, carpetes, tecidos, estofados, placas, vidros e muito mais, prevenindo contra a disseminação de ácaros, bactérias e vírus. </a:t>
            </a:r>
            <a:endParaRPr sz="1800" b="0" i="0" u="none" strike="noStrike" cap="none">
              <a:solidFill>
                <a:srgbClr val="202124"/>
              </a:solidFill>
              <a:latin typeface="Roboto"/>
              <a:ea typeface="Roboto"/>
              <a:cs typeface="Roboto"/>
              <a:sym typeface="Roboto"/>
            </a:endParaRPr>
          </a:p>
        </p:txBody>
      </p:sp>
      <p:sp>
        <p:nvSpPr>
          <p:cNvPr id="310" name="Google Shape;310;p44"/>
          <p:cNvSpPr txBox="1"/>
          <p:nvPr/>
        </p:nvSpPr>
        <p:spPr>
          <a:xfrm>
            <a:off x="2951206" y="630750"/>
            <a:ext cx="628949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Higienizador e Vaporizador</a:t>
            </a:r>
            <a:endParaRPr sz="1400" b="0" i="0" u="none" strike="noStrike" cap="none">
              <a:solidFill>
                <a:srgbClr val="000000"/>
              </a:solidFill>
              <a:latin typeface="Arial"/>
              <a:ea typeface="Arial"/>
              <a:cs typeface="Arial"/>
              <a:sym typeface="Arial"/>
            </a:endParaRPr>
          </a:p>
        </p:txBody>
      </p:sp>
      <p:pic>
        <p:nvPicPr>
          <p:cNvPr id="311" name="Google Shape;311;p44"/>
          <p:cNvPicPr preferRelativeResize="0"/>
          <p:nvPr/>
        </p:nvPicPr>
        <p:blipFill rotWithShape="1">
          <a:blip r:embed="rId3">
            <a:alphaModFix/>
          </a:blip>
          <a:srcRect/>
          <a:stretch/>
        </p:blipFill>
        <p:spPr>
          <a:xfrm>
            <a:off x="8340637" y="4137959"/>
            <a:ext cx="2463204" cy="2372585"/>
          </a:xfrm>
          <a:prstGeom prst="rect">
            <a:avLst/>
          </a:prstGeom>
          <a:noFill/>
          <a:ln>
            <a:noFill/>
          </a:ln>
        </p:spPr>
      </p:pic>
      <p:pic>
        <p:nvPicPr>
          <p:cNvPr id="312" name="Google Shape;312;p44"/>
          <p:cNvPicPr preferRelativeResize="0"/>
          <p:nvPr/>
        </p:nvPicPr>
        <p:blipFill rotWithShape="1">
          <a:blip r:embed="rId4">
            <a:alphaModFix/>
          </a:blip>
          <a:srcRect/>
          <a:stretch/>
        </p:blipFill>
        <p:spPr>
          <a:xfrm>
            <a:off x="4230651" y="4137959"/>
            <a:ext cx="3129032" cy="2089291"/>
          </a:xfrm>
          <a:prstGeom prst="rect">
            <a:avLst/>
          </a:prstGeom>
          <a:noFill/>
          <a:ln>
            <a:noFill/>
          </a:ln>
        </p:spPr>
      </p:pic>
      <p:pic>
        <p:nvPicPr>
          <p:cNvPr id="313" name="Google Shape;313;p44"/>
          <p:cNvPicPr preferRelativeResize="0"/>
          <p:nvPr/>
        </p:nvPicPr>
        <p:blipFill rotWithShape="1">
          <a:blip r:embed="rId5">
            <a:alphaModFix/>
          </a:blip>
          <a:srcRect/>
          <a:stretch/>
        </p:blipFill>
        <p:spPr>
          <a:xfrm>
            <a:off x="968622" y="3996313"/>
            <a:ext cx="2348276" cy="237258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08">
          <a:extLst>
            <a:ext uri="{FF2B5EF4-FFF2-40B4-BE49-F238E27FC236}">
              <a16:creationId xmlns:a16="http://schemas.microsoft.com/office/drawing/2014/main" id="{959669E8-2F1B-46BB-FFE3-A56D88677FA7}"/>
            </a:ext>
          </a:extLst>
        </p:cNvPr>
        <p:cNvGrpSpPr/>
        <p:nvPr/>
      </p:nvGrpSpPr>
      <p:grpSpPr>
        <a:xfrm>
          <a:off x="0" y="0"/>
          <a:ext cx="0" cy="0"/>
          <a:chOff x="0" y="0"/>
          <a:chExt cx="0" cy="0"/>
        </a:xfrm>
      </p:grpSpPr>
      <p:sp>
        <p:nvSpPr>
          <p:cNvPr id="309" name="Google Shape;309;p44">
            <a:extLst>
              <a:ext uri="{FF2B5EF4-FFF2-40B4-BE49-F238E27FC236}">
                <a16:creationId xmlns:a16="http://schemas.microsoft.com/office/drawing/2014/main" id="{90E9F131-2F68-4076-1AB7-AF80666654F7}"/>
              </a:ext>
            </a:extLst>
          </p:cNvPr>
          <p:cNvSpPr txBox="1"/>
          <p:nvPr/>
        </p:nvSpPr>
        <p:spPr>
          <a:xfrm>
            <a:off x="735402" y="1680121"/>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dirty="0">
                <a:solidFill>
                  <a:srgbClr val="202124"/>
                </a:solidFill>
                <a:latin typeface="Roboto"/>
                <a:ea typeface="Roboto"/>
                <a:cs typeface="Roboto"/>
                <a:sym typeface="Roboto"/>
              </a:rPr>
              <a:t>A</a:t>
            </a:r>
            <a:r>
              <a:rPr lang="pt-BR" sz="1800" b="0" i="0" u="none" strike="noStrike" cap="none" dirty="0">
                <a:solidFill>
                  <a:srgbClr val="202124"/>
                </a:solidFill>
                <a:latin typeface="Roboto"/>
                <a:ea typeface="Roboto"/>
                <a:cs typeface="Roboto"/>
                <a:sym typeface="Roboto"/>
              </a:rPr>
              <a:t> </a:t>
            </a:r>
            <a:r>
              <a:rPr lang="pt-BR" sz="1800" b="1" i="0" u="none" strike="noStrike" cap="none" dirty="0">
                <a:solidFill>
                  <a:srgbClr val="202124"/>
                </a:solidFill>
                <a:latin typeface="Roboto"/>
                <a:ea typeface="Roboto"/>
                <a:cs typeface="Roboto"/>
                <a:sym typeface="Roboto"/>
              </a:rPr>
              <a:t>lavadora de alta pressão </a:t>
            </a:r>
            <a:r>
              <a:rPr lang="pt-BR" sz="1800" dirty="0">
                <a:solidFill>
                  <a:srgbClr val="202124"/>
                </a:solidFill>
                <a:latin typeface="Roboto"/>
                <a:ea typeface="Roboto"/>
                <a:cs typeface="Roboto"/>
                <a:sym typeface="Roboto"/>
              </a:rPr>
              <a:t>é indicada</a:t>
            </a:r>
            <a:r>
              <a:rPr lang="pt-BR" sz="1800" b="0" i="0" u="none" strike="noStrike" cap="none" dirty="0">
                <a:solidFill>
                  <a:srgbClr val="202124"/>
                </a:solidFill>
                <a:latin typeface="Roboto"/>
                <a:ea typeface="Roboto"/>
                <a:cs typeface="Roboto"/>
                <a:sym typeface="Roboto"/>
              </a:rPr>
              <a:t> para limpar superfícies removendo sujeiras como poeira, graxa e manchas, funciona bombeando água com alta pressão por meio de uma tubeira.</a:t>
            </a:r>
          </a:p>
          <a:p>
            <a:pPr marL="0" marR="0" lvl="0" indent="457200" algn="just" rtl="0">
              <a:lnSpc>
                <a:spcPct val="100000"/>
              </a:lnSpc>
              <a:spcBef>
                <a:spcPts val="0"/>
              </a:spcBef>
              <a:spcAft>
                <a:spcPts val="0"/>
              </a:spcAft>
              <a:buClr>
                <a:srgbClr val="000000"/>
              </a:buClr>
              <a:buSzPts val="1800"/>
              <a:buFont typeface="Arial"/>
              <a:buNone/>
            </a:pPr>
            <a:r>
              <a:rPr lang="pt-BR" sz="1800" dirty="0">
                <a:solidFill>
                  <a:srgbClr val="202124"/>
                </a:solidFill>
                <a:latin typeface="Roboto"/>
                <a:ea typeface="Roboto"/>
                <a:cs typeface="Roboto"/>
                <a:sym typeface="Roboto"/>
              </a:rPr>
              <a:t>Possui vários modelos voltadas para vários usos, como o industrial ou o doméstico.</a:t>
            </a:r>
            <a:endParaRPr lang="pt-BR" sz="1800" b="0" i="0" u="none" strike="noStrike" cap="none" dirty="0">
              <a:solidFill>
                <a:srgbClr val="202124"/>
              </a:solidFill>
              <a:latin typeface="Roboto"/>
              <a:ea typeface="Roboto"/>
              <a:cs typeface="Roboto"/>
              <a:sym typeface="Roboto"/>
            </a:endParaRPr>
          </a:p>
        </p:txBody>
      </p:sp>
      <p:sp>
        <p:nvSpPr>
          <p:cNvPr id="310" name="Google Shape;310;p44">
            <a:extLst>
              <a:ext uri="{FF2B5EF4-FFF2-40B4-BE49-F238E27FC236}">
                <a16:creationId xmlns:a16="http://schemas.microsoft.com/office/drawing/2014/main" id="{255D5215-095F-36B8-545C-6AD720F5EC2C}"/>
              </a:ext>
            </a:extLst>
          </p:cNvPr>
          <p:cNvSpPr txBox="1"/>
          <p:nvPr/>
        </p:nvSpPr>
        <p:spPr>
          <a:xfrm>
            <a:off x="2951206" y="630750"/>
            <a:ext cx="6289492"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dirty="0" err="1">
                <a:solidFill>
                  <a:srgbClr val="202124"/>
                </a:solidFill>
                <a:latin typeface="Roboto"/>
                <a:ea typeface="Roboto"/>
                <a:cs typeface="Roboto"/>
                <a:sym typeface="Roboto"/>
              </a:rPr>
              <a:t>Eletroportateis</a:t>
            </a:r>
            <a:r>
              <a:rPr lang="pt-BR" sz="2400" b="0" i="0" u="none" strike="noStrike" cap="none" dirty="0">
                <a:solidFill>
                  <a:srgbClr val="202124"/>
                </a:solidFill>
                <a:latin typeface="Roboto"/>
                <a:ea typeface="Roboto"/>
                <a:cs typeface="Roboto"/>
                <a:sym typeface="Roboto"/>
              </a:rPr>
              <a:t> &gt; </a:t>
            </a:r>
            <a:r>
              <a:rPr lang="pt-BR" sz="2400" b="1" i="0" u="none" strike="noStrike" cap="none" dirty="0">
                <a:solidFill>
                  <a:srgbClr val="202124"/>
                </a:solidFill>
                <a:latin typeface="Roboto"/>
                <a:ea typeface="Roboto"/>
                <a:cs typeface="Roboto"/>
                <a:sym typeface="Roboto"/>
              </a:rPr>
              <a:t>Lavadora de Alta </a:t>
            </a:r>
            <a:r>
              <a:rPr lang="pt-BR" sz="2400" b="1" i="0" u="none" strike="noStrike" cap="none" dirty="0" err="1">
                <a:solidFill>
                  <a:srgbClr val="202124"/>
                </a:solidFill>
                <a:latin typeface="Roboto"/>
                <a:ea typeface="Roboto"/>
                <a:cs typeface="Roboto"/>
                <a:sym typeface="Roboto"/>
              </a:rPr>
              <a:t>Pressao</a:t>
            </a:r>
            <a:endParaRPr sz="1400" b="0" i="0" u="none" strike="noStrike" cap="none" dirty="0">
              <a:solidFill>
                <a:srgbClr val="000000"/>
              </a:solidFill>
              <a:latin typeface="Arial"/>
              <a:ea typeface="Arial"/>
              <a:cs typeface="Arial"/>
              <a:sym typeface="Arial"/>
            </a:endParaRPr>
          </a:p>
        </p:txBody>
      </p:sp>
      <p:pic>
        <p:nvPicPr>
          <p:cNvPr id="2050" name="Picture 2" descr="Lavadora de Alta Pressão 4100 | Confira nossas ofertas - Loja WAP">
            <a:extLst>
              <a:ext uri="{FF2B5EF4-FFF2-40B4-BE49-F238E27FC236}">
                <a16:creationId xmlns:a16="http://schemas.microsoft.com/office/drawing/2014/main" id="{8CE7C07B-6B70-40EA-BEFE-04809D2253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532" r="23042"/>
          <a:stretch/>
        </p:blipFill>
        <p:spPr bwMode="auto">
          <a:xfrm>
            <a:off x="844410" y="3165316"/>
            <a:ext cx="1744712" cy="320564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Lavadora de alta pressão - PRO 1600 - 1600 libras - Profissional - IPC">
            <a:extLst>
              <a:ext uri="{FF2B5EF4-FFF2-40B4-BE49-F238E27FC236}">
                <a16:creationId xmlns:a16="http://schemas.microsoft.com/office/drawing/2014/main" id="{CAEC46DD-3843-9F3A-DDE2-BCB5D6AF630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980" r="8290"/>
          <a:stretch/>
        </p:blipFill>
        <p:spPr bwMode="auto">
          <a:xfrm>
            <a:off x="8734924" y="3189112"/>
            <a:ext cx="2612666" cy="315805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Lavadora Alta Pressão Jacto 8000 1800 Libras 4 cv Trif By-pass 220v">
            <a:extLst>
              <a:ext uri="{FF2B5EF4-FFF2-40B4-BE49-F238E27FC236}">
                <a16:creationId xmlns:a16="http://schemas.microsoft.com/office/drawing/2014/main" id="{604628D9-6766-1A46-6D71-419A69A90E8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23033" y="3213032"/>
            <a:ext cx="3157928" cy="3157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44109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33"/>
          <p:cNvSpPr txBox="1"/>
          <p:nvPr/>
        </p:nvSpPr>
        <p:spPr>
          <a:xfrm>
            <a:off x="735402" y="1706838"/>
            <a:ext cx="10721100"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liquidificador</a:t>
            </a:r>
            <a:r>
              <a:rPr lang="pt-BR" sz="1800" b="0" i="0" u="none" strike="noStrike" cap="none">
                <a:solidFill>
                  <a:srgbClr val="202124"/>
                </a:solidFill>
                <a:latin typeface="Roboto"/>
                <a:ea typeface="Roboto"/>
                <a:cs typeface="Roboto"/>
                <a:sym typeface="Roboto"/>
              </a:rPr>
              <a:t> facilita a tarefa de triturar e misturar os alimentos. É ideal pra preparar alimentos líquidos, como sucos, vitaminas ou milk shakes.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liquidificador</a:t>
            </a:r>
            <a:r>
              <a:rPr lang="pt-BR" sz="1800" b="0" i="0" u="none" strike="noStrike" cap="none">
                <a:solidFill>
                  <a:srgbClr val="202124"/>
                </a:solidFill>
                <a:latin typeface="Roboto"/>
                <a:ea typeface="Roboto"/>
                <a:cs typeface="Roboto"/>
                <a:sym typeface="Roboto"/>
              </a:rPr>
              <a:t> de mão, conhecido como blender, é um modelo mini muito usado para misturar líquidos e é indicado para uso individual.</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Modelos para uso doméstico podem ter até 3 litros.</a:t>
            </a:r>
            <a:endParaRPr sz="1400" b="0" i="0" u="none" strike="noStrike" cap="none">
              <a:solidFill>
                <a:srgbClr val="000000"/>
              </a:solidFill>
              <a:latin typeface="Arial"/>
              <a:ea typeface="Arial"/>
              <a:cs typeface="Arial"/>
              <a:sym typeface="Arial"/>
            </a:endParaRPr>
          </a:p>
        </p:txBody>
      </p:sp>
      <p:sp>
        <p:nvSpPr>
          <p:cNvPr id="319" name="Google Shape;319;p33"/>
          <p:cNvSpPr txBox="1"/>
          <p:nvPr/>
        </p:nvSpPr>
        <p:spPr>
          <a:xfrm>
            <a:off x="3868660" y="607089"/>
            <a:ext cx="4454584"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Liquidificador</a:t>
            </a:r>
            <a:endParaRPr sz="1400" b="0" i="0" u="none" strike="noStrike" cap="none">
              <a:solidFill>
                <a:srgbClr val="000000"/>
              </a:solidFill>
              <a:latin typeface="Arial"/>
              <a:ea typeface="Arial"/>
              <a:cs typeface="Arial"/>
              <a:sym typeface="Arial"/>
            </a:endParaRPr>
          </a:p>
        </p:txBody>
      </p:sp>
      <p:pic>
        <p:nvPicPr>
          <p:cNvPr id="320" name="Google Shape;320;p33"/>
          <p:cNvPicPr preferRelativeResize="0"/>
          <p:nvPr/>
        </p:nvPicPr>
        <p:blipFill rotWithShape="1">
          <a:blip r:embed="rId3">
            <a:alphaModFix/>
          </a:blip>
          <a:srcRect/>
          <a:stretch/>
        </p:blipFill>
        <p:spPr>
          <a:xfrm>
            <a:off x="7072430" y="3749163"/>
            <a:ext cx="1008871" cy="2745352"/>
          </a:xfrm>
          <a:prstGeom prst="rect">
            <a:avLst/>
          </a:prstGeom>
          <a:noFill/>
          <a:ln>
            <a:noFill/>
          </a:ln>
        </p:spPr>
      </p:pic>
      <p:pic>
        <p:nvPicPr>
          <p:cNvPr id="321" name="Google Shape;321;p33"/>
          <p:cNvPicPr preferRelativeResize="0"/>
          <p:nvPr/>
        </p:nvPicPr>
        <p:blipFill rotWithShape="1">
          <a:blip r:embed="rId4">
            <a:alphaModFix/>
          </a:blip>
          <a:srcRect/>
          <a:stretch/>
        </p:blipFill>
        <p:spPr>
          <a:xfrm>
            <a:off x="9780975" y="3759104"/>
            <a:ext cx="1008871" cy="2650860"/>
          </a:xfrm>
          <a:prstGeom prst="rect">
            <a:avLst/>
          </a:prstGeom>
          <a:noFill/>
          <a:ln>
            <a:noFill/>
          </a:ln>
        </p:spPr>
      </p:pic>
      <p:pic>
        <p:nvPicPr>
          <p:cNvPr id="322" name="Google Shape;322;p33"/>
          <p:cNvPicPr preferRelativeResize="0"/>
          <p:nvPr/>
        </p:nvPicPr>
        <p:blipFill rotWithShape="1">
          <a:blip r:embed="rId5">
            <a:alphaModFix/>
          </a:blip>
          <a:srcRect/>
          <a:stretch/>
        </p:blipFill>
        <p:spPr>
          <a:xfrm>
            <a:off x="735402" y="3674553"/>
            <a:ext cx="1959146" cy="2735411"/>
          </a:xfrm>
          <a:prstGeom prst="rect">
            <a:avLst/>
          </a:prstGeom>
          <a:noFill/>
          <a:ln>
            <a:noFill/>
          </a:ln>
        </p:spPr>
      </p:pic>
      <p:pic>
        <p:nvPicPr>
          <p:cNvPr id="323" name="Google Shape;323;p33"/>
          <p:cNvPicPr preferRelativeResize="0"/>
          <p:nvPr/>
        </p:nvPicPr>
        <p:blipFill rotWithShape="1">
          <a:blip r:embed="rId6">
            <a:alphaModFix/>
          </a:blip>
          <a:srcRect/>
          <a:stretch/>
        </p:blipFill>
        <p:spPr>
          <a:xfrm>
            <a:off x="4105344" y="3796409"/>
            <a:ext cx="1285816" cy="2698106"/>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34"/>
          <p:cNvSpPr txBox="1"/>
          <p:nvPr/>
        </p:nvSpPr>
        <p:spPr>
          <a:xfrm>
            <a:off x="735402" y="1898609"/>
            <a:ext cx="10721100"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máquina de costura </a:t>
            </a:r>
            <a:r>
              <a:rPr lang="pt-BR" sz="1800" b="0" i="0" u="none" strike="noStrike" cap="none">
                <a:solidFill>
                  <a:srgbClr val="202124"/>
                </a:solidFill>
                <a:latin typeface="Roboto"/>
                <a:ea typeface="Roboto"/>
                <a:cs typeface="Roboto"/>
                <a:sym typeface="Roboto"/>
              </a:rPr>
              <a:t>é um aparelho utilizado para unir ou prender partes de tecidos ou outros materiais flexíveis, por exemplo, na fabricação de peças de vestuário ou de calçado. Serve para poder criar peças exclusivas, bordar, fazer itens artesanais e também realizar pequenos ajustes, como botões, zíperes e barras.</a:t>
            </a:r>
            <a:endParaRPr sz="1800" b="0" i="0" u="none" strike="noStrike" cap="none">
              <a:solidFill>
                <a:srgbClr val="202124"/>
              </a:solidFill>
              <a:latin typeface="Roboto"/>
              <a:ea typeface="Roboto"/>
              <a:cs typeface="Roboto"/>
              <a:sym typeface="Roboto"/>
            </a:endParaRPr>
          </a:p>
        </p:txBody>
      </p:sp>
      <p:sp>
        <p:nvSpPr>
          <p:cNvPr id="329" name="Google Shape;329;p34"/>
          <p:cNvSpPr txBox="1"/>
          <p:nvPr/>
        </p:nvSpPr>
        <p:spPr>
          <a:xfrm>
            <a:off x="3430146" y="737638"/>
            <a:ext cx="5331611"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Maquina de Costura</a:t>
            </a:r>
            <a:endParaRPr sz="1400" b="0" i="0" u="none" strike="noStrike" cap="none">
              <a:solidFill>
                <a:srgbClr val="000000"/>
              </a:solidFill>
              <a:latin typeface="Arial"/>
              <a:ea typeface="Arial"/>
              <a:cs typeface="Arial"/>
              <a:sym typeface="Arial"/>
            </a:endParaRPr>
          </a:p>
        </p:txBody>
      </p:sp>
      <p:pic>
        <p:nvPicPr>
          <p:cNvPr id="330" name="Google Shape;330;p34"/>
          <p:cNvPicPr preferRelativeResize="0"/>
          <p:nvPr/>
        </p:nvPicPr>
        <p:blipFill rotWithShape="1">
          <a:blip r:embed="rId3">
            <a:alphaModFix/>
          </a:blip>
          <a:srcRect/>
          <a:stretch/>
        </p:blipFill>
        <p:spPr>
          <a:xfrm>
            <a:off x="9127072" y="3736924"/>
            <a:ext cx="2438400" cy="2066925"/>
          </a:xfrm>
          <a:prstGeom prst="rect">
            <a:avLst/>
          </a:prstGeom>
          <a:noFill/>
          <a:ln>
            <a:noFill/>
          </a:ln>
        </p:spPr>
      </p:pic>
      <p:pic>
        <p:nvPicPr>
          <p:cNvPr id="331" name="Google Shape;331;p34"/>
          <p:cNvPicPr preferRelativeResize="0"/>
          <p:nvPr/>
        </p:nvPicPr>
        <p:blipFill rotWithShape="1">
          <a:blip r:embed="rId4">
            <a:alphaModFix/>
          </a:blip>
          <a:srcRect/>
          <a:stretch/>
        </p:blipFill>
        <p:spPr>
          <a:xfrm>
            <a:off x="6363454" y="3510009"/>
            <a:ext cx="2196082" cy="2383627"/>
          </a:xfrm>
          <a:prstGeom prst="rect">
            <a:avLst/>
          </a:prstGeom>
          <a:noFill/>
          <a:ln>
            <a:noFill/>
          </a:ln>
        </p:spPr>
      </p:pic>
      <p:pic>
        <p:nvPicPr>
          <p:cNvPr id="332" name="Google Shape;332;p34"/>
          <p:cNvPicPr preferRelativeResize="0"/>
          <p:nvPr/>
        </p:nvPicPr>
        <p:blipFill rotWithShape="1">
          <a:blip r:embed="rId5">
            <a:alphaModFix/>
          </a:blip>
          <a:srcRect/>
          <a:stretch/>
        </p:blipFill>
        <p:spPr>
          <a:xfrm>
            <a:off x="3968659" y="4337832"/>
            <a:ext cx="1992034" cy="1200288"/>
          </a:xfrm>
          <a:prstGeom prst="rect">
            <a:avLst/>
          </a:prstGeom>
          <a:noFill/>
          <a:ln>
            <a:noFill/>
          </a:ln>
        </p:spPr>
      </p:pic>
      <p:pic>
        <p:nvPicPr>
          <p:cNvPr id="333" name="Google Shape;333;p34"/>
          <p:cNvPicPr preferRelativeResize="0"/>
          <p:nvPr/>
        </p:nvPicPr>
        <p:blipFill rotWithShape="1">
          <a:blip r:embed="rId6">
            <a:alphaModFix/>
          </a:blip>
          <a:srcRect/>
          <a:stretch/>
        </p:blipFill>
        <p:spPr>
          <a:xfrm>
            <a:off x="273952" y="3772403"/>
            <a:ext cx="3291946" cy="185884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p35"/>
          <p:cNvSpPr txBox="1"/>
          <p:nvPr/>
        </p:nvSpPr>
        <p:spPr>
          <a:xfrm>
            <a:off x="735449" y="1741503"/>
            <a:ext cx="10721100" cy="1754286"/>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mixer</a:t>
            </a:r>
            <a:r>
              <a:rPr lang="pt-BR" sz="1800" b="0" i="0" u="none" strike="noStrike" cap="none">
                <a:solidFill>
                  <a:srgbClr val="202124"/>
                </a:solidFill>
                <a:latin typeface="Roboto"/>
                <a:ea typeface="Roboto"/>
                <a:cs typeface="Roboto"/>
                <a:sym typeface="Roboto"/>
              </a:rPr>
              <a:t> é usado para preparar sucos, vitaminas, milk shakes, sopas, cremes, molhos, entre outros. É um ótimo substituto do liquidificador, pois consegue transformar alimentos em soluções líquidas ou cremosas com grande rapidez. Além disso, são mais simples, compactos e super fáceis de usar, pode inclusive, usá-lo para triturar alimentos dentro de panelas, jarras ou até mesmo em copos.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Tem também a caneca, a colher e o copo mixer que funcionam a pilha ou bateira e são super práticos. Não precisa ficar agitando para misturar os ingredientes.</a:t>
            </a:r>
            <a:endParaRPr sz="1800" b="0" i="0" u="none" strike="noStrike" cap="none">
              <a:solidFill>
                <a:srgbClr val="202124"/>
              </a:solidFill>
              <a:latin typeface="Roboto"/>
              <a:ea typeface="Roboto"/>
              <a:cs typeface="Roboto"/>
              <a:sym typeface="Roboto"/>
            </a:endParaRPr>
          </a:p>
        </p:txBody>
      </p:sp>
      <p:sp>
        <p:nvSpPr>
          <p:cNvPr id="339" name="Google Shape;339;p35"/>
          <p:cNvSpPr txBox="1"/>
          <p:nvPr/>
        </p:nvSpPr>
        <p:spPr>
          <a:xfrm>
            <a:off x="4379727" y="758084"/>
            <a:ext cx="3432545"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Mixer</a:t>
            </a:r>
            <a:endParaRPr sz="1400" b="0" i="0" u="none" strike="noStrike" cap="none">
              <a:solidFill>
                <a:srgbClr val="000000"/>
              </a:solidFill>
              <a:latin typeface="Arial"/>
              <a:ea typeface="Arial"/>
              <a:cs typeface="Arial"/>
              <a:sym typeface="Arial"/>
            </a:endParaRPr>
          </a:p>
        </p:txBody>
      </p:sp>
      <p:pic>
        <p:nvPicPr>
          <p:cNvPr id="340" name="Google Shape;340;p35"/>
          <p:cNvPicPr preferRelativeResize="0"/>
          <p:nvPr/>
        </p:nvPicPr>
        <p:blipFill rotWithShape="1">
          <a:blip r:embed="rId3">
            <a:alphaModFix/>
          </a:blip>
          <a:srcRect/>
          <a:stretch/>
        </p:blipFill>
        <p:spPr>
          <a:xfrm>
            <a:off x="810172" y="4009292"/>
            <a:ext cx="617164" cy="2224554"/>
          </a:xfrm>
          <a:prstGeom prst="rect">
            <a:avLst/>
          </a:prstGeom>
          <a:noFill/>
          <a:ln>
            <a:noFill/>
          </a:ln>
        </p:spPr>
      </p:pic>
      <p:pic>
        <p:nvPicPr>
          <p:cNvPr id="341" name="Google Shape;341;p35"/>
          <p:cNvPicPr preferRelativeResize="0"/>
          <p:nvPr/>
        </p:nvPicPr>
        <p:blipFill rotWithShape="1">
          <a:blip r:embed="rId4">
            <a:alphaModFix/>
          </a:blip>
          <a:srcRect/>
          <a:stretch/>
        </p:blipFill>
        <p:spPr>
          <a:xfrm>
            <a:off x="6770363" y="4009292"/>
            <a:ext cx="622939" cy="2303575"/>
          </a:xfrm>
          <a:prstGeom prst="rect">
            <a:avLst/>
          </a:prstGeom>
          <a:noFill/>
          <a:ln>
            <a:noFill/>
          </a:ln>
        </p:spPr>
      </p:pic>
      <p:pic>
        <p:nvPicPr>
          <p:cNvPr id="342" name="Google Shape;342;p35"/>
          <p:cNvPicPr preferRelativeResize="0"/>
          <p:nvPr/>
        </p:nvPicPr>
        <p:blipFill rotWithShape="1">
          <a:blip r:embed="rId5">
            <a:alphaModFix/>
          </a:blip>
          <a:srcRect/>
          <a:stretch/>
        </p:blipFill>
        <p:spPr>
          <a:xfrm>
            <a:off x="5032578" y="4026841"/>
            <a:ext cx="733648" cy="2293755"/>
          </a:xfrm>
          <a:prstGeom prst="rect">
            <a:avLst/>
          </a:prstGeom>
          <a:noFill/>
          <a:ln>
            <a:noFill/>
          </a:ln>
        </p:spPr>
      </p:pic>
      <p:pic>
        <p:nvPicPr>
          <p:cNvPr id="343" name="Google Shape;343;p35"/>
          <p:cNvPicPr preferRelativeResize="0"/>
          <p:nvPr/>
        </p:nvPicPr>
        <p:blipFill rotWithShape="1">
          <a:blip r:embed="rId6">
            <a:alphaModFix/>
          </a:blip>
          <a:srcRect/>
          <a:stretch/>
        </p:blipFill>
        <p:spPr>
          <a:xfrm>
            <a:off x="2099419" y="4404130"/>
            <a:ext cx="1989683" cy="1771805"/>
          </a:xfrm>
          <a:prstGeom prst="rect">
            <a:avLst/>
          </a:prstGeom>
          <a:noFill/>
          <a:ln>
            <a:noFill/>
          </a:ln>
        </p:spPr>
      </p:pic>
      <p:pic>
        <p:nvPicPr>
          <p:cNvPr id="344" name="Google Shape;344;p35"/>
          <p:cNvPicPr preferRelativeResize="0"/>
          <p:nvPr/>
        </p:nvPicPr>
        <p:blipFill rotWithShape="1">
          <a:blip r:embed="rId7">
            <a:alphaModFix/>
          </a:blip>
          <a:srcRect/>
          <a:stretch/>
        </p:blipFill>
        <p:spPr>
          <a:xfrm>
            <a:off x="10462788" y="4432088"/>
            <a:ext cx="1250325" cy="1870958"/>
          </a:xfrm>
          <a:prstGeom prst="rect">
            <a:avLst/>
          </a:prstGeom>
          <a:noFill/>
          <a:ln>
            <a:noFill/>
          </a:ln>
        </p:spPr>
      </p:pic>
      <p:pic>
        <p:nvPicPr>
          <p:cNvPr id="345" name="Google Shape;345;p35"/>
          <p:cNvPicPr preferRelativeResize="0"/>
          <p:nvPr/>
        </p:nvPicPr>
        <p:blipFill rotWithShape="1">
          <a:blip r:embed="rId8">
            <a:alphaModFix/>
          </a:blip>
          <a:srcRect/>
          <a:stretch/>
        </p:blipFill>
        <p:spPr>
          <a:xfrm>
            <a:off x="8397439" y="4026841"/>
            <a:ext cx="1231732" cy="2303575"/>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36"/>
          <p:cNvSpPr txBox="1"/>
          <p:nvPr/>
        </p:nvSpPr>
        <p:spPr>
          <a:xfrm>
            <a:off x="735402" y="1793257"/>
            <a:ext cx="10721100" cy="1200288"/>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a:t>
            </a:r>
            <a:r>
              <a:rPr lang="pt-BR" sz="1800" b="1" i="0" u="none" strike="noStrike" cap="none">
                <a:solidFill>
                  <a:srgbClr val="202124"/>
                </a:solidFill>
                <a:latin typeface="Roboto"/>
                <a:ea typeface="Roboto"/>
                <a:cs typeface="Roboto"/>
                <a:sym typeface="Roboto"/>
              </a:rPr>
              <a:t> moedor </a:t>
            </a:r>
            <a:r>
              <a:rPr lang="pt-BR" sz="1800" b="0" i="0" u="none" strike="noStrike" cap="none">
                <a:solidFill>
                  <a:srgbClr val="202124"/>
                </a:solidFill>
                <a:latin typeface="Roboto"/>
                <a:ea typeface="Roboto"/>
                <a:cs typeface="Roboto"/>
                <a:sym typeface="Roboto"/>
              </a:rPr>
              <a:t>esmaga e tritura os ingredientes mais espessos dando um sabor e aroma mais intenso, muito utilizado para moer os grãos de café, normalmente após estes terem sido torrados.</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ralador </a:t>
            </a:r>
            <a:r>
              <a:rPr lang="pt-BR" sz="1800" b="0" i="0" u="none" strike="noStrike" cap="none">
                <a:solidFill>
                  <a:srgbClr val="202124"/>
                </a:solidFill>
                <a:latin typeface="Roboto"/>
                <a:ea typeface="Roboto"/>
                <a:cs typeface="Roboto"/>
                <a:sym typeface="Roboto"/>
              </a:rPr>
              <a:t>substitui o método manual de trituração de alimentos, garantindo mais segurança e eficiência ao cozinhar. São recomendados para ralar alimentos mais macios e em menor quantidade.</a:t>
            </a:r>
            <a:endParaRPr sz="1800" b="0" i="0" u="none" strike="noStrike" cap="none">
              <a:solidFill>
                <a:srgbClr val="202124"/>
              </a:solidFill>
              <a:latin typeface="Roboto"/>
              <a:ea typeface="Roboto"/>
              <a:cs typeface="Roboto"/>
              <a:sym typeface="Roboto"/>
            </a:endParaRPr>
          </a:p>
        </p:txBody>
      </p:sp>
      <p:sp>
        <p:nvSpPr>
          <p:cNvPr id="351" name="Google Shape;351;p36"/>
          <p:cNvSpPr txBox="1"/>
          <p:nvPr/>
        </p:nvSpPr>
        <p:spPr>
          <a:xfrm>
            <a:off x="3608284" y="705448"/>
            <a:ext cx="4975336"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Moedor e Ralador</a:t>
            </a:r>
            <a:endParaRPr sz="1400" b="0" i="0" u="none" strike="noStrike" cap="none">
              <a:solidFill>
                <a:srgbClr val="000000"/>
              </a:solidFill>
              <a:latin typeface="Arial"/>
              <a:ea typeface="Arial"/>
              <a:cs typeface="Arial"/>
              <a:sym typeface="Arial"/>
            </a:endParaRPr>
          </a:p>
        </p:txBody>
      </p:sp>
      <p:pic>
        <p:nvPicPr>
          <p:cNvPr id="352" name="Google Shape;352;p36"/>
          <p:cNvPicPr preferRelativeResize="0"/>
          <p:nvPr/>
        </p:nvPicPr>
        <p:blipFill rotWithShape="1">
          <a:blip r:embed="rId3">
            <a:alphaModFix/>
          </a:blip>
          <a:srcRect/>
          <a:stretch/>
        </p:blipFill>
        <p:spPr>
          <a:xfrm>
            <a:off x="1083729" y="3562713"/>
            <a:ext cx="761048" cy="2356499"/>
          </a:xfrm>
          <a:prstGeom prst="rect">
            <a:avLst/>
          </a:prstGeom>
          <a:noFill/>
          <a:ln>
            <a:noFill/>
          </a:ln>
        </p:spPr>
      </p:pic>
      <p:pic>
        <p:nvPicPr>
          <p:cNvPr id="353" name="Google Shape;353;p36"/>
          <p:cNvPicPr preferRelativeResize="0"/>
          <p:nvPr/>
        </p:nvPicPr>
        <p:blipFill rotWithShape="1">
          <a:blip r:embed="rId4">
            <a:alphaModFix/>
          </a:blip>
          <a:srcRect/>
          <a:stretch/>
        </p:blipFill>
        <p:spPr>
          <a:xfrm>
            <a:off x="2940866" y="3554520"/>
            <a:ext cx="1334836" cy="2356499"/>
          </a:xfrm>
          <a:prstGeom prst="rect">
            <a:avLst/>
          </a:prstGeom>
          <a:noFill/>
          <a:ln>
            <a:noFill/>
          </a:ln>
        </p:spPr>
      </p:pic>
      <p:pic>
        <p:nvPicPr>
          <p:cNvPr id="354" name="Google Shape;354;p36"/>
          <p:cNvPicPr preferRelativeResize="0"/>
          <p:nvPr/>
        </p:nvPicPr>
        <p:blipFill rotWithShape="1">
          <a:blip r:embed="rId5">
            <a:alphaModFix/>
          </a:blip>
          <a:srcRect/>
          <a:stretch/>
        </p:blipFill>
        <p:spPr>
          <a:xfrm>
            <a:off x="6409711" y="4265919"/>
            <a:ext cx="2173909" cy="1417001"/>
          </a:xfrm>
          <a:prstGeom prst="rect">
            <a:avLst/>
          </a:prstGeom>
          <a:noFill/>
          <a:ln>
            <a:noFill/>
          </a:ln>
        </p:spPr>
      </p:pic>
      <p:pic>
        <p:nvPicPr>
          <p:cNvPr id="355" name="Google Shape;355;p36"/>
          <p:cNvPicPr preferRelativeResize="0"/>
          <p:nvPr/>
        </p:nvPicPr>
        <p:blipFill rotWithShape="1">
          <a:blip r:embed="rId6">
            <a:alphaModFix/>
          </a:blip>
          <a:srcRect/>
          <a:stretch/>
        </p:blipFill>
        <p:spPr>
          <a:xfrm>
            <a:off x="9389953" y="3562713"/>
            <a:ext cx="1677621" cy="2512980"/>
          </a:xfrm>
          <a:prstGeom prst="rect">
            <a:avLst/>
          </a:prstGeom>
          <a:noFill/>
          <a:ln>
            <a:noFill/>
          </a:ln>
        </p:spPr>
      </p:pic>
      <p:sp>
        <p:nvSpPr>
          <p:cNvPr id="356" name="Google Shape;356;p36"/>
          <p:cNvSpPr txBox="1"/>
          <p:nvPr/>
        </p:nvSpPr>
        <p:spPr>
          <a:xfrm>
            <a:off x="2064628" y="6252088"/>
            <a:ext cx="1100209"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Moedor</a:t>
            </a:r>
            <a:endParaRPr sz="1400" b="0" i="0" u="none" strike="noStrike" cap="none">
              <a:solidFill>
                <a:srgbClr val="000000"/>
              </a:solidFill>
              <a:latin typeface="Arial"/>
              <a:ea typeface="Arial"/>
              <a:cs typeface="Arial"/>
              <a:sym typeface="Arial"/>
            </a:endParaRPr>
          </a:p>
        </p:txBody>
      </p:sp>
      <p:sp>
        <p:nvSpPr>
          <p:cNvPr id="357" name="Google Shape;357;p36"/>
          <p:cNvSpPr txBox="1"/>
          <p:nvPr/>
        </p:nvSpPr>
        <p:spPr>
          <a:xfrm>
            <a:off x="8348193" y="6252088"/>
            <a:ext cx="135794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Ralador</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37"/>
          <p:cNvSpPr txBox="1"/>
          <p:nvPr/>
        </p:nvSpPr>
        <p:spPr>
          <a:xfrm>
            <a:off x="735401" y="1730444"/>
            <a:ext cx="10721100" cy="1754286"/>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panela elétrica </a:t>
            </a:r>
            <a:r>
              <a:rPr lang="pt-BR" sz="1800" b="0" i="0" u="none" strike="noStrike" cap="none">
                <a:solidFill>
                  <a:srgbClr val="202124"/>
                </a:solidFill>
                <a:latin typeface="Roboto"/>
                <a:ea typeface="Roboto"/>
                <a:cs typeface="Roboto"/>
                <a:sym typeface="Roboto"/>
              </a:rPr>
              <a:t>é versátil e permite cozinhar diferentes alimentos. Pode preparar arroz, massas, carnes, legumes e verduras, purês, tapiocas e muito mais. O interessante é que as refeições ficam prontas rapidamente, sem gastar gás e com muito sabor.</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São equipamentos ideais para quem não tem muito tempo para cozinhar. É possível programar a panela para ligar e desligar sozinha, deixando-a preparar o alimento sem medo de queimar e são fáceis de limpar e de manter.</a:t>
            </a:r>
            <a:endParaRPr sz="1400" b="0" i="0" u="none" strike="noStrike" cap="none">
              <a:solidFill>
                <a:srgbClr val="000000"/>
              </a:solidFill>
              <a:latin typeface="Arial"/>
              <a:ea typeface="Arial"/>
              <a:cs typeface="Arial"/>
              <a:sym typeface="Arial"/>
            </a:endParaRPr>
          </a:p>
        </p:txBody>
      </p:sp>
      <p:sp>
        <p:nvSpPr>
          <p:cNvPr id="363" name="Google Shape;363;p37"/>
          <p:cNvSpPr txBox="1"/>
          <p:nvPr/>
        </p:nvSpPr>
        <p:spPr>
          <a:xfrm>
            <a:off x="1692764" y="693568"/>
            <a:ext cx="8806375"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Panela Eletrica &gt; </a:t>
            </a:r>
            <a:r>
              <a:rPr lang="pt-BR" sz="2400" b="1" i="0" u="none" strike="noStrike" cap="none">
                <a:solidFill>
                  <a:srgbClr val="202124"/>
                </a:solidFill>
                <a:latin typeface="Roboto"/>
                <a:ea typeface="Roboto"/>
                <a:cs typeface="Roboto"/>
                <a:sym typeface="Roboto"/>
              </a:rPr>
              <a:t>Panela Eletrica Convencional</a:t>
            </a:r>
            <a:endParaRPr sz="1400" b="0" i="0" u="none" strike="noStrike" cap="none">
              <a:solidFill>
                <a:srgbClr val="000000"/>
              </a:solidFill>
              <a:latin typeface="Arial"/>
              <a:ea typeface="Arial"/>
              <a:cs typeface="Arial"/>
              <a:sym typeface="Arial"/>
            </a:endParaRPr>
          </a:p>
        </p:txBody>
      </p:sp>
      <p:pic>
        <p:nvPicPr>
          <p:cNvPr id="364" name="Google Shape;364;p37"/>
          <p:cNvPicPr preferRelativeResize="0"/>
          <p:nvPr/>
        </p:nvPicPr>
        <p:blipFill rotWithShape="1">
          <a:blip r:embed="rId3">
            <a:alphaModFix/>
          </a:blip>
          <a:srcRect/>
          <a:stretch/>
        </p:blipFill>
        <p:spPr>
          <a:xfrm>
            <a:off x="378963" y="4614203"/>
            <a:ext cx="2374383" cy="1754695"/>
          </a:xfrm>
          <a:prstGeom prst="rect">
            <a:avLst/>
          </a:prstGeom>
          <a:noFill/>
          <a:ln>
            <a:noFill/>
          </a:ln>
        </p:spPr>
      </p:pic>
      <p:pic>
        <p:nvPicPr>
          <p:cNvPr id="365" name="Google Shape;365;p37"/>
          <p:cNvPicPr preferRelativeResize="0"/>
          <p:nvPr/>
        </p:nvPicPr>
        <p:blipFill rotWithShape="1">
          <a:blip r:embed="rId4">
            <a:alphaModFix/>
          </a:blip>
          <a:srcRect/>
          <a:stretch/>
        </p:blipFill>
        <p:spPr>
          <a:xfrm>
            <a:off x="6111453" y="4090202"/>
            <a:ext cx="2493108" cy="2203852"/>
          </a:xfrm>
          <a:prstGeom prst="rect">
            <a:avLst/>
          </a:prstGeom>
          <a:noFill/>
          <a:ln>
            <a:noFill/>
          </a:ln>
        </p:spPr>
      </p:pic>
      <p:pic>
        <p:nvPicPr>
          <p:cNvPr id="366" name="Google Shape;366;p37"/>
          <p:cNvPicPr preferRelativeResize="0"/>
          <p:nvPr/>
        </p:nvPicPr>
        <p:blipFill rotWithShape="1">
          <a:blip r:embed="rId5">
            <a:alphaModFix/>
          </a:blip>
          <a:srcRect/>
          <a:stretch/>
        </p:blipFill>
        <p:spPr>
          <a:xfrm>
            <a:off x="9381491" y="4206239"/>
            <a:ext cx="2144839" cy="2058595"/>
          </a:xfrm>
          <a:prstGeom prst="rect">
            <a:avLst/>
          </a:prstGeom>
          <a:noFill/>
          <a:ln>
            <a:noFill/>
          </a:ln>
        </p:spPr>
      </p:pic>
      <p:pic>
        <p:nvPicPr>
          <p:cNvPr id="367" name="Google Shape;367;p37"/>
          <p:cNvPicPr preferRelativeResize="0"/>
          <p:nvPr/>
        </p:nvPicPr>
        <p:blipFill rotWithShape="1">
          <a:blip r:embed="rId6">
            <a:alphaModFix/>
          </a:blip>
          <a:srcRect/>
          <a:stretch/>
        </p:blipFill>
        <p:spPr>
          <a:xfrm>
            <a:off x="3410001" y="4206239"/>
            <a:ext cx="1924522" cy="208781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38"/>
          <p:cNvSpPr txBox="1"/>
          <p:nvPr/>
        </p:nvSpPr>
        <p:spPr>
          <a:xfrm>
            <a:off x="735400" y="1852144"/>
            <a:ext cx="10721100" cy="1754286"/>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panela elétrica de pressão </a:t>
            </a:r>
            <a:r>
              <a:rPr lang="pt-BR" sz="1800" b="0" i="0" u="none" strike="noStrike" cap="none">
                <a:solidFill>
                  <a:srgbClr val="202124"/>
                </a:solidFill>
                <a:latin typeface="Roboto"/>
                <a:ea typeface="Roboto"/>
                <a:cs typeface="Roboto"/>
                <a:sym typeface="Roboto"/>
              </a:rPr>
              <a:t>é ideal para quem deseja mais segurança e praticidade na hora de cozinhar os alimentos na pressão.</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Sua função é cozinhar os alimentos de forma mais rápida, utilizando a temperatura e o vapor. É muito versátil e capaz de preparar uma série de pratos, tanto doces como salgados. A pressão garante fechamento hermético, fazendo com que o vapor fique retido na panela e o tempo de cocção seja reduzido em até dois terços.</a:t>
            </a:r>
            <a:endParaRPr sz="1800" b="0" i="0" u="none" strike="noStrike" cap="none">
              <a:solidFill>
                <a:srgbClr val="202124"/>
              </a:solidFill>
              <a:latin typeface="Roboto"/>
              <a:ea typeface="Roboto"/>
              <a:cs typeface="Roboto"/>
              <a:sym typeface="Roboto"/>
            </a:endParaRPr>
          </a:p>
        </p:txBody>
      </p:sp>
      <p:sp>
        <p:nvSpPr>
          <p:cNvPr id="373" name="Google Shape;373;p38"/>
          <p:cNvSpPr txBox="1"/>
          <p:nvPr/>
        </p:nvSpPr>
        <p:spPr>
          <a:xfrm>
            <a:off x="2032708" y="739824"/>
            <a:ext cx="8126485"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Panela Eletrica &gt; </a:t>
            </a:r>
            <a:r>
              <a:rPr lang="pt-BR" sz="2400" b="1" i="0" u="none" strike="noStrike" cap="none">
                <a:solidFill>
                  <a:srgbClr val="202124"/>
                </a:solidFill>
                <a:latin typeface="Roboto"/>
                <a:ea typeface="Roboto"/>
                <a:cs typeface="Roboto"/>
                <a:sym typeface="Roboto"/>
              </a:rPr>
              <a:t>Panela Eletrica Pressao</a:t>
            </a:r>
            <a:endParaRPr sz="1400" b="0" i="0" u="none" strike="noStrike" cap="none">
              <a:solidFill>
                <a:srgbClr val="000000"/>
              </a:solidFill>
              <a:latin typeface="Arial"/>
              <a:ea typeface="Arial"/>
              <a:cs typeface="Arial"/>
              <a:sym typeface="Arial"/>
            </a:endParaRPr>
          </a:p>
        </p:txBody>
      </p:sp>
      <p:pic>
        <p:nvPicPr>
          <p:cNvPr id="374" name="Google Shape;374;p38"/>
          <p:cNvPicPr preferRelativeResize="0"/>
          <p:nvPr/>
        </p:nvPicPr>
        <p:blipFill rotWithShape="1">
          <a:blip r:embed="rId3">
            <a:alphaModFix/>
          </a:blip>
          <a:srcRect/>
          <a:stretch/>
        </p:blipFill>
        <p:spPr>
          <a:xfrm>
            <a:off x="1372559" y="4205605"/>
            <a:ext cx="2064234" cy="2030760"/>
          </a:xfrm>
          <a:prstGeom prst="rect">
            <a:avLst/>
          </a:prstGeom>
          <a:noFill/>
          <a:ln>
            <a:noFill/>
          </a:ln>
        </p:spPr>
      </p:pic>
      <p:pic>
        <p:nvPicPr>
          <p:cNvPr id="375" name="Google Shape;375;p38"/>
          <p:cNvPicPr preferRelativeResize="0"/>
          <p:nvPr/>
        </p:nvPicPr>
        <p:blipFill rotWithShape="1">
          <a:blip r:embed="rId4">
            <a:alphaModFix/>
          </a:blip>
          <a:srcRect/>
          <a:stretch/>
        </p:blipFill>
        <p:spPr>
          <a:xfrm>
            <a:off x="4997304" y="4128713"/>
            <a:ext cx="2197294" cy="2184544"/>
          </a:xfrm>
          <a:prstGeom prst="rect">
            <a:avLst/>
          </a:prstGeom>
          <a:noFill/>
          <a:ln>
            <a:noFill/>
          </a:ln>
        </p:spPr>
      </p:pic>
      <p:pic>
        <p:nvPicPr>
          <p:cNvPr id="376" name="Google Shape;376;p38"/>
          <p:cNvPicPr preferRelativeResize="0"/>
          <p:nvPr/>
        </p:nvPicPr>
        <p:blipFill rotWithShape="1">
          <a:blip r:embed="rId5">
            <a:alphaModFix/>
          </a:blip>
          <a:srcRect/>
          <a:stretch/>
        </p:blipFill>
        <p:spPr>
          <a:xfrm>
            <a:off x="8848659" y="4067254"/>
            <a:ext cx="1970782" cy="2301644"/>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39"/>
          <p:cNvSpPr txBox="1"/>
          <p:nvPr/>
        </p:nvSpPr>
        <p:spPr>
          <a:xfrm>
            <a:off x="735401" y="1652307"/>
            <a:ext cx="10721100" cy="1477287"/>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passadeira a vapor, </a:t>
            </a:r>
            <a:r>
              <a:rPr lang="pt-BR" sz="1800" b="0" i="0" u="none" strike="noStrike" cap="none">
                <a:solidFill>
                  <a:srgbClr val="202124"/>
                </a:solidFill>
                <a:latin typeface="Roboto"/>
                <a:ea typeface="Roboto"/>
                <a:cs typeface="Roboto"/>
                <a:sym typeface="Roboto"/>
              </a:rPr>
              <a:t>também conhecida como </a:t>
            </a:r>
            <a:r>
              <a:rPr lang="pt-BR" sz="1800" b="1" i="0" u="none" strike="noStrike" cap="none">
                <a:solidFill>
                  <a:srgbClr val="202124"/>
                </a:solidFill>
                <a:latin typeface="Roboto"/>
                <a:ea typeface="Roboto"/>
                <a:cs typeface="Roboto"/>
                <a:sym typeface="Roboto"/>
              </a:rPr>
              <a:t>steamer</a:t>
            </a:r>
            <a:r>
              <a:rPr lang="pt-BR" sz="1800" b="0" i="0" u="none" strike="noStrike" cap="none">
                <a:solidFill>
                  <a:srgbClr val="202124"/>
                </a:solidFill>
                <a:latin typeface="Roboto"/>
                <a:ea typeface="Roboto"/>
                <a:cs typeface="Roboto"/>
                <a:sym typeface="Roboto"/>
              </a:rPr>
              <a:t> ou vaporizador de roupas, é um aparelho para desamassar roupas que usa vapor d'água a uma temperatura constante.</a:t>
            </a:r>
            <a:endParaRPr sz="1400" b="0" i="0" u="none" strike="noStrike" cap="none">
              <a:solidFill>
                <a:srgbClr val="000000"/>
              </a:solidFill>
              <a:latin typeface="Arial"/>
              <a:ea typeface="Arial"/>
              <a:cs typeface="Arial"/>
              <a:sym typeface="Arial"/>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Serve para eliminar marcas leves de roupas que estão há muito tempo dobradas, penduradas inadequadamente ou ainda não foram passadas, mas não têm dobras muito profundas.</a:t>
            </a:r>
            <a:endParaRPr sz="1400" b="0" i="0" u="none" strike="noStrike" cap="none">
              <a:solidFill>
                <a:srgbClr val="000000"/>
              </a:solidFill>
              <a:latin typeface="Arial"/>
              <a:ea typeface="Arial"/>
              <a:cs typeface="Arial"/>
              <a:sym typeface="Arial"/>
            </a:endParaRPr>
          </a:p>
          <a:p>
            <a:pPr marL="0" marR="0" lvl="0" indent="457200" algn="l"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É passado na vertical, higieniza e elimina mofo e odores em poucos minutos.</a:t>
            </a:r>
            <a:endParaRPr sz="1400" b="0" i="0" u="none" strike="noStrike" cap="none">
              <a:solidFill>
                <a:srgbClr val="000000"/>
              </a:solidFill>
              <a:latin typeface="Arial"/>
              <a:ea typeface="Arial"/>
              <a:cs typeface="Arial"/>
              <a:sym typeface="Arial"/>
            </a:endParaRPr>
          </a:p>
        </p:txBody>
      </p:sp>
      <p:sp>
        <p:nvSpPr>
          <p:cNvPr id="382" name="Google Shape;382;p39"/>
          <p:cNvSpPr txBox="1"/>
          <p:nvPr/>
        </p:nvSpPr>
        <p:spPr>
          <a:xfrm>
            <a:off x="2608223" y="761206"/>
            <a:ext cx="6975457"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Passadeira a Vapor e Steamer</a:t>
            </a:r>
            <a:endParaRPr sz="1400" b="0" i="0" u="none" strike="noStrike" cap="none">
              <a:solidFill>
                <a:srgbClr val="000000"/>
              </a:solidFill>
              <a:latin typeface="Arial"/>
              <a:ea typeface="Arial"/>
              <a:cs typeface="Arial"/>
              <a:sym typeface="Arial"/>
            </a:endParaRPr>
          </a:p>
        </p:txBody>
      </p:sp>
      <p:pic>
        <p:nvPicPr>
          <p:cNvPr id="383" name="Google Shape;383;p39"/>
          <p:cNvPicPr preferRelativeResize="0"/>
          <p:nvPr/>
        </p:nvPicPr>
        <p:blipFill rotWithShape="1">
          <a:blip r:embed="rId3">
            <a:alphaModFix/>
          </a:blip>
          <a:srcRect/>
          <a:stretch/>
        </p:blipFill>
        <p:spPr>
          <a:xfrm>
            <a:off x="771443" y="3990306"/>
            <a:ext cx="1311858" cy="2131770"/>
          </a:xfrm>
          <a:prstGeom prst="rect">
            <a:avLst/>
          </a:prstGeom>
          <a:noFill/>
          <a:ln>
            <a:noFill/>
          </a:ln>
        </p:spPr>
      </p:pic>
      <p:pic>
        <p:nvPicPr>
          <p:cNvPr id="384" name="Google Shape;384;p39"/>
          <p:cNvPicPr preferRelativeResize="0"/>
          <p:nvPr/>
        </p:nvPicPr>
        <p:blipFill rotWithShape="1">
          <a:blip r:embed="rId4">
            <a:alphaModFix/>
          </a:blip>
          <a:srcRect/>
          <a:stretch/>
        </p:blipFill>
        <p:spPr>
          <a:xfrm>
            <a:off x="9840119" y="3482103"/>
            <a:ext cx="2067198" cy="2724460"/>
          </a:xfrm>
          <a:prstGeom prst="rect">
            <a:avLst/>
          </a:prstGeom>
          <a:noFill/>
          <a:ln>
            <a:noFill/>
          </a:ln>
        </p:spPr>
      </p:pic>
      <p:pic>
        <p:nvPicPr>
          <p:cNvPr id="385" name="Google Shape;385;p39"/>
          <p:cNvPicPr preferRelativeResize="0"/>
          <p:nvPr/>
        </p:nvPicPr>
        <p:blipFill rotWithShape="1">
          <a:blip r:embed="rId5">
            <a:alphaModFix/>
          </a:blip>
          <a:srcRect/>
          <a:stretch/>
        </p:blipFill>
        <p:spPr>
          <a:xfrm>
            <a:off x="2950084" y="3990306"/>
            <a:ext cx="1650052" cy="2167297"/>
          </a:xfrm>
          <a:prstGeom prst="rect">
            <a:avLst/>
          </a:prstGeom>
          <a:noFill/>
          <a:ln>
            <a:noFill/>
          </a:ln>
        </p:spPr>
      </p:pic>
      <p:pic>
        <p:nvPicPr>
          <p:cNvPr id="386" name="Google Shape;386;p39"/>
          <p:cNvPicPr preferRelativeResize="0"/>
          <p:nvPr/>
        </p:nvPicPr>
        <p:blipFill rotWithShape="1">
          <a:blip r:embed="rId6">
            <a:alphaModFix/>
          </a:blip>
          <a:srcRect/>
          <a:stretch/>
        </p:blipFill>
        <p:spPr>
          <a:xfrm>
            <a:off x="5545357" y="4025834"/>
            <a:ext cx="1249337" cy="2131769"/>
          </a:xfrm>
          <a:prstGeom prst="rect">
            <a:avLst/>
          </a:prstGeom>
          <a:noFill/>
          <a:ln>
            <a:noFill/>
          </a:ln>
        </p:spPr>
      </p:pic>
      <p:pic>
        <p:nvPicPr>
          <p:cNvPr id="387" name="Google Shape;387;p39"/>
          <p:cNvPicPr preferRelativeResize="0"/>
          <p:nvPr/>
        </p:nvPicPr>
        <p:blipFill rotWithShape="1">
          <a:blip r:embed="rId7">
            <a:alphaModFix/>
          </a:blip>
          <a:srcRect/>
          <a:stretch/>
        </p:blipFill>
        <p:spPr>
          <a:xfrm>
            <a:off x="8121435" y="3482105"/>
            <a:ext cx="1120481" cy="2724458"/>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91"/>
        <p:cNvGrpSpPr/>
        <p:nvPr/>
      </p:nvGrpSpPr>
      <p:grpSpPr>
        <a:xfrm>
          <a:off x="0" y="0"/>
          <a:ext cx="0" cy="0"/>
          <a:chOff x="0" y="0"/>
          <a:chExt cx="0" cy="0"/>
        </a:xfrm>
      </p:grpSpPr>
      <p:sp>
        <p:nvSpPr>
          <p:cNvPr id="392" name="Google Shape;392;p41"/>
          <p:cNvSpPr txBox="1"/>
          <p:nvPr/>
        </p:nvSpPr>
        <p:spPr>
          <a:xfrm>
            <a:off x="735400" y="1766648"/>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A </a:t>
            </a:r>
            <a:r>
              <a:rPr lang="pt-BR" sz="1800" b="1" i="0" u="none" strike="noStrike" cap="none">
                <a:solidFill>
                  <a:srgbClr val="202124"/>
                </a:solidFill>
                <a:latin typeface="Roboto"/>
                <a:ea typeface="Roboto"/>
                <a:cs typeface="Roboto"/>
                <a:sym typeface="Roboto"/>
              </a:rPr>
              <a:t>pipoqueira </a:t>
            </a:r>
            <a:r>
              <a:rPr lang="pt-BR" sz="1800" b="0" i="0" u="none" strike="noStrike" cap="none">
                <a:solidFill>
                  <a:srgbClr val="202124"/>
                </a:solidFill>
                <a:latin typeface="Roboto"/>
                <a:ea typeface="Roboto"/>
                <a:cs typeface="Roboto"/>
                <a:sym typeface="Roboto"/>
              </a:rPr>
              <a:t>elétrica surgiu para dar mais praticidade e rapidez para os momentos em que uma pipoca vai bem, com ou sem filme. Ela é super fácil de usar e bem rápida, trabalha com a força do ar quente pra estourar a pipoca e deixar ela sequinha fazendo em questão de minutos uma boa pipoca.</a:t>
            </a:r>
            <a:endParaRPr sz="1800" b="0" i="0" u="none" strike="noStrike" cap="none">
              <a:solidFill>
                <a:srgbClr val="202124"/>
              </a:solidFill>
              <a:latin typeface="Roboto"/>
              <a:ea typeface="Roboto"/>
              <a:cs typeface="Roboto"/>
              <a:sym typeface="Roboto"/>
            </a:endParaRPr>
          </a:p>
        </p:txBody>
      </p:sp>
      <p:sp>
        <p:nvSpPr>
          <p:cNvPr id="393" name="Google Shape;393;p41"/>
          <p:cNvSpPr txBox="1"/>
          <p:nvPr/>
        </p:nvSpPr>
        <p:spPr>
          <a:xfrm>
            <a:off x="4089055" y="685945"/>
            <a:ext cx="4013791"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Pipoqueira</a:t>
            </a:r>
            <a:endParaRPr sz="1400" b="0" i="0" u="none" strike="noStrike" cap="none">
              <a:solidFill>
                <a:srgbClr val="000000"/>
              </a:solidFill>
              <a:latin typeface="Arial"/>
              <a:ea typeface="Arial"/>
              <a:cs typeface="Arial"/>
              <a:sym typeface="Arial"/>
            </a:endParaRPr>
          </a:p>
        </p:txBody>
      </p:sp>
      <p:pic>
        <p:nvPicPr>
          <p:cNvPr id="394" name="Google Shape;394;p41"/>
          <p:cNvPicPr preferRelativeResize="0"/>
          <p:nvPr/>
        </p:nvPicPr>
        <p:blipFill rotWithShape="1">
          <a:blip r:embed="rId3">
            <a:alphaModFix/>
          </a:blip>
          <a:srcRect/>
          <a:stretch/>
        </p:blipFill>
        <p:spPr>
          <a:xfrm>
            <a:off x="6155475" y="3662158"/>
            <a:ext cx="2192550" cy="2636792"/>
          </a:xfrm>
          <a:prstGeom prst="rect">
            <a:avLst/>
          </a:prstGeom>
          <a:noFill/>
          <a:ln>
            <a:noFill/>
          </a:ln>
        </p:spPr>
      </p:pic>
      <p:pic>
        <p:nvPicPr>
          <p:cNvPr id="395" name="Google Shape;395;p41"/>
          <p:cNvPicPr preferRelativeResize="0"/>
          <p:nvPr/>
        </p:nvPicPr>
        <p:blipFill rotWithShape="1">
          <a:blip r:embed="rId4">
            <a:alphaModFix/>
          </a:blip>
          <a:srcRect/>
          <a:stretch/>
        </p:blipFill>
        <p:spPr>
          <a:xfrm>
            <a:off x="3420973" y="3662158"/>
            <a:ext cx="1811263" cy="2652860"/>
          </a:xfrm>
          <a:prstGeom prst="rect">
            <a:avLst/>
          </a:prstGeom>
          <a:noFill/>
          <a:ln>
            <a:noFill/>
          </a:ln>
        </p:spPr>
      </p:pic>
      <p:pic>
        <p:nvPicPr>
          <p:cNvPr id="396" name="Google Shape;396;p41"/>
          <p:cNvPicPr preferRelativeResize="0"/>
          <p:nvPr/>
        </p:nvPicPr>
        <p:blipFill rotWithShape="1">
          <a:blip r:embed="rId5">
            <a:alphaModFix/>
          </a:blip>
          <a:srcRect/>
          <a:stretch/>
        </p:blipFill>
        <p:spPr>
          <a:xfrm>
            <a:off x="613268" y="3429000"/>
            <a:ext cx="2059134" cy="2890931"/>
          </a:xfrm>
          <a:prstGeom prst="rect">
            <a:avLst/>
          </a:prstGeom>
          <a:noFill/>
          <a:ln>
            <a:noFill/>
          </a:ln>
        </p:spPr>
      </p:pic>
      <p:pic>
        <p:nvPicPr>
          <p:cNvPr id="397" name="Google Shape;397;p41"/>
          <p:cNvPicPr preferRelativeResize="0"/>
          <p:nvPr/>
        </p:nvPicPr>
        <p:blipFill rotWithShape="1">
          <a:blip r:embed="rId6">
            <a:alphaModFix/>
          </a:blip>
          <a:srcRect/>
          <a:stretch/>
        </p:blipFill>
        <p:spPr>
          <a:xfrm>
            <a:off x="9271264" y="4109214"/>
            <a:ext cx="2307468" cy="2261624"/>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sp>
        <p:nvSpPr>
          <p:cNvPr id="402" name="Google Shape;402;p42"/>
          <p:cNvSpPr txBox="1"/>
          <p:nvPr/>
        </p:nvSpPr>
        <p:spPr>
          <a:xfrm>
            <a:off x="735402" y="1898609"/>
            <a:ext cx="10721100" cy="923289"/>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O </a:t>
            </a:r>
            <a:r>
              <a:rPr lang="pt-BR" sz="1800" b="1" i="0" u="none" strike="noStrike" cap="none">
                <a:solidFill>
                  <a:srgbClr val="202124"/>
                </a:solidFill>
                <a:latin typeface="Roboto"/>
                <a:ea typeface="Roboto"/>
                <a:cs typeface="Roboto"/>
                <a:sym typeface="Roboto"/>
              </a:rPr>
              <a:t>processador de alimentos </a:t>
            </a:r>
            <a:r>
              <a:rPr lang="pt-BR" sz="1800" b="0" i="0" u="none" strike="noStrike" cap="none">
                <a:solidFill>
                  <a:srgbClr val="202124"/>
                </a:solidFill>
                <a:latin typeface="Roboto"/>
                <a:ea typeface="Roboto"/>
                <a:cs typeface="Roboto"/>
                <a:sym typeface="Roboto"/>
              </a:rPr>
              <a:t>é capaz de triturar, misturar, cortar, fatiar, ralar, processar, espremer, emulsificar, pulsar e moer alimentos duros, macios ou líquidos. Possui um motor superpotente e lâminas em forma de hélice que giram em alta velocidade. </a:t>
            </a:r>
            <a:endParaRPr sz="1800" b="0" i="0" u="none" strike="noStrike" cap="none">
              <a:solidFill>
                <a:srgbClr val="202124"/>
              </a:solidFill>
              <a:latin typeface="Roboto"/>
              <a:ea typeface="Roboto"/>
              <a:cs typeface="Roboto"/>
              <a:sym typeface="Roboto"/>
            </a:endParaRPr>
          </a:p>
        </p:txBody>
      </p:sp>
      <p:sp>
        <p:nvSpPr>
          <p:cNvPr id="403" name="Google Shape;403;p42"/>
          <p:cNvSpPr txBox="1"/>
          <p:nvPr/>
        </p:nvSpPr>
        <p:spPr>
          <a:xfrm>
            <a:off x="3026874" y="753383"/>
            <a:ext cx="6138156"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Processador de Alimentos</a:t>
            </a:r>
            <a:endParaRPr sz="1400" b="0" i="0" u="none" strike="noStrike" cap="none">
              <a:solidFill>
                <a:srgbClr val="000000"/>
              </a:solidFill>
              <a:latin typeface="Arial"/>
              <a:ea typeface="Arial"/>
              <a:cs typeface="Arial"/>
              <a:sym typeface="Arial"/>
            </a:endParaRPr>
          </a:p>
        </p:txBody>
      </p:sp>
      <p:pic>
        <p:nvPicPr>
          <p:cNvPr id="404" name="Google Shape;404;p42"/>
          <p:cNvPicPr preferRelativeResize="0"/>
          <p:nvPr/>
        </p:nvPicPr>
        <p:blipFill rotWithShape="1">
          <a:blip r:embed="rId3">
            <a:alphaModFix/>
          </a:blip>
          <a:srcRect/>
          <a:stretch/>
        </p:blipFill>
        <p:spPr>
          <a:xfrm>
            <a:off x="626574" y="3871034"/>
            <a:ext cx="2400300" cy="2019300"/>
          </a:xfrm>
          <a:prstGeom prst="rect">
            <a:avLst/>
          </a:prstGeom>
          <a:noFill/>
          <a:ln>
            <a:noFill/>
          </a:ln>
        </p:spPr>
      </p:pic>
      <p:pic>
        <p:nvPicPr>
          <p:cNvPr id="405" name="Google Shape;405;p42"/>
          <p:cNvPicPr preferRelativeResize="0"/>
          <p:nvPr/>
        </p:nvPicPr>
        <p:blipFill rotWithShape="1">
          <a:blip r:embed="rId4">
            <a:alphaModFix/>
          </a:blip>
          <a:srcRect/>
          <a:stretch/>
        </p:blipFill>
        <p:spPr>
          <a:xfrm>
            <a:off x="9011425" y="3743940"/>
            <a:ext cx="1897659" cy="2435714"/>
          </a:xfrm>
          <a:prstGeom prst="rect">
            <a:avLst/>
          </a:prstGeom>
          <a:noFill/>
          <a:ln>
            <a:noFill/>
          </a:ln>
        </p:spPr>
      </p:pic>
      <p:pic>
        <p:nvPicPr>
          <p:cNvPr id="406" name="Google Shape;406;p42"/>
          <p:cNvPicPr preferRelativeResize="0"/>
          <p:nvPr/>
        </p:nvPicPr>
        <p:blipFill rotWithShape="1">
          <a:blip r:embed="rId5">
            <a:alphaModFix/>
          </a:blip>
          <a:srcRect/>
          <a:stretch/>
        </p:blipFill>
        <p:spPr>
          <a:xfrm>
            <a:off x="3698218" y="3649955"/>
            <a:ext cx="2005401" cy="2461458"/>
          </a:xfrm>
          <a:prstGeom prst="rect">
            <a:avLst/>
          </a:prstGeom>
          <a:noFill/>
          <a:ln>
            <a:noFill/>
          </a:ln>
        </p:spPr>
      </p:pic>
      <p:pic>
        <p:nvPicPr>
          <p:cNvPr id="407" name="Google Shape;407;p42"/>
          <p:cNvPicPr preferRelativeResize="0"/>
          <p:nvPr/>
        </p:nvPicPr>
        <p:blipFill rotWithShape="1">
          <a:blip r:embed="rId6">
            <a:alphaModFix/>
          </a:blip>
          <a:srcRect/>
          <a:stretch/>
        </p:blipFill>
        <p:spPr>
          <a:xfrm>
            <a:off x="6612151" y="3649955"/>
            <a:ext cx="1490742" cy="2461458"/>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2" name="Google Shape;412;p43"/>
          <p:cNvSpPr txBox="1"/>
          <p:nvPr/>
        </p:nvSpPr>
        <p:spPr>
          <a:xfrm>
            <a:off x="735402" y="1898609"/>
            <a:ext cx="10721100" cy="2031285"/>
          </a:xfrm>
          <a:prstGeom prst="rect">
            <a:avLst/>
          </a:prstGeom>
          <a:noFill/>
          <a:ln>
            <a:noFill/>
          </a:ln>
        </p:spPr>
        <p:txBody>
          <a:bodyPr spcFirstLastPara="1" wrap="square" lIns="91425" tIns="45700" rIns="91425" bIns="45700" anchor="t" anchorCtr="0">
            <a:spAutoFit/>
          </a:bodyPr>
          <a:lstStyle/>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 O </a:t>
            </a:r>
            <a:r>
              <a:rPr lang="pt-BR" sz="1800" b="1" i="0" u="none" strike="noStrike" cap="none">
                <a:solidFill>
                  <a:srgbClr val="202124"/>
                </a:solidFill>
                <a:latin typeface="Roboto"/>
                <a:ea typeface="Roboto"/>
                <a:cs typeface="Roboto"/>
                <a:sym typeface="Roboto"/>
              </a:rPr>
              <a:t>robô aspirador </a:t>
            </a:r>
            <a:r>
              <a:rPr lang="pt-BR" sz="1800" b="0" i="0" u="none" strike="noStrike" cap="none">
                <a:solidFill>
                  <a:srgbClr val="202124"/>
                </a:solidFill>
                <a:latin typeface="Roboto"/>
                <a:ea typeface="Roboto"/>
                <a:cs typeface="Roboto"/>
                <a:sym typeface="Roboto"/>
              </a:rPr>
              <a:t>faz o trabalho de um aspirador de pó comum. É equipado com sensores que fazem a limpeza do local com autonomia e praticidade. Tem a vantagem de funcionar sozinho, sem que você precise gastar tempo e energia nessa tarefa.</a:t>
            </a:r>
            <a:endParaRPr sz="1800" b="0" i="0" u="none" strike="noStrike" cap="none">
              <a:solidFill>
                <a:srgbClr val="202124"/>
              </a:solidFill>
              <a:latin typeface="Roboto"/>
              <a:ea typeface="Roboto"/>
              <a:cs typeface="Roboto"/>
              <a:sym typeface="Roboto"/>
            </a:endParaRPr>
          </a:p>
          <a:p>
            <a:pPr marL="0" marR="0" lvl="0" indent="457200" algn="just"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Possui pequenas cerdas, que trazem a sujeira de fora para dentro. É um aspirador compacto, o que facilita o alcance do equipamento até mesmo nos lugares mais difíceis, como cantos e embaixo de móveis. As cerdas podem ser substituídas por um pano úmido ou seco e até ser usados na limpeza de móveis e paredes, de forma manual.</a:t>
            </a:r>
            <a:endParaRPr sz="1800" b="0" i="0" u="none" strike="noStrike" cap="none">
              <a:solidFill>
                <a:srgbClr val="202124"/>
              </a:solidFill>
              <a:latin typeface="Roboto"/>
              <a:ea typeface="Roboto"/>
              <a:cs typeface="Roboto"/>
              <a:sym typeface="Roboto"/>
            </a:endParaRPr>
          </a:p>
        </p:txBody>
      </p:sp>
      <p:sp>
        <p:nvSpPr>
          <p:cNvPr id="413" name="Google Shape;413;p43"/>
          <p:cNvSpPr txBox="1"/>
          <p:nvPr/>
        </p:nvSpPr>
        <p:spPr>
          <a:xfrm>
            <a:off x="3740773" y="695579"/>
            <a:ext cx="4710357" cy="487465"/>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2400"/>
              <a:buFont typeface="Arial"/>
              <a:buNone/>
            </a:pPr>
            <a:r>
              <a:rPr lang="pt-BR" sz="2400" b="0" i="0" u="none" strike="noStrike" cap="none">
                <a:solidFill>
                  <a:srgbClr val="202124"/>
                </a:solidFill>
                <a:latin typeface="Roboto"/>
                <a:ea typeface="Roboto"/>
                <a:cs typeface="Roboto"/>
                <a:sym typeface="Roboto"/>
              </a:rPr>
              <a:t>Eletroportateis &gt; </a:t>
            </a:r>
            <a:r>
              <a:rPr lang="pt-BR" sz="2400" b="1" i="0" u="none" strike="noStrike" cap="none">
                <a:solidFill>
                  <a:srgbClr val="202124"/>
                </a:solidFill>
                <a:latin typeface="Roboto"/>
                <a:ea typeface="Roboto"/>
                <a:cs typeface="Roboto"/>
                <a:sym typeface="Roboto"/>
              </a:rPr>
              <a:t>Robo Aspirador</a:t>
            </a:r>
            <a:endParaRPr sz="1400" b="0" i="0" u="none" strike="noStrike" cap="none">
              <a:solidFill>
                <a:srgbClr val="000000"/>
              </a:solidFill>
              <a:latin typeface="Arial"/>
              <a:ea typeface="Arial"/>
              <a:cs typeface="Arial"/>
              <a:sym typeface="Arial"/>
            </a:endParaRPr>
          </a:p>
        </p:txBody>
      </p:sp>
      <p:pic>
        <p:nvPicPr>
          <p:cNvPr id="414" name="Google Shape;414;p43"/>
          <p:cNvPicPr preferRelativeResize="0"/>
          <p:nvPr/>
        </p:nvPicPr>
        <p:blipFill rotWithShape="1">
          <a:blip r:embed="rId3">
            <a:alphaModFix/>
          </a:blip>
          <a:srcRect/>
          <a:stretch/>
        </p:blipFill>
        <p:spPr>
          <a:xfrm>
            <a:off x="735402" y="4493464"/>
            <a:ext cx="2456498" cy="1875434"/>
          </a:xfrm>
          <a:prstGeom prst="rect">
            <a:avLst/>
          </a:prstGeom>
          <a:noFill/>
          <a:ln>
            <a:noFill/>
          </a:ln>
        </p:spPr>
      </p:pic>
      <p:pic>
        <p:nvPicPr>
          <p:cNvPr id="415" name="Google Shape;415;p43"/>
          <p:cNvPicPr preferRelativeResize="0"/>
          <p:nvPr/>
        </p:nvPicPr>
        <p:blipFill rotWithShape="1">
          <a:blip r:embed="rId4">
            <a:alphaModFix/>
          </a:blip>
          <a:srcRect/>
          <a:stretch/>
        </p:blipFill>
        <p:spPr>
          <a:xfrm>
            <a:off x="9430657" y="4379621"/>
            <a:ext cx="2025845" cy="1989277"/>
          </a:xfrm>
          <a:prstGeom prst="rect">
            <a:avLst/>
          </a:prstGeom>
          <a:noFill/>
          <a:ln>
            <a:noFill/>
          </a:ln>
        </p:spPr>
      </p:pic>
      <p:pic>
        <p:nvPicPr>
          <p:cNvPr id="416" name="Google Shape;416;p43"/>
          <p:cNvPicPr preferRelativeResize="0"/>
          <p:nvPr/>
        </p:nvPicPr>
        <p:blipFill rotWithShape="1">
          <a:blip r:embed="rId5">
            <a:alphaModFix/>
          </a:blip>
          <a:srcRect/>
          <a:stretch/>
        </p:blipFill>
        <p:spPr>
          <a:xfrm>
            <a:off x="4696498" y="4208851"/>
            <a:ext cx="3229561" cy="2164616"/>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p6"/>
          <p:cNvSpPr txBox="1"/>
          <p:nvPr/>
        </p:nvSpPr>
        <p:spPr>
          <a:xfrm>
            <a:off x="687462" y="1717592"/>
            <a:ext cx="10721100" cy="1754286"/>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00000"/>
              </a:lnSpc>
              <a:spcBef>
                <a:spcPts val="0"/>
              </a:spcBef>
              <a:spcAft>
                <a:spcPts val="0"/>
              </a:spcAft>
              <a:buClr>
                <a:srgbClr val="000000"/>
              </a:buClr>
              <a:buSzPts val="1800"/>
              <a:buFont typeface="Arial"/>
              <a:buAutoNum type="arabicPeriod"/>
            </a:pPr>
            <a:r>
              <a:rPr lang="pt-BR" sz="1800" b="0" i="0" u="none" strike="noStrike" cap="none">
                <a:solidFill>
                  <a:srgbClr val="202124"/>
                </a:solidFill>
                <a:latin typeface="Roboto"/>
                <a:ea typeface="Roboto"/>
                <a:cs typeface="Roboto"/>
                <a:sym typeface="Roboto"/>
              </a:rPr>
              <a:t>Quando for um kit de eletroportáteis classificar no produto com valor mais alto. Caso os valores sejam parecidos classificar no primeiro produto do descritivo. </a:t>
            </a:r>
            <a:endParaRPr sz="1400" b="0" i="0" u="none" strike="noStrike" cap="none">
              <a:solidFill>
                <a:srgbClr val="000000"/>
              </a:solidFill>
              <a:latin typeface="Arial"/>
              <a:ea typeface="Arial"/>
              <a:cs typeface="Arial"/>
              <a:sym typeface="Arial"/>
            </a:endParaRPr>
          </a:p>
          <a:p>
            <a:pPr marL="342900" marR="0" lvl="0" indent="-342900" algn="just" rtl="0">
              <a:lnSpc>
                <a:spcPct val="100000"/>
              </a:lnSpc>
              <a:spcBef>
                <a:spcPts val="0"/>
              </a:spcBef>
              <a:spcAft>
                <a:spcPts val="0"/>
              </a:spcAft>
              <a:buClr>
                <a:srgbClr val="000000"/>
              </a:buClr>
              <a:buSzPts val="1800"/>
              <a:buFont typeface="Arial"/>
              <a:buAutoNum type="arabicPeriod"/>
            </a:pPr>
            <a:r>
              <a:rPr lang="pt-BR" sz="1800" b="0" i="0" u="none" strike="noStrike" cap="none">
                <a:solidFill>
                  <a:srgbClr val="202124"/>
                </a:solidFill>
                <a:latin typeface="Roboto"/>
                <a:ea typeface="Roboto"/>
                <a:cs typeface="Roboto"/>
                <a:sym typeface="Roboto"/>
              </a:rPr>
              <a:t>Os vaporizadores faciais possuem categoria própria.</a:t>
            </a:r>
            <a:endParaRPr sz="1400" b="0" i="0" u="none" strike="noStrike" cap="none">
              <a:solidFill>
                <a:srgbClr val="000000"/>
              </a:solidFill>
              <a:latin typeface="Arial"/>
              <a:ea typeface="Arial"/>
              <a:cs typeface="Arial"/>
              <a:sym typeface="Arial"/>
            </a:endParaRPr>
          </a:p>
          <a:p>
            <a:pPr marL="342900" marR="0" lvl="0" indent="-342900" algn="just" rtl="0">
              <a:lnSpc>
                <a:spcPct val="100000"/>
              </a:lnSpc>
              <a:spcBef>
                <a:spcPts val="0"/>
              </a:spcBef>
              <a:spcAft>
                <a:spcPts val="0"/>
              </a:spcAft>
              <a:buClr>
                <a:srgbClr val="000000"/>
              </a:buClr>
              <a:buSzPts val="1800"/>
              <a:buFont typeface="Arial"/>
              <a:buAutoNum type="arabicPeriod"/>
            </a:pPr>
            <a:r>
              <a:rPr lang="pt-BR" sz="1800" b="0" i="0" u="none" strike="noStrike" cap="none">
                <a:solidFill>
                  <a:srgbClr val="202124"/>
                </a:solidFill>
                <a:latin typeface="Roboto"/>
                <a:ea typeface="Roboto"/>
                <a:cs typeface="Roboto"/>
                <a:sym typeface="Roboto"/>
              </a:rPr>
              <a:t>Forno elétrico acima de 26 litros classificar em eletrodomésticos.</a:t>
            </a:r>
            <a:endParaRPr sz="1400" b="0" i="0" u="none" strike="noStrike" cap="none">
              <a:solidFill>
                <a:srgbClr val="000000"/>
              </a:solidFill>
              <a:latin typeface="Arial"/>
              <a:ea typeface="Arial"/>
              <a:cs typeface="Arial"/>
              <a:sym typeface="Arial"/>
            </a:endParaRPr>
          </a:p>
          <a:p>
            <a:pPr marL="342900" marR="0" lvl="0" indent="-342900" algn="just" rtl="0">
              <a:lnSpc>
                <a:spcPct val="100000"/>
              </a:lnSpc>
              <a:spcBef>
                <a:spcPts val="0"/>
              </a:spcBef>
              <a:spcAft>
                <a:spcPts val="0"/>
              </a:spcAft>
              <a:buClr>
                <a:srgbClr val="000000"/>
              </a:buClr>
              <a:buSzPts val="1800"/>
              <a:buFont typeface="Arial"/>
              <a:buAutoNum type="arabicPeriod"/>
            </a:pPr>
            <a:r>
              <a:rPr lang="pt-BR" sz="1800" b="0" i="0" u="none" strike="noStrike" cap="none">
                <a:solidFill>
                  <a:srgbClr val="202124"/>
                </a:solidFill>
                <a:latin typeface="Roboto"/>
                <a:ea typeface="Roboto"/>
                <a:cs typeface="Roboto"/>
                <a:sym typeface="Roboto"/>
              </a:rPr>
              <a:t>Utensílios para churrasqueira antes de classificar verificar as categorias abertas em utilidades domésticas.</a:t>
            </a:r>
            <a:endParaRPr sz="1400" b="0" i="0" u="none" strike="noStrike" cap="none">
              <a:solidFill>
                <a:srgbClr val="000000"/>
              </a:solidFill>
              <a:latin typeface="Arial"/>
              <a:ea typeface="Arial"/>
              <a:cs typeface="Arial"/>
              <a:sym typeface="Arial"/>
            </a:endParaRPr>
          </a:p>
        </p:txBody>
      </p:sp>
      <p:sp>
        <p:nvSpPr>
          <p:cNvPr id="422" name="Google Shape;422;p6"/>
          <p:cNvSpPr txBox="1"/>
          <p:nvPr/>
        </p:nvSpPr>
        <p:spPr>
          <a:xfrm>
            <a:off x="3491434" y="594404"/>
            <a:ext cx="5207641" cy="487465"/>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Clr>
                <a:srgbClr val="000000"/>
              </a:buClr>
              <a:buSzPts val="2400"/>
              <a:buFont typeface="Arial"/>
              <a:buNone/>
            </a:pPr>
            <a:r>
              <a:rPr lang="pt-BR" sz="2400" b="1" i="0" u="none" strike="noStrike" cap="none">
                <a:solidFill>
                  <a:srgbClr val="FF0000"/>
                </a:solidFill>
                <a:latin typeface="Roboto"/>
                <a:ea typeface="Roboto"/>
                <a:cs typeface="Roboto"/>
                <a:sym typeface="Roboto"/>
              </a:rPr>
              <a:t>ATENÇÃO PARA A CLASSIFICAÇÃO</a:t>
            </a:r>
            <a:endParaRPr sz="1400" b="1" i="0" u="none" strike="noStrike" cap="none">
              <a:solidFill>
                <a:srgbClr val="FF0000"/>
              </a:solidFill>
              <a:latin typeface="Roboto"/>
              <a:ea typeface="Roboto"/>
              <a:cs typeface="Roboto"/>
              <a:sym typeface="Roboto"/>
            </a:endParaRPr>
          </a:p>
        </p:txBody>
      </p:sp>
      <p:sp>
        <p:nvSpPr>
          <p:cNvPr id="423" name="Google Shape;423;p6"/>
          <p:cNvSpPr txBox="1"/>
          <p:nvPr/>
        </p:nvSpPr>
        <p:spPr>
          <a:xfrm>
            <a:off x="754058" y="5776131"/>
            <a:ext cx="2737376" cy="64629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pt-BR" sz="1800" b="0" i="0" u="none" strike="noStrike" cap="none">
                <a:solidFill>
                  <a:srgbClr val="202124"/>
                </a:solidFill>
                <a:latin typeface="Roboto"/>
                <a:ea typeface="Roboto"/>
                <a:cs typeface="Roboto"/>
                <a:sym typeface="Roboto"/>
              </a:rPr>
              <a:t>Classificar no produto com valor mais alto</a:t>
            </a:r>
            <a:endParaRPr sz="1800" b="0" i="0" u="none" strike="noStrike" cap="none">
              <a:solidFill>
                <a:srgbClr val="000000"/>
              </a:solidFill>
              <a:latin typeface="Roboto"/>
              <a:ea typeface="Roboto"/>
              <a:cs typeface="Roboto"/>
              <a:sym typeface="Roboto"/>
            </a:endParaRPr>
          </a:p>
        </p:txBody>
      </p:sp>
      <p:pic>
        <p:nvPicPr>
          <p:cNvPr id="424" name="Google Shape;424;p6"/>
          <p:cNvPicPr preferRelativeResize="0"/>
          <p:nvPr/>
        </p:nvPicPr>
        <p:blipFill rotWithShape="1">
          <a:blip r:embed="rId3">
            <a:alphaModFix/>
          </a:blip>
          <a:srcRect/>
          <a:stretch/>
        </p:blipFill>
        <p:spPr>
          <a:xfrm>
            <a:off x="585804" y="4019381"/>
            <a:ext cx="3073885" cy="1768933"/>
          </a:xfrm>
          <a:prstGeom prst="rect">
            <a:avLst/>
          </a:prstGeom>
          <a:noFill/>
          <a:ln>
            <a:noFill/>
          </a:ln>
        </p:spPr>
      </p:pic>
      <p:pic>
        <p:nvPicPr>
          <p:cNvPr id="425" name="Google Shape;425;p6"/>
          <p:cNvPicPr preferRelativeResize="0"/>
          <p:nvPr/>
        </p:nvPicPr>
        <p:blipFill rotWithShape="1">
          <a:blip r:embed="rId4">
            <a:alphaModFix/>
          </a:blip>
          <a:srcRect/>
          <a:stretch/>
        </p:blipFill>
        <p:spPr>
          <a:xfrm>
            <a:off x="5261112" y="3652895"/>
            <a:ext cx="1405159" cy="2123236"/>
          </a:xfrm>
          <a:prstGeom prst="rect">
            <a:avLst/>
          </a:prstGeom>
          <a:noFill/>
          <a:ln>
            <a:noFill/>
          </a:ln>
        </p:spPr>
      </p:pic>
      <p:sp>
        <p:nvSpPr>
          <p:cNvPr id="426" name="Google Shape;426;p6"/>
          <p:cNvSpPr txBox="1"/>
          <p:nvPr/>
        </p:nvSpPr>
        <p:spPr>
          <a:xfrm>
            <a:off x="4964292" y="5834460"/>
            <a:ext cx="2441477"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1F1F1F"/>
                </a:solidFill>
                <a:latin typeface="Roboto"/>
                <a:ea typeface="Roboto"/>
                <a:cs typeface="Roboto"/>
                <a:sym typeface="Roboto"/>
              </a:rPr>
              <a:t>Extrator, Mascara e Massageador Facial</a:t>
            </a:r>
            <a:endParaRPr sz="1800" b="0" i="0" u="none" strike="noStrike" cap="none">
              <a:solidFill>
                <a:srgbClr val="000000"/>
              </a:solidFill>
              <a:latin typeface="Roboto"/>
              <a:ea typeface="Roboto"/>
              <a:cs typeface="Roboto"/>
              <a:sym typeface="Roboto"/>
            </a:endParaRPr>
          </a:p>
        </p:txBody>
      </p:sp>
      <p:pic>
        <p:nvPicPr>
          <p:cNvPr id="427" name="Google Shape;427;p6"/>
          <p:cNvPicPr preferRelativeResize="0"/>
          <p:nvPr/>
        </p:nvPicPr>
        <p:blipFill rotWithShape="1">
          <a:blip r:embed="rId5">
            <a:alphaModFix/>
          </a:blip>
          <a:srcRect/>
          <a:stretch/>
        </p:blipFill>
        <p:spPr>
          <a:xfrm>
            <a:off x="9201303" y="4174913"/>
            <a:ext cx="2112014" cy="1477286"/>
          </a:xfrm>
          <a:prstGeom prst="rect">
            <a:avLst/>
          </a:prstGeom>
          <a:noFill/>
          <a:ln>
            <a:noFill/>
          </a:ln>
        </p:spPr>
      </p:pic>
      <p:sp>
        <p:nvSpPr>
          <p:cNvPr id="428" name="Google Shape;428;p6"/>
          <p:cNvSpPr txBox="1"/>
          <p:nvPr/>
        </p:nvSpPr>
        <p:spPr>
          <a:xfrm>
            <a:off x="8878627" y="5788314"/>
            <a:ext cx="3023940"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pt-BR" sz="1800" b="0" i="0" u="none" strike="noStrike" cap="none">
                <a:solidFill>
                  <a:srgbClr val="000000"/>
                </a:solidFill>
                <a:latin typeface="Roboto"/>
                <a:ea typeface="Roboto"/>
                <a:cs typeface="Roboto"/>
                <a:sym typeface="Roboto"/>
              </a:rPr>
              <a:t>44 litros - Eletrodomésticos</a:t>
            </a:r>
            <a:endParaRPr sz="1800" b="0" i="0" u="none" strike="noStrike" cap="none">
              <a:solidFill>
                <a:srgbClr val="000000"/>
              </a:solidFill>
              <a:latin typeface="Roboto"/>
              <a:ea typeface="Roboto"/>
              <a:cs typeface="Roboto"/>
              <a:sym typeface="Roboto"/>
            </a:endParaRPr>
          </a:p>
        </p:txBody>
      </p:sp>
    </p:spTree>
  </p:cSld>
  <p:clrMapOvr>
    <a:masterClrMapping/>
  </p:clrMapOvr>
</p:sld>
</file>

<file path=ppt/theme/theme1.xml><?xml version="1.0" encoding="utf-8"?>
<a:theme xmlns:a="http://schemas.openxmlformats.org/drawingml/2006/main" name="Tema do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TotalTime>
  <Words>3226</Words>
  <Application>Microsoft Office PowerPoint</Application>
  <PresentationFormat>Widescreen</PresentationFormat>
  <Paragraphs>177</Paragraphs>
  <Slides>41</Slides>
  <Notes>41</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41</vt:i4>
      </vt:variant>
    </vt:vector>
  </HeadingPairs>
  <TitlesOfParts>
    <vt:vector size="45" baseType="lpstr">
      <vt:lpstr>Roboto</vt:lpstr>
      <vt:lpstr>Calibri</vt:lpstr>
      <vt:lpstr>Arial</vt:lpstr>
      <vt:lpstr>Tema do Office</vt:lpstr>
      <vt:lpstr>Eletroportáteis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andressa.venesia@neotrust.com.br</dc:creator>
  <cp:lastModifiedBy>Ilse Celia Silva Montalvao</cp:lastModifiedBy>
  <cp:revision>7</cp:revision>
  <dcterms:created xsi:type="dcterms:W3CDTF">2022-03-17T13:44:08Z</dcterms:created>
  <dcterms:modified xsi:type="dcterms:W3CDTF">2025-01-06T19:34:20Z</dcterms:modified>
</cp:coreProperties>
</file>