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479" r:id="rId3"/>
    <p:sldId id="480" r:id="rId4"/>
    <p:sldId id="258" r:id="rId5"/>
    <p:sldId id="262" r:id="rId6"/>
    <p:sldId id="268" r:id="rId7"/>
    <p:sldId id="259" r:id="rId8"/>
  </p:sldIdLst>
  <p:sldSz cx="12192000" cy="6858000"/>
  <p:notesSz cx="6858000" cy="9144000"/>
  <p:embeddedFontLst>
    <p:embeddedFont>
      <p:font typeface="Roboto" panose="02000000000000000000" pitchFamily="2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23" Type="http://customschemas.google.com/relationships/presentationmetadata" Target="metadata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21931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65C0600C-06D2-38E5-D050-AC8CBA804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EEBF8CB9-B795-58BB-4059-412674522D7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D5BEED12-A570-D0C4-CD98-0E950E1855D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53009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9" name="Google Shape;9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713455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1" name="Google Shape;11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010898" y="879329"/>
            <a:ext cx="8170204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Suplementos e Vitaminas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39947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2" name="Google Shape;90;p1">
            <a:extLst>
              <a:ext uri="{FF2B5EF4-FFF2-40B4-BE49-F238E27FC236}">
                <a16:creationId xmlns:a16="http://schemas.microsoft.com/office/drawing/2014/main" id="{E2AD7902-F1B1-11A1-796A-1CDE13B52AB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6440" y="4430307"/>
            <a:ext cx="1520032" cy="1972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C4B3E6B-AB21-BDB5-0EC9-D6E0CD9453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8790" y="3976471"/>
            <a:ext cx="1479209" cy="236319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0AD7F8C-109C-39DC-6AAC-58F57EA896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9963" y="4058826"/>
            <a:ext cx="1405336" cy="2343709"/>
          </a:xfrm>
          <a:prstGeom prst="rect">
            <a:avLst/>
          </a:prstGeom>
        </p:spPr>
      </p:pic>
      <p:pic>
        <p:nvPicPr>
          <p:cNvPr id="1026" name="Picture 2" descr="Nutri Whey Protein - Blend de proteínas e carboidratos | integralmedica">
            <a:extLst>
              <a:ext uri="{FF2B5EF4-FFF2-40B4-BE49-F238E27FC236}">
                <a16:creationId xmlns:a16="http://schemas.microsoft.com/office/drawing/2014/main" id="{8FE7E1A9-4BE2-C7AD-7263-5194CBC039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0" r="20268"/>
          <a:stretch/>
        </p:blipFill>
        <p:spPr bwMode="auto">
          <a:xfrm>
            <a:off x="7073306" y="2643265"/>
            <a:ext cx="1325564" cy="236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eta-Alanina em Pó - Bodyaction">
            <a:extLst>
              <a:ext uri="{FF2B5EF4-FFF2-40B4-BE49-F238E27FC236}">
                <a16:creationId xmlns:a16="http://schemas.microsoft.com/office/drawing/2014/main" id="{CDE47D88-37DE-6C17-D00E-FD521A43F3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6" t="8276" r="11532" b="8276"/>
          <a:stretch/>
        </p:blipFill>
        <p:spPr bwMode="auto">
          <a:xfrm>
            <a:off x="2546657" y="2880235"/>
            <a:ext cx="1733120" cy="188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37513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635654"/>
            <a:ext cx="11364945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 para Emagrecimento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 para Esporte e Fitness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 </a:t>
            </a:r>
            <a:r>
              <a:rPr lang="pt-BR" sz="1800" b="1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Vitaminico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1800" b="1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Multivitaminico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Adulto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 </a:t>
            </a:r>
            <a:r>
              <a:rPr lang="pt-BR" sz="1800" b="1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Vitaminico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1800" b="1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Multivitaminico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Infantil</a:t>
            </a:r>
          </a:p>
        </p:txBody>
      </p:sp>
    </p:spTree>
    <p:extLst>
      <p:ext uri="{BB962C8B-B14F-4D97-AF65-F5344CB8AC3E}">
        <p14:creationId xmlns:p14="http://schemas.microsoft.com/office/powerpoint/2010/main" val="1850256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79791B4C-03E7-2843-B68E-4FDAE1A42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58561876-00C9-828D-7DCF-01F988E1C2E5}"/>
              </a:ext>
            </a:extLst>
          </p:cNvPr>
          <p:cNvSpPr txBox="1"/>
          <p:nvPr/>
        </p:nvSpPr>
        <p:spPr>
          <a:xfrm>
            <a:off x="735446" y="1687594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 para emagrecimento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ideal para quem busca queimar a gordura corporal. Ele pode ser um auxiliador de uma dieta balanceada ou ajudar em uma atividade física de alta intensidade, já que atua acelerando o metabolismo, proporcionando mais energia e, consequentemente, colaborando no emagrecimento.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exemplos: L-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carnitina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black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mamba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bloqueadores de gordura, termogênico, entre outros.</a:t>
            </a:r>
          </a:p>
          <a:p>
            <a:pPr indent="457200" algn="just">
              <a:buSzPts val="1800"/>
            </a:pPr>
            <a:r>
              <a:rPr lang="pt-BR" sz="180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</a:t>
            </a:r>
            <a:r>
              <a:rPr lang="pt-BR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: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 atentar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 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finalidade do produto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quando for classificar.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715DEB12-466F-B8D6-7A8B-2D569FDC4033}"/>
              </a:ext>
            </a:extLst>
          </p:cNvPr>
          <p:cNvSpPr txBox="1"/>
          <p:nvPr/>
        </p:nvSpPr>
        <p:spPr>
          <a:xfrm>
            <a:off x="574959" y="474783"/>
            <a:ext cx="11042073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07000"/>
              </a:lnSpc>
              <a:buSzPts val="2400"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 para Emagrecimento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03279" y="4539148"/>
            <a:ext cx="1185738" cy="2042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13F8DE3-40FE-3174-5159-D93152690C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27" t="13864" r="23333" b="10681"/>
          <a:stretch/>
        </p:blipFill>
        <p:spPr bwMode="auto">
          <a:xfrm>
            <a:off x="10306952" y="4420482"/>
            <a:ext cx="1347501" cy="217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BBE655-CE8E-A2B6-60DE-C894AF9EE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47" y="4410958"/>
            <a:ext cx="2009775" cy="2181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E549F4F-66B3-1065-BC60-31BADD939E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4938" y="4487910"/>
            <a:ext cx="1566360" cy="206514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B37581EE-5305-3C5F-66D6-35B070CD7E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0856" y="4410292"/>
            <a:ext cx="1733550" cy="21717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CCD44C1-EF78-E276-DAFB-ECFA444DB3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0198" y="4499061"/>
            <a:ext cx="1611864" cy="204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547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Suplementos para esporte e fitness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para pessoas que praticam esportes e que tem um estilo de vida ativo, melhora a performance, aumenta o ganho de músculos, dá um gás extra nos treinos, entre outros benefícios.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exemplos: whey protein, creatina, beta-alanina, nitrato, glutamina, antioxidante, aminoácidos, BCAA, albumina, caseína, entre outros.</a:t>
            </a:r>
          </a:p>
          <a:p>
            <a:pPr indent="457200" algn="just">
              <a:buSzPts val="1800"/>
            </a:pPr>
            <a:r>
              <a:rPr lang="pt-BR" sz="180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</a:t>
            </a:r>
            <a:r>
              <a:rPr lang="pt-BR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: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 atentar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 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finalidade do produto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quando for classificar.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574959" y="531160"/>
            <a:ext cx="11042073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07000"/>
              </a:lnSpc>
              <a:buSzPts val="2400"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 para Esporte e Fitness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Google Shape;120;p6">
            <a:extLst>
              <a:ext uri="{FF2B5EF4-FFF2-40B4-BE49-F238E27FC236}">
                <a16:creationId xmlns:a16="http://schemas.microsoft.com/office/drawing/2014/main" id="{5987706F-BF42-5AAB-4C90-0D907E4EB76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4016" y="4779818"/>
            <a:ext cx="1116977" cy="18195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WHEY PROTEIN ISOLADO - POTE 900G">
            <a:extLst>
              <a:ext uri="{FF2B5EF4-FFF2-40B4-BE49-F238E27FC236}">
                <a16:creationId xmlns:a16="http://schemas.microsoft.com/office/drawing/2014/main" id="{63B036D1-BE94-9233-DBC0-6A919A48C6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7" r="15721"/>
          <a:stretch/>
        </p:blipFill>
        <p:spPr bwMode="auto">
          <a:xfrm>
            <a:off x="3768651" y="4779818"/>
            <a:ext cx="1163662" cy="181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lutamine Isolates (1kg) - Integralmédica - Corpo &amp; Vida Suplementos  Alimentares e Vitaminas - Corpo &amp; Vida Suplementos Alimentares e Vitaminas">
            <a:extLst>
              <a:ext uri="{FF2B5EF4-FFF2-40B4-BE49-F238E27FC236}">
                <a16:creationId xmlns:a16="http://schemas.microsoft.com/office/drawing/2014/main" id="{A455A4B2-FB98-C3A4-C15B-1E21D707A0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1" r="11891"/>
          <a:stretch/>
        </p:blipFill>
        <p:spPr bwMode="auto">
          <a:xfrm>
            <a:off x="5602188" y="3776448"/>
            <a:ext cx="1415176" cy="176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uplemento BCAA (2:1:1) (200g) (em pó) - Growth Supplements">
            <a:extLst>
              <a:ext uri="{FF2B5EF4-FFF2-40B4-BE49-F238E27FC236}">
                <a16:creationId xmlns:a16="http://schemas.microsoft.com/office/drawing/2014/main" id="{9D64FE5F-F948-FC05-EE79-C6F64688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239" y="4779818"/>
            <a:ext cx="1469670" cy="181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extrose Body Action 1 kg - Universo fitness Suplementos">
            <a:extLst>
              <a:ext uri="{FF2B5EF4-FFF2-40B4-BE49-F238E27FC236}">
                <a16:creationId xmlns:a16="http://schemas.microsoft.com/office/drawing/2014/main" id="{57FC9978-D97C-D0DA-DEC0-C60FDE1B8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000" y="3811284"/>
            <a:ext cx="1693817" cy="169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oogle Shape;123;p6">
            <a:extLst>
              <a:ext uri="{FF2B5EF4-FFF2-40B4-BE49-F238E27FC236}">
                <a16:creationId xmlns:a16="http://schemas.microsoft.com/office/drawing/2014/main" id="{3E2C5F42-312B-E83B-AC87-BCF51B3DEABE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826784" y="3664328"/>
            <a:ext cx="1614331" cy="1868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"/>
          <p:cNvSpPr txBox="1"/>
          <p:nvPr/>
        </p:nvSpPr>
        <p:spPr>
          <a:xfrm>
            <a:off x="735398" y="1673879"/>
            <a:ext cx="10721100" cy="25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vitaminas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reforçam a imunidade, evitam a anemia, fortalecem os ossos, evitam problemas na visão, combatem o stress, ajudam no bom humor, previnem doenças, entre outros benefícios.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multivitaminas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compostos nutricionais que auxiliam no abastecimento de nutrientes indispensáveis pelo organismo, sendo uma opção rápida e de fácil consumo. Representam um suporte para o organismo.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Atendem, em especial, às diversas situações em que o corpo se ressente da disponibilidade desses nutrientes fundamentais para o seu funcionamento regular.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Podem ser encontrados na forma de comprimidos, cápsulas, pastilhas, gomas, líquidos ou injetáveis.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3" name="Google Shape;103;p5"/>
          <p:cNvSpPr txBox="1"/>
          <p:nvPr/>
        </p:nvSpPr>
        <p:spPr>
          <a:xfrm>
            <a:off x="773617" y="600000"/>
            <a:ext cx="107211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Vitaminico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Multivitaminico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Adulto</a:t>
            </a:r>
            <a:endParaRPr b="1" dirty="0"/>
          </a:p>
        </p:txBody>
      </p:sp>
      <p:pic>
        <p:nvPicPr>
          <p:cNvPr id="104" name="Google Shape;10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8121" y="4446151"/>
            <a:ext cx="1350206" cy="2047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29925" y="4446151"/>
            <a:ext cx="1204242" cy="20437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48076" y="4390272"/>
            <a:ext cx="1091879" cy="2133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863871" y="4526490"/>
            <a:ext cx="1350206" cy="1997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92C086C-5C20-DBB4-1C2B-AAE59ED7F6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4138" y="4661751"/>
            <a:ext cx="1223870" cy="1831339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3BE73F4-B3A2-B4CD-D3CF-C499A54E6A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32159" y="4515427"/>
            <a:ext cx="724339" cy="19744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"/>
          <p:cNvSpPr txBox="1"/>
          <p:nvPr/>
        </p:nvSpPr>
        <p:spPr>
          <a:xfrm>
            <a:off x="735400" y="1634157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A </a:t>
            </a:r>
            <a:r>
              <a:rPr lang="pt-BR" sz="1800" b="1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vitamina ou multivitamínico infantil </a:t>
            </a:r>
            <a:r>
              <a:rPr lang="pt-BR" sz="180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em gominhos, cápsulas mastigáveis ou líquida 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possui uma fórmula completa para auxiliar no crescimento e desenvolvimento de crianças saudáveis. É rico em </a:t>
            </a:r>
            <a:r>
              <a:rPr lang="pt-BR" sz="180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vitaminas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 como A, B12, B6, C, D, D3, B5, B9, K, biotina e zinco.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F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ortalece o organismo das crianças e garante um sistema imunológico resistente.</a:t>
            </a:r>
            <a:r>
              <a:rPr lang="pt-BR" sz="180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sym typeface="Roboto"/>
              </a:rPr>
              <a:t> Na sua maioria contém sabor de frutas.</a:t>
            </a:r>
            <a:endParaRPr lang="pt-BR" sz="1800" b="0" i="0" dirty="0">
              <a:solidFill>
                <a:srgbClr val="202124"/>
              </a:solidFill>
              <a:effectLst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9" name="Google Shape;99;p4"/>
          <p:cNvSpPr txBox="1"/>
          <p:nvPr/>
        </p:nvSpPr>
        <p:spPr>
          <a:xfrm>
            <a:off x="567639" y="519511"/>
            <a:ext cx="109826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</a:rPr>
              <a:t>Suplementos e Vitaminas &gt; </a:t>
            </a: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</a:rPr>
              <a:t>Suplemento </a:t>
            </a:r>
            <a:r>
              <a:rPr lang="pt-BR" sz="2400" b="1" dirty="0" err="1">
                <a:latin typeface="Roboto" panose="02000000000000000000" pitchFamily="2" charset="0"/>
                <a:ea typeface="Roboto" panose="02000000000000000000" pitchFamily="2" charset="0"/>
              </a:rPr>
              <a:t>Vitaminico</a:t>
            </a: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</a:rPr>
              <a:t> e </a:t>
            </a:r>
            <a:r>
              <a:rPr lang="pt-BR" sz="2400" b="1" dirty="0" err="1">
                <a:latin typeface="Roboto" panose="02000000000000000000" pitchFamily="2" charset="0"/>
                <a:ea typeface="Roboto" panose="02000000000000000000" pitchFamily="2" charset="0"/>
              </a:rPr>
              <a:t>Multivitaminico</a:t>
            </a: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</a:rPr>
              <a:t> Infantil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C7B54344-94E7-435F-ADEC-D2D2CE66E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014" y="4147811"/>
            <a:ext cx="1057706" cy="215206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7FAEF9D9-72E0-4C44-9DC7-8343CC8643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71084" y="4086096"/>
            <a:ext cx="1423256" cy="21896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946EC6A-77FC-476F-B226-4E0939F303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400" y="4211487"/>
            <a:ext cx="2218815" cy="2127002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C3BD428-B4EA-4F69-B30B-C268258FB3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4773" y="4222682"/>
            <a:ext cx="1251819" cy="210399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C0398FD-8061-4A4F-8505-03DD9494FA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7138" y="4147811"/>
            <a:ext cx="1251819" cy="225751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6BC3D3C-D618-A1AA-36A0-68096667C1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30580" y="3980513"/>
            <a:ext cx="1896515" cy="240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75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"/>
          <p:cNvSpPr txBox="1"/>
          <p:nvPr/>
        </p:nvSpPr>
        <p:spPr>
          <a:xfrm>
            <a:off x="3534593" y="423857"/>
            <a:ext cx="5122718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9" name="Google Shape;119;p6"/>
          <p:cNvSpPr txBox="1"/>
          <p:nvPr/>
        </p:nvSpPr>
        <p:spPr>
          <a:xfrm>
            <a:off x="263093" y="6064852"/>
            <a:ext cx="413750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Medicamento </a:t>
            </a:r>
            <a:r>
              <a:rPr lang="pt-BR" sz="1800" b="0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Fitoterapico</a:t>
            </a: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Funcional</a:t>
            </a:r>
            <a:endParaRPr sz="18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2" name="Picture 2" descr="MACA PERUANA 500MG 60 CÁPSULAS MAXINUTRI">
            <a:extLst>
              <a:ext uri="{FF2B5EF4-FFF2-40B4-BE49-F238E27FC236}">
                <a16:creationId xmlns:a16="http://schemas.microsoft.com/office/drawing/2014/main" id="{77E38A58-E43F-26E0-7E08-277947B7B9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0" t="20125" r="31427" b="15874"/>
          <a:stretch/>
        </p:blipFill>
        <p:spPr bwMode="auto">
          <a:xfrm>
            <a:off x="1714019" y="4003269"/>
            <a:ext cx="1235657" cy="204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Google Shape;119;p6">
            <a:extLst>
              <a:ext uri="{FF2B5EF4-FFF2-40B4-BE49-F238E27FC236}">
                <a16:creationId xmlns:a16="http://schemas.microsoft.com/office/drawing/2014/main" id="{09A379C4-C260-F2C6-1CB5-24FC4BC47F8F}"/>
              </a:ext>
            </a:extLst>
          </p:cNvPr>
          <p:cNvSpPr txBox="1"/>
          <p:nvPr/>
        </p:nvSpPr>
        <p:spPr>
          <a:xfrm>
            <a:off x="5103381" y="6064852"/>
            <a:ext cx="198514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Nutricosméticos</a:t>
            </a:r>
            <a:endParaRPr sz="18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4" name="Picture 4" descr="Comprar Lavitan Cabelos e Barba 60 Cápsulas | Drogaria">
            <a:extLst>
              <a:ext uri="{FF2B5EF4-FFF2-40B4-BE49-F238E27FC236}">
                <a16:creationId xmlns:a16="http://schemas.microsoft.com/office/drawing/2014/main" id="{ABC06098-8441-8B60-DD07-9561560DD3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5" t="17433" r="5354" b="17433"/>
          <a:stretch/>
        </p:blipFill>
        <p:spPr bwMode="auto">
          <a:xfrm>
            <a:off x="4996491" y="4351308"/>
            <a:ext cx="2199017" cy="160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Google Shape;119;p6">
            <a:extLst>
              <a:ext uri="{FF2B5EF4-FFF2-40B4-BE49-F238E27FC236}">
                <a16:creationId xmlns:a16="http://schemas.microsoft.com/office/drawing/2014/main" id="{36BD46C7-E610-2805-53F1-C7B9FD4C4123}"/>
              </a:ext>
            </a:extLst>
          </p:cNvPr>
          <p:cNvSpPr txBox="1"/>
          <p:nvPr/>
        </p:nvSpPr>
        <p:spPr>
          <a:xfrm>
            <a:off x="9215586" y="6064852"/>
            <a:ext cx="127856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Remédio</a:t>
            </a:r>
            <a:endParaRPr sz="18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026" name="Picture 2" descr="Rosto de Ozempic': por que termo que trata da face magra e 'caída' de quem  emagrece é equivocado | Saúde | G1">
            <a:extLst>
              <a:ext uri="{FF2B5EF4-FFF2-40B4-BE49-F238E27FC236}">
                <a16:creationId xmlns:a16="http://schemas.microsoft.com/office/drawing/2014/main" id="{819B3BF5-8402-9F1A-B74C-B953114C10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7" r="10680"/>
          <a:stretch/>
        </p:blipFill>
        <p:spPr bwMode="auto">
          <a:xfrm>
            <a:off x="8156471" y="4481549"/>
            <a:ext cx="2982583" cy="147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Google Shape;97;p4">
            <a:extLst>
              <a:ext uri="{FF2B5EF4-FFF2-40B4-BE49-F238E27FC236}">
                <a16:creationId xmlns:a16="http://schemas.microsoft.com/office/drawing/2014/main" id="{468F3149-CFC4-FA11-960C-1B77904F2D2B}"/>
              </a:ext>
            </a:extLst>
          </p:cNvPr>
          <p:cNvSpPr txBox="1"/>
          <p:nvPr/>
        </p:nvSpPr>
        <p:spPr>
          <a:xfrm>
            <a:off x="735400" y="1634157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Os produtos fitoterápicos e funcionais possuem categoria própria: </a:t>
            </a:r>
            <a:r>
              <a:rPr lang="pt-BR" sz="1800" b="0" i="0" dirty="0" err="1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Saude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&gt; </a:t>
            </a:r>
            <a:r>
              <a:rPr lang="pt-BR" sz="1800" b="1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Medicamento </a:t>
            </a:r>
            <a:r>
              <a:rPr lang="pt-BR" sz="1800" b="1" i="0" dirty="0" err="1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Fitoterapico</a:t>
            </a:r>
            <a:r>
              <a:rPr lang="pt-BR" sz="1800" b="1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e Funcional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Os produtos para cabelo, pele, barba possuem categoria própria: Beleza e Perfumaria &gt; </a:t>
            </a:r>
            <a:r>
              <a:rPr lang="pt-BR" sz="1800" b="1" i="0" dirty="0" err="1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Nutricosmeticos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Os medicamentos farmacêuticos para emagrecer possuem categoria própria: </a:t>
            </a:r>
            <a:r>
              <a:rPr lang="pt-BR" sz="1800" b="0" i="0" dirty="0" err="1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Saude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&gt; </a:t>
            </a:r>
            <a:r>
              <a:rPr lang="pt-BR" sz="1800" b="1" i="0" dirty="0" err="1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Remedio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Atenção: 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se atentar para a finalidade do produto quando for classificar.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</TotalTime>
  <Words>486</Words>
  <Application>Microsoft Office PowerPoint</Application>
  <PresentationFormat>Widescreen</PresentationFormat>
  <Paragraphs>31</Paragraphs>
  <Slides>7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Arial</vt:lpstr>
      <vt:lpstr>Roboto</vt:lpstr>
      <vt:lpstr>Calibri</vt:lpstr>
      <vt:lpstr>Tema do Office</vt:lpstr>
      <vt:lpstr>Suplementos e Vitaminas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75</cp:revision>
  <dcterms:created xsi:type="dcterms:W3CDTF">2022-03-17T13:44:08Z</dcterms:created>
  <dcterms:modified xsi:type="dcterms:W3CDTF">2024-11-27T19:31:05Z</dcterms:modified>
</cp:coreProperties>
</file>