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66" r:id="rId5"/>
    <p:sldId id="267" r:id="rId6"/>
    <p:sldId id="259" r:id="rId7"/>
    <p:sldId id="260" r:id="rId8"/>
    <p:sldId id="261" r:id="rId9"/>
    <p:sldId id="262" r:id="rId10"/>
    <p:sldId id="263" r:id="rId11"/>
    <p:sldId id="264" r:id="rId12"/>
    <p:sldId id="265" r:id="rId13"/>
  </p:sldIdLst>
  <p:sldSz cx="12192000" cy="6858000"/>
  <p:notesSz cx="6858000" cy="9144000"/>
  <p:embeddedFontLst>
    <p:embeddedFont>
      <p:font typeface="Roboto" panose="02000000000000000000" pitchFamily="2" charset="0"/>
      <p:regular r:id="rId15"/>
      <p:bold r:id="rId16"/>
      <p:italic r:id="rId17"/>
      <p:boldItalic r:id="rId18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23" roundtripDataSignature="AMtx7miIcp0ydZtWAIZPV4RpRXnszfY6eg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4.fntdata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customschemas.google.com/relationships/presentationmetadata" Target="metadata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R="0" lvl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685800" y="1143000"/>
            <a:ext cx="5486400" cy="30861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‹nº›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5" name="Google Shape;85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86" name="Google Shape;86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96" name="Google Shape;96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02" name="Google Shape;102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419299157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15" name="Google Shape;115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26" name="Google Shape;126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5" name="Google Shape;135;p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36" name="Google Shape;136;p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Google Shape;144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45" name="Google Shape;145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Google Shape;156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57" name="Google Shape;157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66" name="Google Shape;166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100"/>
              <a:buFont typeface="Calibri"/>
              <a:buNone/>
            </a:pPr>
            <a:endParaRPr/>
          </a:p>
        </p:txBody>
      </p:sp>
      <p:sp>
        <p:nvSpPr>
          <p:cNvPr id="175" name="Google Shape;175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12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12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8" name="Google Shape;18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4" name="Google Shape;24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7" name="Google Shape;27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8" name="Google Shape;28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0" name="Google Shape;30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15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3" name="Google Shape;33;p15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4" name="Google Shape;34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6" name="Google Shape;36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Google Shape;38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6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0" name="Google Shape;40;p16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1" name="Google Shape;4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3" name="Google Shape;4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7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6" name="Google Shape;46;p17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7" name="Google Shape;47;p17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8" name="Google Shape;48;p17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9" name="Google Shape;49;p17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50" name="Google Shape;50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Google Shape;54;p18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5" name="Google Shape;5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7" name="Google Shape;5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Google Shape;59;p19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9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61" name="Google Shape;61;p19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2" name="Google Shape;62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4" name="Google Shape;64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20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20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8" name="Google Shape;68;p20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9" name="Google Shape;69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1" name="Google Shape;71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2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4" name="Google Shape;74;p21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5" name="Google Shape;75;p2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7" name="Google Shape;77;p2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22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0" name="Google Shape;80;p22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81" name="Google Shape;81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2" name="Google Shape;82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83" name="Google Shape;83;p2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lvl="0" indent="0" algn="r">
              <a:spcBef>
                <a:spcPts val="0"/>
              </a:spcBef>
              <a:buNone/>
              <a:defRPr/>
            </a:lvl1pPr>
            <a:lvl2pPr marL="0" lvl="1" indent="0" algn="r">
              <a:spcBef>
                <a:spcPts val="0"/>
              </a:spcBef>
              <a:buNone/>
              <a:defRPr/>
            </a:lvl2pPr>
            <a:lvl3pPr marL="0" lvl="2" indent="0" algn="r">
              <a:spcBef>
                <a:spcPts val="0"/>
              </a:spcBef>
              <a:buNone/>
              <a:defRPr/>
            </a:lvl3pPr>
            <a:lvl4pPr marL="0" lvl="3" indent="0" algn="r">
              <a:spcBef>
                <a:spcPts val="0"/>
              </a:spcBef>
              <a:buNone/>
              <a:defRPr/>
            </a:lvl4pPr>
            <a:lvl5pPr marL="0" lvl="4" indent="0" algn="r">
              <a:spcBef>
                <a:spcPts val="0"/>
              </a:spcBef>
              <a:buNone/>
              <a:defRPr/>
            </a:lvl5pPr>
            <a:lvl6pPr marL="0" lvl="5" indent="0" algn="r">
              <a:spcBef>
                <a:spcPts val="0"/>
              </a:spcBef>
              <a:buNone/>
              <a:defRPr/>
            </a:lvl6pPr>
            <a:lvl7pPr marL="0" lvl="6" indent="0" algn="r">
              <a:spcBef>
                <a:spcPts val="0"/>
              </a:spcBef>
              <a:buNone/>
              <a:defRPr/>
            </a:lvl7pPr>
            <a:lvl8pPr marL="0" lvl="7" indent="0" algn="r">
              <a:spcBef>
                <a:spcPts val="0"/>
              </a:spcBef>
              <a:buNone/>
              <a:defRPr/>
            </a:lvl8pPr>
            <a:lvl9pPr marL="0" lvl="8" indent="0" algn="r">
              <a:spcBef>
                <a:spcPts val="0"/>
              </a:spcBef>
              <a:buNone/>
              <a:defRPr/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1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1" name="Google Shape;11;p11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2" name="Google Shape;12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3" name="Google Shape;13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4" name="Google Shape;14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spcBef>
                <a:spcPts val="0"/>
              </a:spcBef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7" Type="http://schemas.openxmlformats.org/officeDocument/2006/relationships/image" Target="../media/image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www.google.com/search?rlz=1C1GCEU_pt-BRBR971BR971&amp;source=univ&amp;tbm=isch&amp;q=bau+de+polipropileno&amp;safe=active&amp;fir=W3bcpxH9jLoblM%252Cq3wU6j5mBhGG4M%252C_%253BOO-6IEgyDx7E4M%252C-QFafDFs_29sfM%252C_%253BTR7S6F-S7VAsNM%252Cq3wU6j5mBhGG4M%252C_%253B4f9KjMwZTIUq7M%252CQjaBefoIulWCEM%252C_%253BqB98xwm1uhxmcM%252CZjeGnnfXvewrkM%252C_%253BD6b6j7tGxCmLRM%252CcG0Jas7RgFM2hM%252C_%253BQk1GdfOlRVuzxM%252C-QFafDFs_29sfM%252C_%253BTGs8TdYj5VNCVM%252CVL7rDjfGmd8QqM%252C_%253BoFG8d6xEG6-qzM%252Ca4FdpdtdMlHeKM%252C_%253Baz_hO-oQzMWt0M%252CuaTeAu9AxrtPXM%252C_&amp;usg=AI4_-kQUyBMugZFjgShBIgb4hRJCw42i3w&amp;sa=X&amp;ved=2ahUKEwinjvPbxLT3AhXGl5UCHSshAbkQjJkEegQIChAC" TargetMode="External"/><Relationship Id="rId5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jpeg"/><Relationship Id="rId3" Type="http://schemas.openxmlformats.org/officeDocument/2006/relationships/image" Target="../media/image8.jpeg"/><Relationship Id="rId7" Type="http://schemas.openxmlformats.org/officeDocument/2006/relationships/image" Target="../media/image1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image" Target="../media/image9.jpeg"/><Relationship Id="rId9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7" Type="http://schemas.openxmlformats.org/officeDocument/2006/relationships/image" Target="../media/image33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2.jpg"/><Relationship Id="rId5" Type="http://schemas.openxmlformats.org/officeDocument/2006/relationships/image" Target="../media/image31.jpg"/><Relationship Id="rId4" Type="http://schemas.openxmlformats.org/officeDocument/2006/relationships/image" Target="../media/image30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g"/><Relationship Id="rId4" Type="http://schemas.openxmlformats.org/officeDocument/2006/relationships/hyperlink" Target="https://www.google.com/search?rlz=1C1GCEU_pt-BRBR971BR971&amp;source=univ&amp;tbm=isch&amp;q=bau+de+polipropileno&amp;safe=active&amp;fir=W3bcpxH9jLoblM%252Cq3wU6j5mBhGG4M%252C_%253BOO-6IEgyDx7E4M%252C-QFafDFs_29sfM%252C_%253BTR7S6F-S7VAsNM%252Cq3wU6j5mBhGG4M%252C_%253B4f9KjMwZTIUq7M%252CQjaBefoIulWCEM%252C_%253BqB98xwm1uhxmcM%252CZjeGnnfXvewrkM%252C_%253BD6b6j7tGxCmLRM%252CcG0Jas7RgFM2hM%252C_%253BQk1GdfOlRVuzxM%252C-QFafDFs_29sfM%252C_%253BTGs8TdYj5VNCVM%252CVL7rDjfGmd8QqM%252C_%253BoFG8d6xEG6-qzM%252Ca4FdpdtdMlHeKM%252C_%253Baz_hO-oQzMWt0M%252CuaTeAu9AxrtPXM%252C_&amp;usg=AI4_-kQUyBMugZFjgShBIgb4hRJCw42i3w&amp;sa=X&amp;ved=2ahUKEwinjvPbxLT3AhXGl5UCHSshAbkQjJkEegQIChAC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Google Shape;88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Jardinagem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9" name="Google Shape;89;p1"/>
          <p:cNvSpPr txBox="1"/>
          <p:nvPr/>
        </p:nvSpPr>
        <p:spPr>
          <a:xfrm>
            <a:off x="11169444" y="6506093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11/2024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90" name="Google Shape;90;p1" descr="Cadeira Jardim Area Externa de Junco Adulto Naja Argila - VINHOLI - Cadeira  para Área Externa / Jardim -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4851053" y="2163419"/>
            <a:ext cx="2531162" cy="2531162"/>
          </a:xfrm>
          <a:prstGeom prst="rect">
            <a:avLst/>
          </a:prstGeom>
          <a:noFill/>
          <a:ln>
            <a:noFill/>
          </a:ln>
        </p:spPr>
      </p:pic>
      <p:pic>
        <p:nvPicPr>
          <p:cNvPr id="91" name="Google Shape;91;p1" descr="Cadeira Espreguiçadeira Caiobá Regulável - Piscina, Jardim - Trama Original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75493" y="4065929"/>
            <a:ext cx="2720965" cy="2720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92" name="Google Shape;92;p1" descr="Sofá Área Externa Lotus 2 Lugares Estofado - Madeira Eucalipto, Acabamento  Stain Jatobá. Sofá Para Varandas E Áreas Gourmet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816773" y="2369202"/>
            <a:ext cx="3146596" cy="1986289"/>
          </a:xfrm>
          <a:prstGeom prst="rect">
            <a:avLst/>
          </a:prstGeom>
          <a:noFill/>
          <a:ln>
            <a:noFill/>
          </a:ln>
        </p:spPr>
      </p:pic>
      <p:pic>
        <p:nvPicPr>
          <p:cNvPr id="93" name="Google Shape;93;p1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277339" y="2024009"/>
            <a:ext cx="2791264" cy="23253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" name="Picture 16" descr="Galocha Infantil | Melhores preços | Loja Plugt">
            <a:extLst>
              <a:ext uri="{FF2B5EF4-FFF2-40B4-BE49-F238E27FC236}">
                <a16:creationId xmlns:a16="http://schemas.microsoft.com/office/drawing/2014/main" id="{2B786065-C093-2442-10AD-9AE26589C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5879" y="4112546"/>
            <a:ext cx="2456001" cy="2456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2"/>
          <p:cNvSpPr txBox="1"/>
          <p:nvPr/>
        </p:nvSpPr>
        <p:spPr>
          <a:xfrm>
            <a:off x="397563" y="667695"/>
            <a:ext cx="2316139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9" name="Google Shape;99;p2"/>
          <p:cNvSpPr txBox="1"/>
          <p:nvPr/>
        </p:nvSpPr>
        <p:spPr>
          <a:xfrm>
            <a:off x="397564" y="1577107"/>
            <a:ext cx="8535300" cy="258528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Bau, Container e Deposito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Bota de PVC e Galocha Adulto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Bota de PVC e Galocha Infantil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Cadeira para Jardim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Conjunto de Mesa com Cadeira para Jardim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Espreguicadeiras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para Jardim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Mesa para Jardim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Poltrona para Jardim</a:t>
            </a:r>
          </a:p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1800" b="0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1800" b="0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1800" b="1" i="0" u="none" strike="noStrike" cap="none" dirty="0" err="1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Sofa</a:t>
            </a:r>
            <a:r>
              <a:rPr lang="pt-BR" sz="1800" b="1" i="0" u="none" strike="noStrike" cap="none" dirty="0">
                <a:solidFill>
                  <a:schemeClr val="tx1"/>
                </a:solidFill>
                <a:latin typeface="Roboto"/>
                <a:ea typeface="Roboto"/>
                <a:cs typeface="Roboto"/>
                <a:sym typeface="Roboto"/>
              </a:rPr>
              <a:t> para Jardim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p3"/>
          <p:cNvSpPr txBox="1"/>
          <p:nvPr/>
        </p:nvSpPr>
        <p:spPr>
          <a:xfrm>
            <a:off x="735402" y="1898609"/>
            <a:ext cx="10721193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baú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,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container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e </a:t>
            </a:r>
            <a:r>
              <a:rPr lang="pt-BR" sz="1800" b="1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depósito</a:t>
            </a:r>
            <a:r>
              <a:rPr lang="pt-BR" sz="1800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para área externa são utilizados em residências para guardar ferramentas, materiais, bicicleta e outros itens de jardinagem. Podem ser feitos de materiais como aço e o polipropileno, que é resistente a chuva e sol.</a:t>
            </a:r>
            <a:endParaRPr sz="18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 depósito e o container tem o preço mais elevado se comparado ao baú.</a:t>
            </a:r>
            <a:endParaRPr sz="1800" b="0" i="0" u="none" strike="noStrike" cap="none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06" name="Google Shape;106;p3"/>
          <p:cNvSpPr txBox="1"/>
          <p:nvPr/>
        </p:nvSpPr>
        <p:spPr>
          <a:xfrm>
            <a:off x="1873045" y="384317"/>
            <a:ext cx="8849032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Roboto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Bau, Container e Deposito</a:t>
            </a:r>
            <a:endParaRPr sz="2400" b="0" i="0" u="none" strike="noStrike" cap="none" dirty="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7" name="Google Shape;107;p3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35402" y="3563442"/>
            <a:ext cx="3061650" cy="248362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8" name="Google Shape;108;p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435845" y="3098897"/>
            <a:ext cx="3320309" cy="29481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09" name="Google Shape;109;p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8358182" y="3220322"/>
            <a:ext cx="3083299" cy="2705314"/>
          </a:xfrm>
          <a:prstGeom prst="rect">
            <a:avLst/>
          </a:prstGeom>
          <a:noFill/>
          <a:ln>
            <a:noFill/>
          </a:ln>
        </p:spPr>
      </p:pic>
      <p:sp>
        <p:nvSpPr>
          <p:cNvPr id="110" name="Google Shape;110;p3"/>
          <p:cNvSpPr txBox="1"/>
          <p:nvPr/>
        </p:nvSpPr>
        <p:spPr>
          <a:xfrm>
            <a:off x="1093392" y="6232198"/>
            <a:ext cx="234567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</a:pPr>
            <a:r>
              <a:rPr lang="pt-BR"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Baú de polipropileno</a:t>
            </a:r>
            <a:endParaRPr sz="1800" b="0" i="0" u="sng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11" name="Google Shape;111;p3"/>
          <p:cNvSpPr txBox="1"/>
          <p:nvPr/>
        </p:nvSpPr>
        <p:spPr>
          <a:xfrm>
            <a:off x="9401757" y="6232198"/>
            <a:ext cx="13203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</a:pPr>
            <a:r>
              <a:rPr lang="pt-BR"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Depósito</a:t>
            </a:r>
            <a:endParaRPr sz="1800" b="0" i="0" u="sng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sp>
        <p:nvSpPr>
          <p:cNvPr id="112" name="Google Shape;112;p3"/>
          <p:cNvSpPr txBox="1"/>
          <p:nvPr/>
        </p:nvSpPr>
        <p:spPr>
          <a:xfrm>
            <a:off x="5726601" y="6233777"/>
            <a:ext cx="132032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</a:pPr>
            <a:r>
              <a:rPr lang="pt-BR"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Container</a:t>
            </a:r>
            <a:endParaRPr sz="1800" b="0" i="0" u="sng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  <a:hlinkClick r:id="rId6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7" y="1772980"/>
            <a:ext cx="10721100" cy="1477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Bota de PVC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policloreto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vinila), também conhecida como bota de borracha, visa garantir a segurança dos pés dos trabalhadores nas atividades que oferecem riscos leves. É um dos equipamentos de proteção individual (EPI).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Galocha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uma bota impermeável feita com borracha e PVC, ideal para os dias chuvosos ou frios, resistente a água e ajuda os pés a ficarem quentinhos.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1229749" y="441158"/>
            <a:ext cx="9732495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Botas de PVC e Galocha Adulto</a:t>
            </a:r>
          </a:p>
        </p:txBody>
      </p:sp>
      <p:pic>
        <p:nvPicPr>
          <p:cNvPr id="1026" name="Picture 2" descr="BOTA PVC CANO MÉDIO PRETA S/F BRACOL CA 37456 - Equipaminas">
            <a:extLst>
              <a:ext uri="{FF2B5EF4-FFF2-40B4-BE49-F238E27FC236}">
                <a16:creationId xmlns:a16="http://schemas.microsoft.com/office/drawing/2014/main" id="{6D0B8D72-A0A2-2666-404A-2E32F3FC369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7" t="6768" r="8427" b="5088"/>
          <a:stretch/>
        </p:blipFill>
        <p:spPr bwMode="auto">
          <a:xfrm rot="21400635">
            <a:off x="259276" y="3625174"/>
            <a:ext cx="1685933" cy="20464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Bota PVC Calfor branca, forrada, cano médio - Zeus do Brasil">
            <a:extLst>
              <a:ext uri="{FF2B5EF4-FFF2-40B4-BE49-F238E27FC236}">
                <a16:creationId xmlns:a16="http://schemas.microsoft.com/office/drawing/2014/main" id="{DC429E06-D076-CFE1-66A4-C3C804DE725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957" t="9026" r="4530"/>
          <a:stretch/>
        </p:blipFill>
        <p:spPr bwMode="auto">
          <a:xfrm>
            <a:off x="2101612" y="4894867"/>
            <a:ext cx="1803687" cy="16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alocha Feminina Gasf Coração AD040 | Celeiro Country.com">
            <a:extLst>
              <a:ext uri="{FF2B5EF4-FFF2-40B4-BE49-F238E27FC236}">
                <a16:creationId xmlns:a16="http://schemas.microsoft.com/office/drawing/2014/main" id="{7987B396-16D2-D965-E6B0-5F04BE40E6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8740" y="4747687"/>
            <a:ext cx="1701648" cy="19852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Bota galocha Kesttou KTB001">
            <a:extLst>
              <a:ext uri="{FF2B5EF4-FFF2-40B4-BE49-F238E27FC236}">
                <a16:creationId xmlns:a16="http://schemas.microsoft.com/office/drawing/2014/main" id="{0F39492B-2DB4-81CF-BC25-8C5FCD7770D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958" t="12394" r="16631" b="16086"/>
          <a:stretch/>
        </p:blipFill>
        <p:spPr bwMode="auto">
          <a:xfrm>
            <a:off x="10090388" y="3703649"/>
            <a:ext cx="1701648" cy="1889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Bota Galocha Pvc Leve Impermeável com amarra Azul/Amarelo - Azul - 36/37 :  Amazon.com.br: Moda">
            <a:extLst>
              <a:ext uri="{FF2B5EF4-FFF2-40B4-BE49-F238E27FC236}">
                <a16:creationId xmlns:a16="http://schemas.microsoft.com/office/drawing/2014/main" id="{E30970D7-7A6B-0E51-83AD-C7BFD0FA16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949" y="4764568"/>
            <a:ext cx="1363298" cy="1951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Bota Melissa Feminina Galocha Tendencia Moda Inverno 2018 Hot Sale, 57% OFF  | themintgreentagsalecompany.com">
            <a:extLst>
              <a:ext uri="{FF2B5EF4-FFF2-40B4-BE49-F238E27FC236}">
                <a16:creationId xmlns:a16="http://schemas.microsoft.com/office/drawing/2014/main" id="{7E3D6570-D9F4-28B2-43D0-64A29886833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982" b="12372"/>
          <a:stretch/>
        </p:blipFill>
        <p:spPr bwMode="auto">
          <a:xfrm>
            <a:off x="3495901" y="3962978"/>
            <a:ext cx="1924248" cy="163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Bota Galocha Feminina Onça Com Polaina Preta Cano Longo Impermeável Baspan">
            <a:extLst>
              <a:ext uri="{FF2B5EF4-FFF2-40B4-BE49-F238E27FC236}">
                <a16:creationId xmlns:a16="http://schemas.microsoft.com/office/drawing/2014/main" id="{54ECF47E-5481-B52C-A625-E5FDFEAFA9B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67" r="12735"/>
          <a:stretch/>
        </p:blipFill>
        <p:spPr bwMode="auto">
          <a:xfrm>
            <a:off x="6951247" y="3563319"/>
            <a:ext cx="1647086" cy="21701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47" y="1772980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Bota de PVC infantil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(</a:t>
            </a:r>
            <a:r>
              <a:rPr lang="pt-BR" sz="1800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policloreto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vinila), também conhecida como bota de borracha. É um calçado de proteção para os pés das crianças.</a:t>
            </a:r>
          </a:p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Galocha infantil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uma bota impermeável feita com borracha e PVC, ideal para os dias chuvosos ou frios, resistente a água e ajuda os pés a ficarem quentinhos.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98" name="Google Shape;98;p4"/>
          <p:cNvSpPr txBox="1"/>
          <p:nvPr/>
        </p:nvSpPr>
        <p:spPr>
          <a:xfrm>
            <a:off x="1102084" y="499144"/>
            <a:ext cx="973680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i="0" u="none" strike="noStrike" cap="none" dirty="0" err="1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Botas de PVC e Galocha </a:t>
            </a:r>
            <a:r>
              <a:rPr lang="pt-BR" sz="2400" b="1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I</a:t>
            </a:r>
            <a:r>
              <a:rPr lang="pt-BR" sz="24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nfantil</a:t>
            </a:r>
          </a:p>
        </p:txBody>
      </p:sp>
      <p:pic>
        <p:nvPicPr>
          <p:cNvPr id="2050" name="Picture 2" descr="Bota Infantil de PVC Verde 26/27 com Forro - VONDER-7098402627">
            <a:extLst>
              <a:ext uri="{FF2B5EF4-FFF2-40B4-BE49-F238E27FC236}">
                <a16:creationId xmlns:a16="http://schemas.microsoft.com/office/drawing/2014/main" id="{D15C1F20-A9B7-1B26-6570-3FFA99146B1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752" r="9248"/>
          <a:stretch/>
        </p:blipFill>
        <p:spPr bwMode="auto">
          <a:xfrm>
            <a:off x="281179" y="4412052"/>
            <a:ext cx="1800840" cy="2251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Bota Infantil Impermeável Pink Galocha Pvc / Borracha Leve - Calfor  Pampeana - Galocha Infantil - Magazine Luiza">
            <a:extLst>
              <a:ext uri="{FF2B5EF4-FFF2-40B4-BE49-F238E27FC236}">
                <a16:creationId xmlns:a16="http://schemas.microsoft.com/office/drawing/2014/main" id="{42015197-E3E9-F7B8-5244-8CF9661D7B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3435" y="3193353"/>
            <a:ext cx="2340038" cy="2344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Galocha World Colors Mia Led Rosa - Compre Agora | Tricae Brasil">
            <a:extLst>
              <a:ext uri="{FF2B5EF4-FFF2-40B4-BE49-F238E27FC236}">
                <a16:creationId xmlns:a16="http://schemas.microsoft.com/office/drawing/2014/main" id="{8D2EB94E-A85B-CA46-E278-517AB56F4F4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0821"/>
          <a:stretch/>
        </p:blipFill>
        <p:spPr bwMode="auto">
          <a:xfrm>
            <a:off x="9415667" y="4199865"/>
            <a:ext cx="2091195" cy="2399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8" name="Picture 10" descr="Galocha Infantil WorldColors Mia Baby Gliter Prata e Rosa - Compre Agora |  Cabana Magazine">
            <a:extLst>
              <a:ext uri="{FF2B5EF4-FFF2-40B4-BE49-F238E27FC236}">
                <a16:creationId xmlns:a16="http://schemas.microsoft.com/office/drawing/2014/main" id="{698D1A57-7C67-121C-A51F-87C4CFCDA0C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83963" y="3598746"/>
            <a:ext cx="1985418" cy="1985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60" name="Picture 12" descr="Galocha Infantil Laranjeiras Kids Monstrinho - laranjeiras - mobile">
            <a:extLst>
              <a:ext uri="{FF2B5EF4-FFF2-40B4-BE49-F238E27FC236}">
                <a16:creationId xmlns:a16="http://schemas.microsoft.com/office/drawing/2014/main" id="{CEA80644-6314-E837-500D-3F34B80883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4890" y="4766805"/>
            <a:ext cx="2091195" cy="20911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324377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4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Cadeira para jardim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é feita 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de teca, fibras sintéticas, metal, madeira e alumínio. São materiais que podem ficar exposto ao tempo, ar livre. Normalmente resistente aos raios UV.</a:t>
            </a:r>
            <a:endParaRPr dirty="0"/>
          </a:p>
        </p:txBody>
      </p:sp>
      <p:sp>
        <p:nvSpPr>
          <p:cNvPr id="119" name="Google Shape;119;p4"/>
          <p:cNvSpPr txBox="1"/>
          <p:nvPr/>
        </p:nvSpPr>
        <p:spPr>
          <a:xfrm>
            <a:off x="1845735" y="423857"/>
            <a:ext cx="85005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Cadeira para Jardim</a:t>
            </a:r>
            <a:endParaRPr dirty="0"/>
          </a:p>
        </p:txBody>
      </p:sp>
      <p:pic>
        <p:nvPicPr>
          <p:cNvPr id="120" name="Google Shape;120;p4" descr="Cadeira de Descanso em Madeira Maciça Varanda Casa e Jardim Móveis Stain  Jatobá - Cadeira para Área Externa / Jardim - Magazine Luiz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249" y="3212740"/>
            <a:ext cx="2955665" cy="2955665"/>
          </a:xfrm>
          <a:prstGeom prst="rect">
            <a:avLst/>
          </a:prstGeom>
          <a:noFill/>
          <a:ln>
            <a:noFill/>
          </a:ln>
        </p:spPr>
      </p:pic>
      <p:pic>
        <p:nvPicPr>
          <p:cNvPr id="121" name="Google Shape;121;p4" descr="Cadeira para jardim em Promoção | Ofertas na Americanas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706398" y="3261822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2" name="Google Shape;122;p4" descr="Cadeira De Jardim Acapulco Amarela | Leroy Merlin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63898" y="3212740"/>
            <a:ext cx="2857500" cy="2857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23" name="Google Shape;123;p4" descr="Poltrona De Plástico Empilhável Bela Vista Mor - Branco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9073808" y="3240956"/>
            <a:ext cx="2732943" cy="273294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5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na categoria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conjunto de mesa com cadeira para jardim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as mesas e cadeiras que são vendidas em conjuntos para jardim ou ar livre.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30" name="Google Shape;130;p5"/>
          <p:cNvSpPr txBox="1"/>
          <p:nvPr/>
        </p:nvSpPr>
        <p:spPr>
          <a:xfrm>
            <a:off x="423734" y="507477"/>
            <a:ext cx="11344530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Conjunto de Mesa com Cadeira para Jardim</a:t>
            </a:r>
            <a:endParaRPr dirty="0"/>
          </a:p>
        </p:txBody>
      </p:sp>
      <p:pic>
        <p:nvPicPr>
          <p:cNvPr id="131" name="Google Shape;131;p5" descr="Mesa e Cadeira para Jardim Onde Compro Marília - Mesa para Jardim Externo -  Via Rosa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611489" y="3124049"/>
            <a:ext cx="3204949" cy="2932101"/>
          </a:xfrm>
          <a:prstGeom prst="rect">
            <a:avLst/>
          </a:prstGeom>
          <a:noFill/>
          <a:ln>
            <a:noFill/>
          </a:ln>
        </p:spPr>
      </p:pic>
      <p:pic>
        <p:nvPicPr>
          <p:cNvPr id="132" name="Google Shape;132;p5" descr="Conjunto Bar Dobrável Mesa 70 x 70 Cm com 4 Cadeiras Dobráveis de Madeira  cor Imbuia - Flex Mesas | MadeiraMadeir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911815" y="2681834"/>
            <a:ext cx="3668689" cy="3668689"/>
          </a:xfrm>
          <a:prstGeom prst="rect">
            <a:avLst/>
          </a:prstGeom>
          <a:noFill/>
          <a:ln>
            <a:noFill/>
          </a:ln>
        </p:spPr>
      </p:pic>
      <p:pic>
        <p:nvPicPr>
          <p:cNvPr id="133" name="Google Shape;133;p5" descr="Conjunto de Mesa com Cadeiras de Plástico 182kg - Império - Outros Móveis -  Magazine Luiz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280186" y="2907810"/>
            <a:ext cx="3526333" cy="35263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p6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As </a:t>
            </a:r>
            <a:r>
              <a:rPr lang="pt-BR" sz="1800" b="1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espreguiçadeiras para jardim</a:t>
            </a:r>
            <a:r>
              <a:rPr lang="pt-BR" sz="1800" b="0" i="0" u="none" strike="noStrike" cap="none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são compridas e podem possuir diversos tipos de inclinação para um maior conforto do usuário. Podem ser feitas de teca, fibras sintéticas, metal, madeira e alumínio. São materiais que podem ficar exposto ao tempo, ar livre. Normalmente resistente aos raios UV.</a:t>
            </a:r>
            <a:endParaRPr sz="1800" b="0" i="0" u="none" strike="noStrike" cap="none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40" name="Google Shape;140;p6"/>
          <p:cNvSpPr txBox="1"/>
          <p:nvPr/>
        </p:nvSpPr>
        <p:spPr>
          <a:xfrm>
            <a:off x="1549674" y="423857"/>
            <a:ext cx="9092645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Construcao &gt; Jardinagem &gt; </a:t>
            </a:r>
            <a:r>
              <a:rPr lang="pt-BR" sz="2400" b="1" i="0" u="none" strike="noStrike" cap="none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Espreguicadeiras para Jardim</a:t>
            </a:r>
            <a:endParaRPr/>
          </a:p>
        </p:txBody>
      </p:sp>
      <p:pic>
        <p:nvPicPr>
          <p:cNvPr id="141" name="Google Shape;141;p6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180964" y="3551643"/>
            <a:ext cx="4078911" cy="2410693"/>
          </a:xfrm>
          <a:prstGeom prst="rect">
            <a:avLst/>
          </a:prstGeom>
          <a:noFill/>
          <a:ln>
            <a:noFill/>
          </a:ln>
        </p:spPr>
      </p:pic>
      <p:pic>
        <p:nvPicPr>
          <p:cNvPr id="142" name="Google Shape;142;p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194432" y="3334406"/>
            <a:ext cx="3980475" cy="309973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p7"/>
          <p:cNvSpPr txBox="1"/>
          <p:nvPr/>
        </p:nvSpPr>
        <p:spPr>
          <a:xfrm>
            <a:off x="735403" y="1898609"/>
            <a:ext cx="10721193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Entram na categoria </a:t>
            </a: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mesa para jardim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as mesas que são utilizadas no jardim ou ao ar livre.</a:t>
            </a:r>
            <a:endParaRPr dirty="0"/>
          </a:p>
        </p:txBody>
      </p:sp>
      <p:sp>
        <p:nvSpPr>
          <p:cNvPr id="149" name="Google Shape;149;p7"/>
          <p:cNvSpPr txBox="1"/>
          <p:nvPr/>
        </p:nvSpPr>
        <p:spPr>
          <a:xfrm>
            <a:off x="1845735" y="423857"/>
            <a:ext cx="85005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Mesa para Jardim</a:t>
            </a:r>
            <a:endParaRPr dirty="0"/>
          </a:p>
        </p:txBody>
      </p:sp>
      <p:pic>
        <p:nvPicPr>
          <p:cNvPr id="150" name="Google Shape;150;p7" descr="Jogo de mesa com 4 cadeiras para jardim piscina e área externa, móveis de  alumínio com fibra sintética, tela sling - Sarah Móveis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385413" y="2608765"/>
            <a:ext cx="2376577" cy="2376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7" descr="7898911069178_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656571" y="4316827"/>
            <a:ext cx="1925006" cy="192500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7" descr="Mesa para Bar | Casas Bahia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05346" y="2677650"/>
            <a:ext cx="2376577" cy="2376577"/>
          </a:xfrm>
          <a:prstGeom prst="rect">
            <a:avLst/>
          </a:prstGeom>
          <a:noFill/>
          <a:ln>
            <a:noFill/>
          </a:ln>
        </p:spPr>
      </p:pic>
      <p:pic>
        <p:nvPicPr>
          <p:cNvPr id="153" name="Google Shape;153;p7" descr="Mesa de Bar Dobrável 120 x 70 cm em Madeira Com Tampo Imbuia em Flex Mesas  e Cadeiras Flex Mesas e Cadeiras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692034" y="3694858"/>
            <a:ext cx="2821717" cy="2739285"/>
          </a:xfrm>
          <a:prstGeom prst="rect">
            <a:avLst/>
          </a:prstGeom>
          <a:noFill/>
          <a:ln>
            <a:noFill/>
          </a:ln>
        </p:spPr>
      </p:pic>
      <p:pic>
        <p:nvPicPr>
          <p:cNvPr id="154" name="Google Shape;154;p7" descr="Mesa Plástica | Loja Mor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9392852" y="2677650"/>
            <a:ext cx="2227922" cy="222792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Google Shape;159;p8"/>
          <p:cNvSpPr txBox="1"/>
          <p:nvPr/>
        </p:nvSpPr>
        <p:spPr>
          <a:xfrm>
            <a:off x="735403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Poltrona para jardim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feit</a:t>
            </a:r>
            <a:r>
              <a:rPr lang="pt-BR" sz="1800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a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de teca, fibras sintéticas, metal, madeira e alumínio. São materiais que podem ficar exposto ao tempo, ar livre. Normalmente resistente aos raios UV.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61" name="Google Shape;161;p8"/>
          <p:cNvSpPr txBox="1"/>
          <p:nvPr/>
        </p:nvSpPr>
        <p:spPr>
          <a:xfrm>
            <a:off x="1845735" y="423857"/>
            <a:ext cx="85005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Poltrona para Jardim</a:t>
            </a:r>
            <a:endParaRPr dirty="0"/>
          </a:p>
        </p:txBody>
      </p:sp>
      <p:pic>
        <p:nvPicPr>
          <p:cNvPr id="162" name="Google Shape;162;p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68840" y="3558027"/>
            <a:ext cx="5027156" cy="20389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3" name="Google Shape;163;p8" descr="Poltronas para Jardim | MadeiraMadeira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076768" y="2772697"/>
            <a:ext cx="3429000" cy="34290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p9"/>
          <p:cNvSpPr txBox="1"/>
          <p:nvPr/>
        </p:nvSpPr>
        <p:spPr>
          <a:xfrm>
            <a:off x="735403" y="1898609"/>
            <a:ext cx="10721193" cy="92328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Sofá para jardim</a:t>
            </a:r>
            <a:r>
              <a:rPr lang="pt-BR" sz="1800" b="0" i="0" u="none" strike="noStrike" cap="none" dirty="0">
                <a:solidFill>
                  <a:srgbClr val="202124"/>
                </a:solidFill>
                <a:latin typeface="Roboto"/>
                <a:ea typeface="Roboto"/>
                <a:cs typeface="Roboto"/>
                <a:sym typeface="Roboto"/>
              </a:rPr>
              <a:t> é feito de teca, fibras sintéticas, metal, madeira e alumínio. São materiais que podem ficar exposto ao tempo, ar livre. Normalmente resistente aos raios UV. São maiores que as poltronas.</a:t>
            </a:r>
            <a:endParaRPr sz="1800" b="0" i="0" u="none" strike="noStrike" cap="none" dirty="0">
              <a:solidFill>
                <a:srgbClr val="202124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0" name="Google Shape;170;p9"/>
          <p:cNvSpPr txBox="1"/>
          <p:nvPr/>
        </p:nvSpPr>
        <p:spPr>
          <a:xfrm>
            <a:off x="1845735" y="423857"/>
            <a:ext cx="8500523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Casa e </a:t>
            </a:r>
            <a:r>
              <a:rPr lang="pt-BR" sz="2400" b="0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Construcao</a:t>
            </a:r>
            <a:r>
              <a:rPr lang="pt-BR" sz="2400" b="0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&gt; Jardinagem &gt; </a:t>
            </a:r>
            <a:r>
              <a:rPr lang="pt-BR" sz="2400" b="1" i="0" u="none" strike="noStrike" cap="none" dirty="0" err="1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Sofa</a:t>
            </a:r>
            <a:r>
              <a:rPr lang="pt-BR" sz="2400" b="1" i="0" u="none" strike="noStrike" cap="none" dirty="0">
                <a:solidFill>
                  <a:srgbClr val="000000"/>
                </a:solidFill>
                <a:latin typeface="Roboto"/>
                <a:ea typeface="Roboto"/>
                <a:cs typeface="Roboto"/>
                <a:sym typeface="Roboto"/>
              </a:rPr>
              <a:t> para Jardim</a:t>
            </a:r>
            <a:endParaRPr dirty="0"/>
          </a:p>
        </p:txBody>
      </p:sp>
      <p:pic>
        <p:nvPicPr>
          <p:cNvPr id="171" name="Google Shape;171;p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9829" y="3481931"/>
            <a:ext cx="4599679" cy="2506825"/>
          </a:xfrm>
          <a:prstGeom prst="rect">
            <a:avLst/>
          </a:prstGeom>
          <a:noFill/>
          <a:ln>
            <a:noFill/>
          </a:ln>
        </p:spPr>
      </p:pic>
      <p:pic>
        <p:nvPicPr>
          <p:cNvPr id="172" name="Google Shape;172;p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292275" y="3481931"/>
            <a:ext cx="4599678" cy="24538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10"/>
          <p:cNvSpPr txBox="1"/>
          <p:nvPr/>
        </p:nvSpPr>
        <p:spPr>
          <a:xfrm>
            <a:off x="735450" y="1908838"/>
            <a:ext cx="10721100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Não entram na categoria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Bau, Container e Deposito 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os baús usados internamente que podem ser danificados se expostos ao ar livre, pois possuem categoria própria Moveis &gt; Moveis para Quarto &gt; </a:t>
            </a:r>
            <a:r>
              <a:rPr lang="pt-BR" sz="1800" b="1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Bau</a:t>
            </a: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. </a:t>
            </a:r>
          </a:p>
          <a:p>
            <a:pPr marL="0" marR="0" lvl="0" indent="457200" algn="just" rtl="0">
              <a:spcBef>
                <a:spcPts val="0"/>
              </a:spcBef>
              <a:spcAft>
                <a:spcPts val="0"/>
              </a:spcAft>
              <a:buNone/>
            </a:pPr>
            <a:r>
              <a:rPr lang="pt-BR" sz="1800" b="0" i="0" u="none" strike="noStrike" cap="none" dirty="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Os containers que são usados como banheiro público também não entram nessa categoria.</a:t>
            </a:r>
            <a:endParaRPr sz="1800" b="0" i="0" u="none" strike="noStrike" cap="none" dirty="0">
              <a:solidFill>
                <a:schemeClr val="dk1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sp>
        <p:nvSpPr>
          <p:cNvPr id="178" name="Google Shape;178;p10"/>
          <p:cNvSpPr txBox="1"/>
          <p:nvPr/>
        </p:nvSpPr>
        <p:spPr>
          <a:xfrm>
            <a:off x="4089102" y="976567"/>
            <a:ext cx="4013791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0" i="0" u="none" strike="noStrike" cap="none">
                <a:solidFill>
                  <a:srgbClr val="FF0000"/>
                </a:solidFill>
                <a:latin typeface="Calibri"/>
                <a:ea typeface="Calibri"/>
                <a:cs typeface="Calibri"/>
                <a:sym typeface="Calibri"/>
              </a:rPr>
              <a:t>Indique a marca, NÃO classifique em ND</a:t>
            </a: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79" name="Google Shape;179;p10"/>
          <p:cNvSpPr txBox="1"/>
          <p:nvPr/>
        </p:nvSpPr>
        <p:spPr>
          <a:xfrm>
            <a:off x="3437203" y="441779"/>
            <a:ext cx="5650826" cy="4874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ctr" rtl="0">
              <a:lnSpc>
                <a:spcPct val="107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lang="pt-BR" sz="2400" b="1" i="0" u="none" strike="noStrike" cap="none">
                <a:solidFill>
                  <a:srgbClr val="FF0000"/>
                </a:solidFill>
                <a:latin typeface="Roboto"/>
                <a:ea typeface="Roboto"/>
                <a:cs typeface="Roboto"/>
                <a:sym typeface="Roboto"/>
              </a:rPr>
              <a:t>ATENÇÃO PARA A CLASSIFICAÇÃO</a:t>
            </a:r>
            <a:endParaRPr sz="1400" b="1" i="0" u="none" strike="noStrike" cap="none">
              <a:solidFill>
                <a:srgbClr val="FF0000"/>
              </a:solidFill>
              <a:latin typeface="Roboto"/>
              <a:ea typeface="Roboto"/>
              <a:cs typeface="Roboto"/>
              <a:sym typeface="Roboto"/>
            </a:endParaRPr>
          </a:p>
        </p:txBody>
      </p:sp>
      <p:pic>
        <p:nvPicPr>
          <p:cNvPr id="180" name="Google Shape;180;p1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74304" y="3692333"/>
            <a:ext cx="3439005" cy="2010056"/>
          </a:xfrm>
          <a:prstGeom prst="rect">
            <a:avLst/>
          </a:prstGeom>
          <a:noFill/>
          <a:ln>
            <a:noFill/>
          </a:ln>
        </p:spPr>
      </p:pic>
      <p:sp>
        <p:nvSpPr>
          <p:cNvPr id="181" name="Google Shape;181;p10"/>
          <p:cNvSpPr txBox="1"/>
          <p:nvPr/>
        </p:nvSpPr>
        <p:spPr>
          <a:xfrm>
            <a:off x="2927853" y="6046452"/>
            <a:ext cx="73190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</a:pPr>
            <a:r>
              <a:rPr lang="pt-BR"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Baú</a:t>
            </a:r>
            <a:endParaRPr sz="1800" b="0" i="0" u="sng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  <p:pic>
        <p:nvPicPr>
          <p:cNvPr id="182" name="Google Shape;182;p10" descr="Container Banheiro Express – Evolution Containers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434067" y="3429000"/>
            <a:ext cx="4183629" cy="2353904"/>
          </a:xfrm>
          <a:prstGeom prst="rect">
            <a:avLst/>
          </a:prstGeom>
          <a:noFill/>
          <a:ln>
            <a:noFill/>
          </a:ln>
        </p:spPr>
      </p:pic>
      <p:sp>
        <p:nvSpPr>
          <p:cNvPr id="183" name="Google Shape;183;p10"/>
          <p:cNvSpPr txBox="1"/>
          <p:nvPr/>
        </p:nvSpPr>
        <p:spPr>
          <a:xfrm>
            <a:off x="7633452" y="6046452"/>
            <a:ext cx="2660922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Roboto"/>
              <a:buNone/>
            </a:pPr>
            <a:r>
              <a:rPr lang="pt-BR" sz="1800" b="0" i="0" u="none" strike="noStrike" cap="none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rPr>
              <a:t>Não disponível</a:t>
            </a:r>
            <a:endParaRPr sz="1800" b="0" i="0" u="sng" strike="noStrike" cap="none">
              <a:solidFill>
                <a:schemeClr val="dk1"/>
              </a:solidFill>
              <a:latin typeface="Roboto"/>
              <a:ea typeface="Roboto"/>
              <a:cs typeface="Roboto"/>
              <a:sym typeface="Roboto"/>
              <a:hlinkClick r:id="rId4">
                <a:extLst>
                  <a:ext uri="{A12FA001-AC4F-418D-AE19-62706E023703}">
                    <ahyp:hlinkClr xmlns:ahyp="http://schemas.microsoft.com/office/drawing/2018/hyperlinkcolor" val="tx"/>
                  </a:ext>
                </a:extLst>
              </a:hlinkClick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653</Words>
  <Application>Microsoft Office PowerPoint</Application>
  <PresentationFormat>Widescreen</PresentationFormat>
  <Paragraphs>42</Paragraphs>
  <Slides>12</Slides>
  <Notes>12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12</vt:i4>
      </vt:variant>
    </vt:vector>
  </HeadingPairs>
  <TitlesOfParts>
    <vt:vector size="16" baseType="lpstr">
      <vt:lpstr>Calibri</vt:lpstr>
      <vt:lpstr>Roboto</vt:lpstr>
      <vt:lpstr>Arial</vt:lpstr>
      <vt:lpstr>Tema do Office</vt:lpstr>
      <vt:lpstr>Jardinagem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Jardinagem</dc:title>
  <dc:creator>Ilse Celia Silva Montalvao</dc:creator>
  <cp:lastModifiedBy>Ilse Celia Silva Montalvao</cp:lastModifiedBy>
  <cp:revision>11</cp:revision>
  <dcterms:created xsi:type="dcterms:W3CDTF">2022-07-20T15:17:30Z</dcterms:created>
  <dcterms:modified xsi:type="dcterms:W3CDTF">2024-11-26T15:39:04Z</dcterms:modified>
</cp:coreProperties>
</file>