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72" r:id="rId8"/>
    <p:sldId id="262" r:id="rId9"/>
    <p:sldId id="263" r:id="rId10"/>
    <p:sldId id="27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embeddedFontLst>
    <p:embeddedFont>
      <p:font typeface="Roboto" panose="02000000000000000000" pitchFamily="2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7" roundtripDataSignature="AMtx7mgn1jVhm0RMTV42EXAKf3eoL5H2C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132abced675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132abced675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129850" y="1194000"/>
            <a:ext cx="79323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Conservas e Enlatados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35200" y="6365400"/>
            <a:ext cx="115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07/2024</a:t>
            </a:r>
            <a:endParaRPr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6250" y="3818826"/>
            <a:ext cx="2400300" cy="240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01917" y="3732563"/>
            <a:ext cx="1581140" cy="240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98425" y="3384225"/>
            <a:ext cx="3097000" cy="309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763900" y="3489175"/>
            <a:ext cx="2802425" cy="2802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332477" y="749870"/>
            <a:ext cx="244022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332477" y="1695877"/>
            <a:ext cx="10017600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Alcachofra em Conserva e Enlatada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Alcaparra em Conserva e Enlatada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Alho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Antepasto e </a:t>
            </a:r>
            <a:r>
              <a:rPr lang="pt-BR" sz="1800" b="1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Pate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Aspargo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Azeitona em Conserva e Enlatada</a:t>
            </a:r>
          </a:p>
          <a:p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Carne e Peixe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Cebola em Conserva e Enlatada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Cogumelo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Ervilha em Conserva e Enlatada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Fruta em Conserva e Enlatada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Gengibre em Conserva e Enlatado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/>
          <p:nvPr/>
        </p:nvSpPr>
        <p:spPr>
          <a:xfrm>
            <a:off x="332476" y="710114"/>
            <a:ext cx="218949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01" name="Google Shape;101;p3"/>
          <p:cNvSpPr txBox="1"/>
          <p:nvPr/>
        </p:nvSpPr>
        <p:spPr>
          <a:xfrm>
            <a:off x="336447" y="1690062"/>
            <a:ext cx="10017600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Milho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Outros Alimentos em Conservas e Enlatados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Palmito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Pepino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Pimenta em Conserva e Enlatada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Prato Fresco Tipo Hirota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Prato Pronto em Conserva e Enlatado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Seleta em Conserva e Enlatada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Tomate em Conserva e Enlatado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"/>
          <p:cNvSpPr txBox="1"/>
          <p:nvPr/>
        </p:nvSpPr>
        <p:spPr>
          <a:xfrm>
            <a:off x="735402" y="590422"/>
            <a:ext cx="1047337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Alimentos &gt; Conservas e Enlatados &gt; 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Alcachofra em Conserva e Enlatada</a:t>
            </a:r>
            <a:endParaRPr sz="24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pic>
        <p:nvPicPr>
          <p:cNvPr id="109" name="Google Shape;109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915" y="3861165"/>
            <a:ext cx="2595563" cy="2595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05030" y="3861165"/>
            <a:ext cx="2369343" cy="2369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77426" y="3861165"/>
            <a:ext cx="2595563" cy="2595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27161" y="3945460"/>
            <a:ext cx="2369343" cy="236934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79FDD591-F632-0A13-C21D-FAAECE336F53}"/>
              </a:ext>
            </a:extLst>
          </p:cNvPr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alcachofra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ou enlatada é preparada a partir da colheita da planta fresca,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6" descr="Balde de Alcaparra em Conserva Don Pepe 1K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32571" y="3898298"/>
            <a:ext cx="2143125" cy="278497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6"/>
          <p:cNvSpPr txBox="1"/>
          <p:nvPr/>
        </p:nvSpPr>
        <p:spPr>
          <a:xfrm>
            <a:off x="972902" y="495652"/>
            <a:ext cx="1024619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Alcaparra em Conserva e Enlatada</a:t>
            </a:r>
            <a:endParaRPr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1" name="Google Shape;121;p6" descr="Alcaparras Hemmer em Conserva 100 g - Super Nosso em Cas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0002" y="4219223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60153" y="4215909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486632" y="4304929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6"/>
          <p:cNvSpPr txBox="1"/>
          <p:nvPr/>
        </p:nvSpPr>
        <p:spPr>
          <a:xfrm>
            <a:off x="6923898" y="6387065"/>
            <a:ext cx="170585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 err="1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Alcaparrone</a:t>
            </a:r>
            <a:endParaRPr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sp>
        <p:nvSpPr>
          <p:cNvPr id="10" name="Google Shape;96;p4">
            <a:extLst>
              <a:ext uri="{FF2B5EF4-FFF2-40B4-BE49-F238E27FC236}">
                <a16:creationId xmlns:a16="http://schemas.microsoft.com/office/drawing/2014/main" id="{01768E56-6E41-000B-DD9B-5BBA339E7677}"/>
              </a:ext>
            </a:extLst>
          </p:cNvPr>
          <p:cNvSpPr txBox="1"/>
          <p:nvPr/>
        </p:nvSpPr>
        <p:spPr>
          <a:xfrm>
            <a:off x="735400" y="1640885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alcaparra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 conserva é preparada a partir da colheita do vegetal fresco, podendo virar conserva a partir de diferentes métodos como, por exemplo, secagem, armazenamento em locais específicos, enlatamento entre outros métodos mais sofisticados prolongando assim a vida do alimento, além de deixá-los muito mais saborosos.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nessa categoria os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lcaparrones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eles têm sabor ligeiramente diferentes.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alcaparras, como são os botões das flores, podem ser bem miúdas, até bolinhas maiores, verde escuras. Já os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alcaparrones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como são os frutos, são grandes, ovalados, com um cabinho duro.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"/>
          <p:cNvSpPr txBox="1"/>
          <p:nvPr/>
        </p:nvSpPr>
        <p:spPr>
          <a:xfrm>
            <a:off x="1407236" y="655516"/>
            <a:ext cx="937752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Alho em Conserva e Enlatado</a:t>
            </a:r>
            <a:endParaRPr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2" name="Google Shape;13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8224" y="3777138"/>
            <a:ext cx="2343771" cy="23437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47097" y="4010883"/>
            <a:ext cx="2185013" cy="2185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37689" y="4010878"/>
            <a:ext cx="2865043" cy="2185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383741" y="4031828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0A73790B-B20A-5D90-F69F-A0A6B84C3701}"/>
              </a:ext>
            </a:extLst>
          </p:cNvPr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alho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preparado a partir da colheita do bulbo fresco,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61616" y="3887422"/>
            <a:ext cx="3384076" cy="19682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06735" y="3366377"/>
            <a:ext cx="2254881" cy="3010382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18"/>
          <p:cNvSpPr txBox="1"/>
          <p:nvPr/>
        </p:nvSpPr>
        <p:spPr>
          <a:xfrm>
            <a:off x="94060" y="602273"/>
            <a:ext cx="120038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Antepasto e </a:t>
            </a:r>
            <a:r>
              <a:rPr lang="pt-BR" sz="2400" b="1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Pate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em Conserva e Enlatado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56" name="Google Shape;256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86927" y="3664743"/>
            <a:ext cx="2413646" cy="2413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073277" y="3664744"/>
            <a:ext cx="2413646" cy="241364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96;p4">
            <a:extLst>
              <a:ext uri="{FF2B5EF4-FFF2-40B4-BE49-F238E27FC236}">
                <a16:creationId xmlns:a16="http://schemas.microsoft.com/office/drawing/2014/main" id="{B402DEBF-722C-73C1-FFD7-FC1E0BD5DCF2}"/>
              </a:ext>
            </a:extLst>
          </p:cNvPr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Antepasto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o conjunto de iguarias servidas antes da refeição.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á 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patês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cremosos, e podem ser feitos à base de carne, de peixe ou de vegetais, que são consumidas como entrada numa refeição ou como um produto para comer com pão ou biscoitos.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"/>
          <p:cNvSpPr txBox="1"/>
          <p:nvPr/>
        </p:nvSpPr>
        <p:spPr>
          <a:xfrm>
            <a:off x="924729" y="612329"/>
            <a:ext cx="1034253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Aspargo em Conserva e Enlatado</a:t>
            </a:r>
            <a:endParaRPr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3" name="Google Shape;143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0733" y="3631095"/>
            <a:ext cx="2632005" cy="2632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06669" y="3357767"/>
            <a:ext cx="3178659" cy="3178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08521" y="3613667"/>
            <a:ext cx="3955197" cy="263200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96;p4">
            <a:extLst>
              <a:ext uri="{FF2B5EF4-FFF2-40B4-BE49-F238E27FC236}">
                <a16:creationId xmlns:a16="http://schemas.microsoft.com/office/drawing/2014/main" id="{7D36F696-BCBA-AA09-02E1-5997C65CF11A}"/>
              </a:ext>
            </a:extLst>
          </p:cNvPr>
          <p:cNvSpPr txBox="1"/>
          <p:nvPr/>
        </p:nvSpPr>
        <p:spPr>
          <a:xfrm>
            <a:off x="735400" y="1752380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aspargo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preparado a partir da colheita do fruto aspargo fresco,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9"/>
          <p:cNvSpPr txBox="1"/>
          <p:nvPr/>
        </p:nvSpPr>
        <p:spPr>
          <a:xfrm>
            <a:off x="1117408" y="434081"/>
            <a:ext cx="995717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Azeitona em Conserva e Enlatada</a:t>
            </a:r>
            <a:endParaRPr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1" name="Google Shape;151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4775" y="428364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2396" y="4283639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75390" y="4354039"/>
            <a:ext cx="2133600" cy="213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198873" y="4283639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DEF6FDFF-9CAA-AF1F-2F86-92D05529CF53}"/>
              </a:ext>
            </a:extLst>
          </p:cNvPr>
          <p:cNvSpPr txBox="1"/>
          <p:nvPr/>
        </p:nvSpPr>
        <p:spPr>
          <a:xfrm>
            <a:off x="735402" y="1898609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azeitona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preparada a partir da colheita do fruto fresco,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processos artesanais são mais naturais e adicionam apenas salmoura: uma mistura de sal de cozinha e água.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9"/>
          <p:cNvSpPr txBox="1"/>
          <p:nvPr/>
        </p:nvSpPr>
        <p:spPr>
          <a:xfrm>
            <a:off x="1483798" y="467192"/>
            <a:ext cx="92244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Carne e Peixe em Conserva e Enlatado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5" name="Google Shape;26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067" y="3902314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62885" y="4022411"/>
            <a:ext cx="2896221" cy="1902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70659" y="3703117"/>
            <a:ext cx="2358888" cy="2358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65259" y="3837837"/>
            <a:ext cx="1643478" cy="2089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729115" y="3810997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96;p4">
            <a:extLst>
              <a:ext uri="{FF2B5EF4-FFF2-40B4-BE49-F238E27FC236}">
                <a16:creationId xmlns:a16="http://schemas.microsoft.com/office/drawing/2014/main" id="{114ED760-8E88-0BD2-F7E9-A4DF7A9E4045}"/>
              </a:ext>
            </a:extLst>
          </p:cNvPr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Carnes e peixes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enlatados ou em conserva além de oferecer quase os mesmos benefícios do alimento natural, conta com uma enorme praticidade, sendo ideal para quem não consegue consumir o alimento in natura.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0"/>
          <p:cNvSpPr txBox="1"/>
          <p:nvPr/>
        </p:nvSpPr>
        <p:spPr>
          <a:xfrm>
            <a:off x="1263944" y="533053"/>
            <a:ext cx="966410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Cebola em Conserva e Enlatada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4" name="Google Shape;16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9441" y="4022448"/>
            <a:ext cx="2124075" cy="2152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02676" y="4184373"/>
            <a:ext cx="2295525" cy="199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36000" y="395101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516924" y="3951010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95937053-07E2-9CC9-61FE-910CB62976D6}"/>
              </a:ext>
            </a:extLst>
          </p:cNvPr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cebola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preparada a partir da colheita da planta fresca,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"/>
          <p:cNvSpPr txBox="1"/>
          <p:nvPr/>
        </p:nvSpPr>
        <p:spPr>
          <a:xfrm>
            <a:off x="978308" y="596145"/>
            <a:ext cx="1023538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Cogumelo em Conserva e Enlatado</a:t>
            </a:r>
            <a:endParaRPr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5" name="Google Shape;175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002" y="399508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00437" y="399508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01307" y="399507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11"/>
          <p:cNvPicPr preferRelativeResize="0"/>
          <p:nvPr/>
        </p:nvPicPr>
        <p:blipFill rotWithShape="1">
          <a:blip r:embed="rId6">
            <a:alphaModFix/>
          </a:blip>
          <a:srcRect l="21246" r="25000"/>
          <a:stretch/>
        </p:blipFill>
        <p:spPr>
          <a:xfrm>
            <a:off x="6387548" y="3939737"/>
            <a:ext cx="1762539" cy="231421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FB279AA1-9F49-AACA-5E1B-CEA5C2F9DCD2}"/>
              </a:ext>
            </a:extLst>
          </p:cNvPr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cogumelo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preparado a partir da colheita do fungo fresco,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2"/>
          <p:cNvSpPr txBox="1"/>
          <p:nvPr/>
        </p:nvSpPr>
        <p:spPr>
          <a:xfrm>
            <a:off x="735403" y="675728"/>
            <a:ext cx="1072119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Ervilha em Conserva e Enlatada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6" name="Google Shape;186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3464" y="388930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66667" y="3889307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45019" y="3968450"/>
            <a:ext cx="1323717" cy="19112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96;p4">
            <a:extLst>
              <a:ext uri="{FF2B5EF4-FFF2-40B4-BE49-F238E27FC236}">
                <a16:creationId xmlns:a16="http://schemas.microsoft.com/office/drawing/2014/main" id="{838C8872-8762-CF31-D1CD-0AC31D5E7711}"/>
              </a:ext>
            </a:extLst>
          </p:cNvPr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ervilha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preparada a partir da colheita da planta fresca,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3"/>
          <p:cNvSpPr txBox="1"/>
          <p:nvPr/>
        </p:nvSpPr>
        <p:spPr>
          <a:xfrm>
            <a:off x="1234099" y="618279"/>
            <a:ext cx="972379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Fruta em Conserva e Enlatada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96" name="Google Shape;196;p13"/>
          <p:cNvPicPr preferRelativeResize="0"/>
          <p:nvPr/>
        </p:nvPicPr>
        <p:blipFill rotWithShape="1">
          <a:blip r:embed="rId3">
            <a:alphaModFix/>
          </a:blip>
          <a:srcRect t="-7890" b="7889"/>
          <a:stretch/>
        </p:blipFill>
        <p:spPr>
          <a:xfrm>
            <a:off x="1562793" y="4096596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05423" y="4096596"/>
            <a:ext cx="1581150" cy="240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86078" y="4096596"/>
            <a:ext cx="2400300" cy="24003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96;p4">
            <a:extLst>
              <a:ext uri="{FF2B5EF4-FFF2-40B4-BE49-F238E27FC236}">
                <a16:creationId xmlns:a16="http://schemas.microsoft.com/office/drawing/2014/main" id="{33793434-262A-8597-19BF-73091F5EF079}"/>
              </a:ext>
            </a:extLst>
          </p:cNvPr>
          <p:cNvSpPr txBox="1"/>
          <p:nvPr/>
        </p:nvSpPr>
        <p:spPr>
          <a:xfrm>
            <a:off x="735402" y="1898609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principal característica das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frutas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ou enlatadas é a permanência dos frutos inteiros nos vidros ou latas e assim eles são servidos.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presença do açúcar também aumenta a durabilidade da fruta em conserva, sendo recomendada para o preparo com frutas que possuem um tempo de vida muito curto.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preparada a partir da colheita da fruta fresca, podendo virar conserva prolongando assim a vida útil do alimento e deixando as muito mais saborosas.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4"/>
          <p:cNvSpPr txBox="1"/>
          <p:nvPr/>
        </p:nvSpPr>
        <p:spPr>
          <a:xfrm>
            <a:off x="735402" y="622569"/>
            <a:ext cx="1072119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Gengibre em Conserva e Enlatado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6" name="Google Shape;206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9388" y="3598966"/>
            <a:ext cx="2701580" cy="2701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40416" y="3598966"/>
            <a:ext cx="2701580" cy="2701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01444" y="3750366"/>
            <a:ext cx="2381866" cy="2381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369487" y="3989107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3446C4EF-FC15-305D-77DA-24FF9220BA13}"/>
              </a:ext>
            </a:extLst>
          </p:cNvPr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gengibre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preparado a partir da colheita da raiz fresca, podendo virar conserva a partir de diferentes métodos mais sofisticados, prolongando assim a vida dos alimentos, além de deixá-los muito mais saborosos.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5"/>
          <p:cNvSpPr txBox="1"/>
          <p:nvPr/>
        </p:nvSpPr>
        <p:spPr>
          <a:xfrm>
            <a:off x="879740" y="528637"/>
            <a:ext cx="1043251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Milho em Conserva e Enlatado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17" name="Google Shape;217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001" y="4025347"/>
            <a:ext cx="2304016" cy="2304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3689" y="4025346"/>
            <a:ext cx="2304017" cy="23040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77378" y="4105791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80174" y="4035528"/>
            <a:ext cx="2411895" cy="218705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C04A208F-334F-2FAB-36EE-0F8CEFA073D0}"/>
              </a:ext>
            </a:extLst>
          </p:cNvPr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milho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preparado a partir da colheita do fruto fresco, podendo virar conserva a partir de diferentes métodos mais sofisticados, prolongando assim a vida dos alimentos, além de deixá-los muito mais saborosos.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6"/>
          <p:cNvSpPr txBox="1"/>
          <p:nvPr/>
        </p:nvSpPr>
        <p:spPr>
          <a:xfrm>
            <a:off x="623248" y="432259"/>
            <a:ext cx="109455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Outros Alimentos em Conservas e Enlatados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28" name="Google Shape;228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5526" y="3872770"/>
            <a:ext cx="2384977" cy="2384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04645" y="3932530"/>
            <a:ext cx="2609230" cy="2303546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6"/>
          <p:cNvSpPr txBox="1"/>
          <p:nvPr/>
        </p:nvSpPr>
        <p:spPr>
          <a:xfrm>
            <a:off x="949075" y="6257750"/>
            <a:ext cx="1894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Ovo de codorna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1" name="Google Shape;231;p16"/>
          <p:cNvSpPr txBox="1"/>
          <p:nvPr/>
        </p:nvSpPr>
        <p:spPr>
          <a:xfrm>
            <a:off x="4018898" y="6257750"/>
            <a:ext cx="1421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Chucrute</a:t>
            </a:r>
            <a:endParaRPr sz="1800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32" name="Google Shape;232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87345" y="3692901"/>
            <a:ext cx="1800225" cy="2543175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6"/>
          <p:cNvSpPr txBox="1"/>
          <p:nvPr/>
        </p:nvSpPr>
        <p:spPr>
          <a:xfrm>
            <a:off x="6576895" y="6236075"/>
            <a:ext cx="2005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Alga marinha</a:t>
            </a:r>
            <a:endParaRPr sz="1800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34" name="Google Shape;234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198763" y="3892935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6"/>
          <p:cNvSpPr txBox="1"/>
          <p:nvPr/>
        </p:nvSpPr>
        <p:spPr>
          <a:xfrm>
            <a:off x="9685052" y="6236075"/>
            <a:ext cx="1522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Abobrinha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" name="Google Shape;96;p4">
            <a:extLst>
              <a:ext uri="{FF2B5EF4-FFF2-40B4-BE49-F238E27FC236}">
                <a16:creationId xmlns:a16="http://schemas.microsoft.com/office/drawing/2014/main" id="{1FAA50C1-E40B-F816-07DA-B6FCAA9D9AFE}"/>
              </a:ext>
            </a:extLst>
          </p:cNvPr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nessa categoria todos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enlatados e conservas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que não tem categoria aberta, mas são considerados enlatados/conservas como, por exemplo, grão de bico, beterraba,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tremoco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berinjela, batata, almeirão, chucrute,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artêmia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nabo.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7"/>
          <p:cNvSpPr txBox="1"/>
          <p:nvPr/>
        </p:nvSpPr>
        <p:spPr>
          <a:xfrm>
            <a:off x="933054" y="650045"/>
            <a:ext cx="1032588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Palmito em Conserva e Enlatado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43" name="Google Shape;243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6663" y="3329463"/>
            <a:ext cx="3231668" cy="3231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18296" y="3869635"/>
            <a:ext cx="1396563" cy="2192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3502420"/>
            <a:ext cx="2705535" cy="2705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582676" y="3882275"/>
            <a:ext cx="1310611" cy="201941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7D41ACDE-2D59-F659-30F6-18639C12351F}"/>
              </a:ext>
            </a:extLst>
          </p:cNvPr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palmito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preparado a partir da colheita do palmito fresco,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0"/>
          <p:cNvSpPr txBox="1"/>
          <p:nvPr/>
        </p:nvSpPr>
        <p:spPr>
          <a:xfrm>
            <a:off x="1094322" y="617002"/>
            <a:ext cx="1000335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Pepino em Conserva e Enlatado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7" name="Google Shape;277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3855" y="3611282"/>
            <a:ext cx="2555807" cy="255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36040" y="391888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39622" y="3716366"/>
            <a:ext cx="2345638" cy="2345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78388" y="3716366"/>
            <a:ext cx="2345638" cy="23456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344BE3BC-DAB4-89AF-5290-0D3D3D6EB792}"/>
              </a:ext>
            </a:extLst>
          </p:cNvPr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pepino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preparado a partir da colheita do fruto fresco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1"/>
          <p:cNvSpPr txBox="1"/>
          <p:nvPr/>
        </p:nvSpPr>
        <p:spPr>
          <a:xfrm>
            <a:off x="955171" y="619969"/>
            <a:ext cx="1028164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Pimenta em Conserva e Enlatada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88" name="Google Shape;28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4222" y="3650226"/>
            <a:ext cx="2709205" cy="2709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2031" y="4271305"/>
            <a:ext cx="2447925" cy="186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1"/>
          <p:cNvPicPr preferRelativeResize="0"/>
          <p:nvPr/>
        </p:nvPicPr>
        <p:blipFill rotWithShape="1">
          <a:blip r:embed="rId5">
            <a:alphaModFix/>
          </a:blip>
          <a:srcRect r="19843"/>
          <a:stretch/>
        </p:blipFill>
        <p:spPr>
          <a:xfrm>
            <a:off x="8468560" y="3630177"/>
            <a:ext cx="2203756" cy="274930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96;p4">
            <a:extLst>
              <a:ext uri="{FF2B5EF4-FFF2-40B4-BE49-F238E27FC236}">
                <a16:creationId xmlns:a16="http://schemas.microsoft.com/office/drawing/2014/main" id="{351C8EB7-3D6D-4A44-13D6-2BCFE35C2F07}"/>
              </a:ext>
            </a:extLst>
          </p:cNvPr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pimenta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preparada a partir da colheita da fruta fresca,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2"/>
          <p:cNvSpPr txBox="1"/>
          <p:nvPr/>
        </p:nvSpPr>
        <p:spPr>
          <a:xfrm>
            <a:off x="1675934" y="677210"/>
            <a:ext cx="884013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Prato Fresco Tipo Hirota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98" name="Google Shape;29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0549" y="2783117"/>
            <a:ext cx="3618555" cy="377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97361" y="3157202"/>
            <a:ext cx="3023588" cy="302358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96;p4">
            <a:extLst>
              <a:ext uri="{FF2B5EF4-FFF2-40B4-BE49-F238E27FC236}">
                <a16:creationId xmlns:a16="http://schemas.microsoft.com/office/drawing/2014/main" id="{80836831-D519-178D-4C0F-7F1A51EC39A0}"/>
              </a:ext>
            </a:extLst>
          </p:cNvPr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nessa categoria todos 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pratos frescos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feito para consumo imediato, sem necessidade de preparar o alimento.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3"/>
          <p:cNvSpPr txBox="1"/>
          <p:nvPr/>
        </p:nvSpPr>
        <p:spPr>
          <a:xfrm>
            <a:off x="735403" y="606244"/>
            <a:ext cx="1072119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Prato Pronto em Conserva e Enlatado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07" name="Google Shape;30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93500" y="3921030"/>
            <a:ext cx="2330726" cy="2330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21360" y="3613561"/>
            <a:ext cx="2791475" cy="279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3366" y="3453470"/>
            <a:ext cx="2951566" cy="2951566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23"/>
          <p:cNvSpPr txBox="1"/>
          <p:nvPr/>
        </p:nvSpPr>
        <p:spPr>
          <a:xfrm>
            <a:off x="1004891" y="6227413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333333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Risoto Liofilizado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11" name="Google Shape;311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004891" y="3861535"/>
            <a:ext cx="1990725" cy="22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96;p4">
            <a:extLst>
              <a:ext uri="{FF2B5EF4-FFF2-40B4-BE49-F238E27FC236}">
                <a16:creationId xmlns:a16="http://schemas.microsoft.com/office/drawing/2014/main" id="{F72D76CB-E955-E44F-67E7-0377AF91ABA3}"/>
              </a:ext>
            </a:extLst>
          </p:cNvPr>
          <p:cNvSpPr txBox="1"/>
          <p:nvPr/>
        </p:nvSpPr>
        <p:spPr>
          <a:xfrm>
            <a:off x="735403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nessa categoria todos 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pratos prontos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conservados e enlatados, no qual é necessário apenas adicionar água e/ou esquentar o alimento. Esse tipo de produtos possuem uma data de validade maior, pois foram feitos para serem armazenados.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atentar-se à classificação dos pratos prontos congelados, pois estes possuem categoria própria.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4"/>
          <p:cNvSpPr txBox="1"/>
          <p:nvPr/>
        </p:nvSpPr>
        <p:spPr>
          <a:xfrm>
            <a:off x="1101599" y="585018"/>
            <a:ext cx="998879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Seleta em Conserva e Enlatada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19" name="Google Shape;319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1115" y="433139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08711" y="3889590"/>
            <a:ext cx="2887111" cy="2887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41297" y="4375884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64328" y="4147284"/>
            <a:ext cx="1933575" cy="23717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7E161F09-41F5-4151-B0DB-5001E907A5EA}"/>
              </a:ext>
            </a:extLst>
          </p:cNvPr>
          <p:cNvSpPr txBox="1"/>
          <p:nvPr/>
        </p:nvSpPr>
        <p:spPr>
          <a:xfrm>
            <a:off x="735403" y="1898609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Perfeita para compor as saladas e demais pratos do seu cardápio, 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seleta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vem em embalagem de tamanho ideal para uso comercial, seja em estabelecimentos ou eventos de grande porte.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ingredientes geralmente são ervilha reidratada, batata, cenoura, salmoura (água e sal) e aditivos alimentares.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tanto as conservas de ervilhas como conservas de milhos que vierem acompanhadas de outros tipos legumes e verduras entram nesta categoria.</a:t>
            </a:r>
          </a:p>
        </p:txBody>
      </p:sp>
      <p:pic>
        <p:nvPicPr>
          <p:cNvPr id="10" name="Google Shape;354;g132abced675_0_28">
            <a:extLst>
              <a:ext uri="{FF2B5EF4-FFF2-40B4-BE49-F238E27FC236}">
                <a16:creationId xmlns:a16="http://schemas.microsoft.com/office/drawing/2014/main" id="{C94A9A9A-60F9-735C-B38F-F770C4BDE289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777810" y="4375884"/>
            <a:ext cx="1933075" cy="21039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5"/>
          <p:cNvSpPr txBox="1"/>
          <p:nvPr/>
        </p:nvSpPr>
        <p:spPr>
          <a:xfrm>
            <a:off x="1176325" y="635234"/>
            <a:ext cx="983934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Alimentos &gt; Conservas e Enlatados &gt; </a:t>
            </a:r>
            <a:r>
              <a:rPr lang="pt-BR" sz="24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Tomate em Conserva e Enlatado</a:t>
            </a:r>
            <a:endParaRPr sz="2400" b="1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30" name="Google Shape;33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3935" y="391888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01655" y="3569145"/>
            <a:ext cx="2635319" cy="2635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81569" y="3966261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369289" y="3918880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6;p4">
            <a:extLst>
              <a:ext uri="{FF2B5EF4-FFF2-40B4-BE49-F238E27FC236}">
                <a16:creationId xmlns:a16="http://schemas.microsoft.com/office/drawing/2014/main" id="{BA493C89-FEA4-2BA0-4C99-0F5A2331B498}"/>
              </a:ext>
            </a:extLst>
          </p:cNvPr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tomate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conserva é preparado a partir da colheita do fruto fresco, podendo virar conserva a partir de diferentes processos como, por exemplo, secagem, armazenamento em locais específicos, enlatamento entre outros métodos mais sofisticados prolongando assim a vida dos alimentos, além de deixá-los muito mais saborosos.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g132abced675_0_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91775" y="4566462"/>
            <a:ext cx="977683" cy="1901900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g132abced675_0_12"/>
          <p:cNvSpPr txBox="1"/>
          <p:nvPr/>
        </p:nvSpPr>
        <p:spPr>
          <a:xfrm>
            <a:off x="38502" y="6368898"/>
            <a:ext cx="40506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Picles de vegetais e/ou legumes</a:t>
            </a:r>
            <a:endParaRPr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pic>
        <p:nvPicPr>
          <p:cNvPr id="342" name="Google Shape;342;g132abced675_0_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27161" y="4714614"/>
            <a:ext cx="1737672" cy="1748973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g132abced675_0_12"/>
          <p:cNvSpPr txBox="1"/>
          <p:nvPr/>
        </p:nvSpPr>
        <p:spPr>
          <a:xfrm>
            <a:off x="4762616" y="6425797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Picles de pepino</a:t>
            </a:r>
            <a:endParaRPr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pic>
        <p:nvPicPr>
          <p:cNvPr id="344" name="Google Shape;344;g132abced675_0_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853361" y="4588208"/>
            <a:ext cx="1853968" cy="1815843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g132abced675_0_12"/>
          <p:cNvSpPr txBox="1"/>
          <p:nvPr/>
        </p:nvSpPr>
        <p:spPr>
          <a:xfrm>
            <a:off x="8436130" y="6368898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Picles de cebola</a:t>
            </a:r>
            <a:endParaRPr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sp>
        <p:nvSpPr>
          <p:cNvPr id="10" name="Google Shape;114;p6">
            <a:extLst>
              <a:ext uri="{FF2B5EF4-FFF2-40B4-BE49-F238E27FC236}">
                <a16:creationId xmlns:a16="http://schemas.microsoft.com/office/drawing/2014/main" id="{275C9A7F-4E96-6538-76CB-A5FB20D6BEDA}"/>
              </a:ext>
            </a:extLst>
          </p:cNvPr>
          <p:cNvSpPr txBox="1"/>
          <p:nvPr/>
        </p:nvSpPr>
        <p:spPr>
          <a:xfrm>
            <a:off x="3437203" y="489102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" name="Google Shape;113;p6">
            <a:extLst>
              <a:ext uri="{FF2B5EF4-FFF2-40B4-BE49-F238E27FC236}">
                <a16:creationId xmlns:a16="http://schemas.microsoft.com/office/drawing/2014/main" id="{EAB099AD-A42D-22AA-3686-7BCE697BFC5E}"/>
              </a:ext>
            </a:extLst>
          </p:cNvPr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12;p6">
            <a:extLst>
              <a:ext uri="{FF2B5EF4-FFF2-40B4-BE49-F238E27FC236}">
                <a16:creationId xmlns:a16="http://schemas.microsoft.com/office/drawing/2014/main" id="{8548EC1E-6098-A73F-7D7E-DC2D6437DD4B}"/>
              </a:ext>
            </a:extLst>
          </p:cNvPr>
          <p:cNvSpPr txBox="1"/>
          <p:nvPr/>
        </p:nvSpPr>
        <p:spPr>
          <a:xfrm>
            <a:off x="735447" y="1427181"/>
            <a:ext cx="10721100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Embora a conserva mais comum seja a de pepino, o picles nada mais é do que uma conserva feita de qualquer vegetal ou legume, conservando-o com sal ou vinagre (ou os dois). O picles, na verdade, é uma forma de preparar e consumir vegetais.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Nós temos também a conserva feita do legume pepino, portanto deve-se atentar para onde será classificado. Exemplos: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Picles de pepino entrará na categoria Alimentos e Bebidas &gt; Enlatados e Conservas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Pepino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Picles de outros tipos de vegetais que temos na tela entrará na sua respectiva categoria, como o picles de cebola;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Picles de outros tipos de vegetais que não temos na tela entrarão em Alimentos e Bebidas &gt; Enlatados e Conservas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Enlatados e Conservas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1818</Words>
  <Application>Microsoft Office PowerPoint</Application>
  <PresentationFormat>Widescreen</PresentationFormat>
  <Paragraphs>94</Paragraphs>
  <Slides>25</Slides>
  <Notes>25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9" baseType="lpstr">
      <vt:lpstr>Arial</vt:lpstr>
      <vt:lpstr>Calibri</vt:lpstr>
      <vt:lpstr>Roboto</vt:lpstr>
      <vt:lpstr>Tema do Office</vt:lpstr>
      <vt:lpstr>Conservas e Enlatados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Enlatados e Conservas</dc:title>
  <dc:creator>andressa.venesia@neotrust.com.br</dc:creator>
  <cp:lastModifiedBy>Ilse Celia Silva Montalvao</cp:lastModifiedBy>
  <cp:revision>28</cp:revision>
  <dcterms:created xsi:type="dcterms:W3CDTF">2022-03-09T14:24:57Z</dcterms:created>
  <dcterms:modified xsi:type="dcterms:W3CDTF">2024-10-21T15:20:55Z</dcterms:modified>
</cp:coreProperties>
</file>