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6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313" r:id="rId25"/>
    <p:sldId id="279" r:id="rId26"/>
    <p:sldId id="280" r:id="rId27"/>
    <p:sldId id="281" r:id="rId28"/>
    <p:sldId id="282" r:id="rId29"/>
    <p:sldId id="315"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4" r:id="rId60"/>
  </p:sldIdLst>
  <p:sldSz cx="12192000" cy="6858000"/>
  <p:notesSz cx="6858000" cy="9144000"/>
  <p:embeddedFontLst>
    <p:embeddedFont>
      <p:font typeface="Roboto" panose="02000000000000000000" pitchFamily="2" charset="0"/>
      <p:regular r:id="rId62"/>
      <p:bold r:id="rId63"/>
      <p:italic r:id="rId64"/>
      <p:boldItalic r:id="rId6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9" roundtripDataSignature="AMtx7mjOL2rPyE9odetgcBb/jw9ZGHS+Z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91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2.fntdata"/><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font" Target="fonts/font4.fntdata"/><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3.fntdata"/><Relationship Id="rId69" Type="http://customschemas.google.com/relationships/presentationmetadata" Target="meta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1.fntdata"/><Relationship Id="rId7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99" name="Google Shape;99;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5" name="Google Shape;10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1" name="Google Shape;111;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7" name="Google Shape;117;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7" name="Google Shape;137;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6" name="Google Shape;156;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7" name="Google Shape;16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7" name="Google Shape;177;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7" name="Google Shape;18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7" name="Google Shape;197;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8" name="Google Shape;208;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1" name="Google Shape;221;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1" name="Google Shape;23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1" name="Google Shape;241;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2" name="Google Shape;252;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3" name="Google Shape;263;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6" name="Google Shape;276;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6" name="Google Shape;286;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9" name="Google Shape;299;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09" name="Google Shape;309;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19" name="Google Shape;319;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32" name="Google Shape;332;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32" name="Google Shape;332;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808286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45" name="Google Shape;345;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60" name="Google Shape;360;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70" name="Google Shape;370;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81" name="Google Shape;381;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81" name="Google Shape;381;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527634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91" name="Google Shape;391;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04" name="Google Shape;404;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4" name="Google Shape;414;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25" name="Google Shape;425;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p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42" name="Google Shape;442;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55" name="Google Shape;455;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68" name="Google Shape;468;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81" name="Google Shape;481;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91" name="Google Shape;491;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Google Shape;500;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01" name="Google Shape;501;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p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11" name="Google Shape;511;p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Google Shape;523;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24" name="Google Shape;524;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p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36" name="Google Shape;536;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5"/>
        <p:cNvGrpSpPr/>
        <p:nvPr/>
      </p:nvGrpSpPr>
      <p:grpSpPr>
        <a:xfrm>
          <a:off x="0" y="0"/>
          <a:ext cx="0" cy="0"/>
          <a:chOff x="0" y="0"/>
          <a:chExt cx="0" cy="0"/>
        </a:xfrm>
      </p:grpSpPr>
      <p:sp>
        <p:nvSpPr>
          <p:cNvPr id="546" name="Google Shape;546;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47" name="Google Shape;547;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5"/>
        <p:cNvGrpSpPr/>
        <p:nvPr/>
      </p:nvGrpSpPr>
      <p:grpSpPr>
        <a:xfrm>
          <a:off x="0" y="0"/>
          <a:ext cx="0" cy="0"/>
          <a:chOff x="0" y="0"/>
          <a:chExt cx="0" cy="0"/>
        </a:xfrm>
      </p:grpSpPr>
      <p:sp>
        <p:nvSpPr>
          <p:cNvPr id="556" name="Google Shape;556;p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57" name="Google Shape;557;p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5"/>
        <p:cNvGrpSpPr/>
        <p:nvPr/>
      </p:nvGrpSpPr>
      <p:grpSpPr>
        <a:xfrm>
          <a:off x="0" y="0"/>
          <a:ext cx="0" cy="0"/>
          <a:chOff x="0" y="0"/>
          <a:chExt cx="0" cy="0"/>
        </a:xfrm>
      </p:grpSpPr>
      <p:sp>
        <p:nvSpPr>
          <p:cNvPr id="566" name="Google Shape;566;p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67" name="Google Shape;567;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5"/>
        <p:cNvGrpSpPr/>
        <p:nvPr/>
      </p:nvGrpSpPr>
      <p:grpSpPr>
        <a:xfrm>
          <a:off x="0" y="0"/>
          <a:ext cx="0" cy="0"/>
          <a:chOff x="0" y="0"/>
          <a:chExt cx="0" cy="0"/>
        </a:xfrm>
      </p:grpSpPr>
      <p:sp>
        <p:nvSpPr>
          <p:cNvPr id="576" name="Google Shape;576;p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77" name="Google Shape;577;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5"/>
        <p:cNvGrpSpPr/>
        <p:nvPr/>
      </p:nvGrpSpPr>
      <p:grpSpPr>
        <a:xfrm>
          <a:off x="0" y="0"/>
          <a:ext cx="0" cy="0"/>
          <a:chOff x="0" y="0"/>
          <a:chExt cx="0" cy="0"/>
        </a:xfrm>
      </p:grpSpPr>
      <p:sp>
        <p:nvSpPr>
          <p:cNvPr id="586" name="Google Shape;586;p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87" name="Google Shape;587;p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5"/>
        <p:cNvGrpSpPr/>
        <p:nvPr/>
      </p:nvGrpSpPr>
      <p:grpSpPr>
        <a:xfrm>
          <a:off x="0" y="0"/>
          <a:ext cx="0" cy="0"/>
          <a:chOff x="0" y="0"/>
          <a:chExt cx="0" cy="0"/>
        </a:xfrm>
      </p:grpSpPr>
      <p:sp>
        <p:nvSpPr>
          <p:cNvPr id="596" name="Google Shape;596;p5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97" name="Google Shape;597;p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5"/>
        <p:cNvGrpSpPr/>
        <p:nvPr/>
      </p:nvGrpSpPr>
      <p:grpSpPr>
        <a:xfrm>
          <a:off x="0" y="0"/>
          <a:ext cx="0" cy="0"/>
          <a:chOff x="0" y="0"/>
          <a:chExt cx="0" cy="0"/>
        </a:xfrm>
      </p:grpSpPr>
      <p:sp>
        <p:nvSpPr>
          <p:cNvPr id="606" name="Google Shape;606;p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07" name="Google Shape;607;p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5"/>
        <p:cNvGrpSpPr/>
        <p:nvPr/>
      </p:nvGrpSpPr>
      <p:grpSpPr>
        <a:xfrm>
          <a:off x="0" y="0"/>
          <a:ext cx="0" cy="0"/>
          <a:chOff x="0" y="0"/>
          <a:chExt cx="0" cy="0"/>
        </a:xfrm>
      </p:grpSpPr>
      <p:sp>
        <p:nvSpPr>
          <p:cNvPr id="616" name="Google Shape;616;p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17" name="Google Shape;617;p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7"/>
        <p:cNvGrpSpPr/>
        <p:nvPr/>
      </p:nvGrpSpPr>
      <p:grpSpPr>
        <a:xfrm>
          <a:off x="0" y="0"/>
          <a:ext cx="0" cy="0"/>
          <a:chOff x="0" y="0"/>
          <a:chExt cx="0" cy="0"/>
        </a:xfrm>
      </p:grpSpPr>
      <p:sp>
        <p:nvSpPr>
          <p:cNvPr id="628" name="Google Shape;628;p6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29" name="Google Shape;629;p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8"/>
        <p:cNvGrpSpPr/>
        <p:nvPr/>
      </p:nvGrpSpPr>
      <p:grpSpPr>
        <a:xfrm>
          <a:off x="0" y="0"/>
          <a:ext cx="0" cy="0"/>
          <a:chOff x="0" y="0"/>
          <a:chExt cx="0" cy="0"/>
        </a:xfrm>
      </p:grpSpPr>
      <p:sp>
        <p:nvSpPr>
          <p:cNvPr id="639" name="Google Shape;639;p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40" name="Google Shape;640;p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8"/>
        <p:cNvGrpSpPr/>
        <p:nvPr/>
      </p:nvGrpSpPr>
      <p:grpSpPr>
        <a:xfrm>
          <a:off x="0" y="0"/>
          <a:ext cx="0" cy="0"/>
          <a:chOff x="0" y="0"/>
          <a:chExt cx="0" cy="0"/>
        </a:xfrm>
      </p:grpSpPr>
      <p:sp>
        <p:nvSpPr>
          <p:cNvPr id="649" name="Google Shape;649;p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50" name="Google Shape;650;p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8"/>
        <p:cNvGrpSpPr/>
        <p:nvPr/>
      </p:nvGrpSpPr>
      <p:grpSpPr>
        <a:xfrm>
          <a:off x="0" y="0"/>
          <a:ext cx="0" cy="0"/>
          <a:chOff x="0" y="0"/>
          <a:chExt cx="0" cy="0"/>
        </a:xfrm>
      </p:grpSpPr>
      <p:sp>
        <p:nvSpPr>
          <p:cNvPr id="659" name="Google Shape;659;p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60" name="Google Shape;660;p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3"/>
        <p:cNvGrpSpPr/>
        <p:nvPr/>
      </p:nvGrpSpPr>
      <p:grpSpPr>
        <a:xfrm>
          <a:off x="0" y="0"/>
          <a:ext cx="0" cy="0"/>
          <a:chOff x="0" y="0"/>
          <a:chExt cx="0" cy="0"/>
        </a:xfrm>
      </p:grpSpPr>
      <p:sp>
        <p:nvSpPr>
          <p:cNvPr id="674" name="Google Shape;674;p6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75" name="Google Shape;675;p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3"/>
        <p:cNvGrpSpPr/>
        <p:nvPr/>
      </p:nvGrpSpPr>
      <p:grpSpPr>
        <a:xfrm>
          <a:off x="0" y="0"/>
          <a:ext cx="0" cy="0"/>
          <a:chOff x="0" y="0"/>
          <a:chExt cx="0" cy="0"/>
        </a:xfrm>
      </p:grpSpPr>
      <p:sp>
        <p:nvSpPr>
          <p:cNvPr id="684" name="Google Shape;684;p6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85" name="Google Shape;685;p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3"/>
        <p:cNvGrpSpPr/>
        <p:nvPr/>
      </p:nvGrpSpPr>
      <p:grpSpPr>
        <a:xfrm>
          <a:off x="0" y="0"/>
          <a:ext cx="0" cy="0"/>
          <a:chOff x="0" y="0"/>
          <a:chExt cx="0" cy="0"/>
        </a:xfrm>
      </p:grpSpPr>
      <p:sp>
        <p:nvSpPr>
          <p:cNvPr id="694" name="Google Shape;694;p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95" name="Google Shape;695;p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6"/>
        <p:cNvGrpSpPr/>
        <p:nvPr/>
      </p:nvGrpSpPr>
      <p:grpSpPr>
        <a:xfrm>
          <a:off x="0" y="0"/>
          <a:ext cx="0" cy="0"/>
          <a:chOff x="0" y="0"/>
          <a:chExt cx="0" cy="0"/>
        </a:xfrm>
      </p:grpSpPr>
      <p:sp>
        <p:nvSpPr>
          <p:cNvPr id="707" name="Google Shape;707;p6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08" name="Google Shape;708;p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110" name="Google Shape;11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lide de Título" type="title">
  <p:cSld name="TITLE">
    <p:spTree>
      <p:nvGrpSpPr>
        <p:cNvPr id="1" name="Shape 11"/>
        <p:cNvGrpSpPr/>
        <p:nvPr/>
      </p:nvGrpSpPr>
      <p:grpSpPr>
        <a:xfrm>
          <a:off x="0" y="0"/>
          <a:ext cx="0" cy="0"/>
          <a:chOff x="0" y="0"/>
          <a:chExt cx="0" cy="0"/>
        </a:xfrm>
      </p:grpSpPr>
      <p:sp>
        <p:nvSpPr>
          <p:cNvPr id="12" name="Google Shape;12;p1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1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Em Branco" type="blank">
  <p:cSld name="BLANK">
    <p:spTree>
      <p:nvGrpSpPr>
        <p:cNvPr id="1" name="Shape 17"/>
        <p:cNvGrpSpPr/>
        <p:nvPr/>
      </p:nvGrpSpPr>
      <p:grpSpPr>
        <a:xfrm>
          <a:off x="0" y="0"/>
          <a:ext cx="0" cy="0"/>
          <a:chOff x="0" y="0"/>
          <a:chExt cx="0" cy="0"/>
        </a:xfrm>
      </p:grpSpPr>
      <p:sp>
        <p:nvSpPr>
          <p:cNvPr id="18" name="Google Shape;18;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ítulo e Conteúdo" type="obj">
  <p:cSld name="OBJECT">
    <p:spTree>
      <p:nvGrpSpPr>
        <p:cNvPr id="1" name="Shape 21"/>
        <p:cNvGrpSpPr/>
        <p:nvPr/>
      </p:nvGrpSpPr>
      <p:grpSpPr>
        <a:xfrm>
          <a:off x="0" y="0"/>
          <a:ext cx="0" cy="0"/>
          <a:chOff x="0" y="0"/>
          <a:chExt cx="0" cy="0"/>
        </a:xfrm>
      </p:grpSpPr>
      <p:sp>
        <p:nvSpPr>
          <p:cNvPr id="22" name="Google Shape;22;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abeçalho da Seção" type="secHead">
  <p:cSld name="SECTION_HEADER">
    <p:spTree>
      <p:nvGrpSpPr>
        <p:cNvPr id="1" name="Shape 27"/>
        <p:cNvGrpSpPr/>
        <p:nvPr/>
      </p:nvGrpSpPr>
      <p:grpSpPr>
        <a:xfrm>
          <a:off x="0" y="0"/>
          <a:ext cx="0" cy="0"/>
          <a:chOff x="0" y="0"/>
          <a:chExt cx="0" cy="0"/>
        </a:xfrm>
      </p:grpSpPr>
      <p:sp>
        <p:nvSpPr>
          <p:cNvPr id="28" name="Google Shape;28;p1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uas Partes de Conteúdo" type="twoObj">
  <p:cSld name="TWO_OBJECTS">
    <p:spTree>
      <p:nvGrpSpPr>
        <p:cNvPr id="1" name="Shape 33"/>
        <p:cNvGrpSpPr/>
        <p:nvPr/>
      </p:nvGrpSpPr>
      <p:grpSpPr>
        <a:xfrm>
          <a:off x="0" y="0"/>
          <a:ext cx="0" cy="0"/>
          <a:chOff x="0" y="0"/>
          <a:chExt cx="0" cy="0"/>
        </a:xfrm>
      </p:grpSpPr>
      <p:sp>
        <p:nvSpPr>
          <p:cNvPr id="34" name="Google Shape;34;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ação" type="twoTxTwoObj">
  <p:cSld name="TWO_OBJECTS_WITH_TEXT">
    <p:spTree>
      <p:nvGrpSpPr>
        <p:cNvPr id="1" name="Shape 40"/>
        <p:cNvGrpSpPr/>
        <p:nvPr/>
      </p:nvGrpSpPr>
      <p:grpSpPr>
        <a:xfrm>
          <a:off x="0" y="0"/>
          <a:ext cx="0" cy="0"/>
          <a:chOff x="0" y="0"/>
          <a:chExt cx="0" cy="0"/>
        </a:xfrm>
      </p:grpSpPr>
      <p:sp>
        <p:nvSpPr>
          <p:cNvPr id="41" name="Google Shape;41;p1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omente Título" type="titleOnly">
  <p:cSld name="TITLE_ONLY">
    <p:spTree>
      <p:nvGrpSpPr>
        <p:cNvPr id="1" name="Shape 49"/>
        <p:cNvGrpSpPr/>
        <p:nvPr/>
      </p:nvGrpSpPr>
      <p:grpSpPr>
        <a:xfrm>
          <a:off x="0" y="0"/>
          <a:ext cx="0" cy="0"/>
          <a:chOff x="0" y="0"/>
          <a:chExt cx="0" cy="0"/>
        </a:xfrm>
      </p:grpSpPr>
      <p:sp>
        <p:nvSpPr>
          <p:cNvPr id="50" name="Google Shape;50;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údo com Legenda" type="objTx">
  <p:cSld name="OBJECT_WITH_CAPTION_TEXT">
    <p:spTree>
      <p:nvGrpSpPr>
        <p:cNvPr id="1" name="Shape 54"/>
        <p:cNvGrpSpPr/>
        <p:nvPr/>
      </p:nvGrpSpPr>
      <p:grpSpPr>
        <a:xfrm>
          <a:off x="0" y="0"/>
          <a:ext cx="0" cy="0"/>
          <a:chOff x="0" y="0"/>
          <a:chExt cx="0" cy="0"/>
        </a:xfrm>
      </p:grpSpPr>
      <p:sp>
        <p:nvSpPr>
          <p:cNvPr id="55" name="Google Shape;55;p1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agem com Legenda" type="picTx">
  <p:cSld name="PICTURE_WITH_CAPTION_TEXT">
    <p:spTree>
      <p:nvGrpSpPr>
        <p:cNvPr id="1" name="Shape 61"/>
        <p:cNvGrpSpPr/>
        <p:nvPr/>
      </p:nvGrpSpPr>
      <p:grpSpPr>
        <a:xfrm>
          <a:off x="0" y="0"/>
          <a:ext cx="0" cy="0"/>
          <a:chOff x="0" y="0"/>
          <a:chExt cx="0" cy="0"/>
        </a:xfrm>
      </p:grpSpPr>
      <p:sp>
        <p:nvSpPr>
          <p:cNvPr id="62" name="Google Shape;62;p1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8"/>
          <p:cNvSpPr>
            <a:spLocks noGrp="1"/>
          </p:cNvSpPr>
          <p:nvPr>
            <p:ph type="pic" idx="2"/>
          </p:nvPr>
        </p:nvSpPr>
        <p:spPr>
          <a:xfrm>
            <a:off x="5183188" y="987425"/>
            <a:ext cx="6172200" cy="4873625"/>
          </a:xfrm>
          <a:prstGeom prst="rect">
            <a:avLst/>
          </a:prstGeom>
          <a:noFill/>
          <a:ln>
            <a:noFill/>
          </a:ln>
        </p:spPr>
      </p:sp>
      <p:sp>
        <p:nvSpPr>
          <p:cNvPr id="64" name="Google Shape;64;p1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ítulo e Texto Vertical" type="vertTx">
  <p:cSld name="VERTICAL_TEXT">
    <p:spTree>
      <p:nvGrpSpPr>
        <p:cNvPr id="1" name="Shape 68"/>
        <p:cNvGrpSpPr/>
        <p:nvPr/>
      </p:nvGrpSpPr>
      <p:grpSpPr>
        <a:xfrm>
          <a:off x="0" y="0"/>
          <a:ext cx="0" cy="0"/>
          <a:chOff x="0" y="0"/>
          <a:chExt cx="0" cy="0"/>
        </a:xfrm>
      </p:grpSpPr>
      <p:sp>
        <p:nvSpPr>
          <p:cNvPr id="69" name="Google Shape;69;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exto e Título Vertical" type="vertTitleAndTx">
  <p:cSld name="VERTICAL_TITLE_AND_VERTICAL_TEXT">
    <p:spTree>
      <p:nvGrpSpPr>
        <p:cNvPr id="1" name="Shape 74"/>
        <p:cNvGrpSpPr/>
        <p:nvPr/>
      </p:nvGrpSpPr>
      <p:grpSpPr>
        <a:xfrm>
          <a:off x="0" y="0"/>
          <a:ext cx="0" cy="0"/>
          <a:chOff x="0" y="0"/>
          <a:chExt cx="0" cy="0"/>
        </a:xfrm>
      </p:grpSpPr>
      <p:sp>
        <p:nvSpPr>
          <p:cNvPr id="75" name="Google Shape;75;p2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41.png"/></Relationships>
</file>

<file path=ppt/slides/_rels/slide1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44.png"/></Relationships>
</file>

<file path=ppt/slides/_rels/slide1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7.png"/></Relationships>
</file>

<file path=ppt/slides/_rels/slide1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1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1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1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59.png"/><Relationship Id="rId4" Type="http://schemas.openxmlformats.org/officeDocument/2006/relationships/image" Target="../media/image58.png"/></Relationships>
</file>

<file path=ppt/slides/_rels/slide1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2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66.png"/><Relationship Id="rId4" Type="http://schemas.openxmlformats.org/officeDocument/2006/relationships/image" Target="../media/image65.png"/></Relationships>
</file>

<file path=ppt/slides/_rels/slide2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69.png"/><Relationship Id="rId4" Type="http://schemas.openxmlformats.org/officeDocument/2006/relationships/image" Target="../media/image68.png"/></Relationships>
</file>

<file path=ppt/slides/_rels/slide2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72.png"/><Relationship Id="rId4" Type="http://schemas.openxmlformats.org/officeDocument/2006/relationships/image" Target="../media/image71.png"/></Relationships>
</file>

<file path=ppt/slides/_rels/slide2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75.png"/><Relationship Id="rId4" Type="http://schemas.openxmlformats.org/officeDocument/2006/relationships/image" Target="../media/image74.png"/></Relationships>
</file>

<file path=ppt/slides/_rels/slide24.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78.png"/><Relationship Id="rId4" Type="http://schemas.openxmlformats.org/officeDocument/2006/relationships/image" Target="../media/image77.jpeg"/></Relationships>
</file>

<file path=ppt/slides/_rels/slide25.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0.png"/></Relationships>
</file>

<file path=ppt/slides/_rels/slide26.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85.png"/><Relationship Id="rId4" Type="http://schemas.openxmlformats.org/officeDocument/2006/relationships/image" Target="../media/image84.png"/></Relationships>
</file>

<file path=ppt/slides/_rels/slide27.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87.png"/></Relationships>
</file>

<file path=ppt/slides/_rels/slide28.xml.rels><?xml version="1.0" encoding="UTF-8" standalone="yes"?>
<Relationships xmlns="http://schemas.openxmlformats.org/package/2006/relationships"><Relationship Id="rId3" Type="http://schemas.openxmlformats.org/officeDocument/2006/relationships/image" Target="../media/image90.jpeg"/><Relationship Id="rId7" Type="http://schemas.openxmlformats.org/officeDocument/2006/relationships/image" Target="../media/image94.jpe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93.jpeg"/><Relationship Id="rId5" Type="http://schemas.openxmlformats.org/officeDocument/2006/relationships/image" Target="../media/image92.png"/><Relationship Id="rId4" Type="http://schemas.openxmlformats.org/officeDocument/2006/relationships/image" Target="../media/image91.jpeg"/></Relationships>
</file>

<file path=ppt/slides/_rels/slide29.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97.png"/><Relationship Id="rId4" Type="http://schemas.openxmlformats.org/officeDocument/2006/relationships/image" Target="../media/image96.png"/></Relationships>
</file>

<file path=ppt/slides/_rels/slide30.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01.png"/><Relationship Id="rId5" Type="http://schemas.openxmlformats.org/officeDocument/2006/relationships/image" Target="../media/image100.png"/><Relationship Id="rId4" Type="http://schemas.openxmlformats.org/officeDocument/2006/relationships/image" Target="../media/image99.png"/></Relationships>
</file>

<file path=ppt/slides/_rels/slide31.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04.png"/><Relationship Id="rId4" Type="http://schemas.openxmlformats.org/officeDocument/2006/relationships/image" Target="../media/image103.png"/></Relationships>
</file>

<file path=ppt/slides/_rels/slide32.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107.png"/><Relationship Id="rId4" Type="http://schemas.openxmlformats.org/officeDocument/2006/relationships/image" Target="../media/image106.png"/></Relationships>
</file>

<file path=ppt/slides/_rels/slide33.xml.rels><?xml version="1.0" encoding="UTF-8" standalone="yes"?>
<Relationships xmlns="http://schemas.openxmlformats.org/package/2006/relationships"><Relationship Id="rId3" Type="http://schemas.openxmlformats.org/officeDocument/2006/relationships/image" Target="../media/image108.png"/><Relationship Id="rId7" Type="http://schemas.openxmlformats.org/officeDocument/2006/relationships/image" Target="../media/image112.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11.png"/><Relationship Id="rId5" Type="http://schemas.openxmlformats.org/officeDocument/2006/relationships/image" Target="../media/image110.png"/><Relationship Id="rId4" Type="http://schemas.openxmlformats.org/officeDocument/2006/relationships/image" Target="../media/image109.png"/></Relationships>
</file>

<file path=ppt/slides/_rels/slide34.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115.png"/><Relationship Id="rId4" Type="http://schemas.openxmlformats.org/officeDocument/2006/relationships/image" Target="../media/image114.png"/></Relationships>
</file>

<file path=ppt/slides/_rels/slide35.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118.png"/><Relationship Id="rId4" Type="http://schemas.openxmlformats.org/officeDocument/2006/relationships/image" Target="../media/image117.png"/></Relationships>
</file>

<file path=ppt/slides/_rels/slide36.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122.png"/><Relationship Id="rId5" Type="http://schemas.openxmlformats.org/officeDocument/2006/relationships/image" Target="../media/image121.png"/><Relationship Id="rId4" Type="http://schemas.openxmlformats.org/officeDocument/2006/relationships/image" Target="../media/image120.png"/></Relationships>
</file>

<file path=ppt/slides/_rels/slide37.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124.jpeg"/></Relationships>
</file>

<file path=ppt/slides/_rels/slide38.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127.png"/><Relationship Id="rId4" Type="http://schemas.openxmlformats.org/officeDocument/2006/relationships/image" Target="../media/image126.png"/></Relationships>
</file>

<file path=ppt/slides/_rels/slide39.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image" Target="../media/image130.png"/><Relationship Id="rId4" Type="http://schemas.openxmlformats.org/officeDocument/2006/relationships/image" Target="../media/image129.png"/></Relationships>
</file>

<file path=ppt/slides/_rels/slide40.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134.png"/><Relationship Id="rId5" Type="http://schemas.openxmlformats.org/officeDocument/2006/relationships/image" Target="../media/image133.png"/><Relationship Id="rId4" Type="http://schemas.openxmlformats.org/officeDocument/2006/relationships/image" Target="../media/image132.png"/></Relationships>
</file>

<file path=ppt/slides/_rels/slide41.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137.png"/><Relationship Id="rId4" Type="http://schemas.openxmlformats.org/officeDocument/2006/relationships/image" Target="../media/image136.png"/></Relationships>
</file>

<file path=ppt/slides/_rels/slide42.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141.png"/><Relationship Id="rId5" Type="http://schemas.openxmlformats.org/officeDocument/2006/relationships/image" Target="../media/image140.png"/><Relationship Id="rId4" Type="http://schemas.openxmlformats.org/officeDocument/2006/relationships/image" Target="../media/image139.png"/></Relationships>
</file>

<file path=ppt/slides/_rels/slide43.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notesSlide" Target="../notesSlides/notesSlide43.xml"/><Relationship Id="rId1" Type="http://schemas.openxmlformats.org/officeDocument/2006/relationships/slideLayout" Target="../slideLayouts/slideLayout2.xml"/><Relationship Id="rId5" Type="http://schemas.openxmlformats.org/officeDocument/2006/relationships/image" Target="../media/image144.png"/><Relationship Id="rId4" Type="http://schemas.openxmlformats.org/officeDocument/2006/relationships/image" Target="../media/image143.png"/></Relationships>
</file>

<file path=ppt/slides/_rels/slide44.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notesSlide" Target="../notesSlides/notesSlide44.xml"/><Relationship Id="rId1" Type="http://schemas.openxmlformats.org/officeDocument/2006/relationships/slideLayout" Target="../slideLayouts/slideLayout2.xml"/><Relationship Id="rId5" Type="http://schemas.openxmlformats.org/officeDocument/2006/relationships/image" Target="../media/image147.png"/><Relationship Id="rId4" Type="http://schemas.openxmlformats.org/officeDocument/2006/relationships/image" Target="../media/image146.png"/></Relationships>
</file>

<file path=ppt/slides/_rels/slide45.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notesSlide" Target="../notesSlides/notesSlide45.xml"/><Relationship Id="rId1" Type="http://schemas.openxmlformats.org/officeDocument/2006/relationships/slideLayout" Target="../slideLayouts/slideLayout2.xml"/><Relationship Id="rId5" Type="http://schemas.openxmlformats.org/officeDocument/2006/relationships/image" Target="../media/image150.png"/><Relationship Id="rId4" Type="http://schemas.openxmlformats.org/officeDocument/2006/relationships/image" Target="../media/image149.png"/></Relationships>
</file>

<file path=ppt/slides/_rels/slide46.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notesSlide" Target="../notesSlides/notesSlide46.xml"/><Relationship Id="rId1" Type="http://schemas.openxmlformats.org/officeDocument/2006/relationships/slideLayout" Target="../slideLayouts/slideLayout2.xml"/><Relationship Id="rId5" Type="http://schemas.openxmlformats.org/officeDocument/2006/relationships/image" Target="../media/image153.png"/><Relationship Id="rId4" Type="http://schemas.openxmlformats.org/officeDocument/2006/relationships/image" Target="../media/image152.png"/></Relationships>
</file>

<file path=ppt/slides/_rels/slide47.xml.rels><?xml version="1.0" encoding="UTF-8" standalone="yes"?>
<Relationships xmlns="http://schemas.openxmlformats.org/package/2006/relationships"><Relationship Id="rId3" Type="http://schemas.openxmlformats.org/officeDocument/2006/relationships/image" Target="../media/image154.png"/><Relationship Id="rId2" Type="http://schemas.openxmlformats.org/officeDocument/2006/relationships/notesSlide" Target="../notesSlides/notesSlide47.xml"/><Relationship Id="rId1" Type="http://schemas.openxmlformats.org/officeDocument/2006/relationships/slideLayout" Target="../slideLayouts/slideLayout2.xml"/><Relationship Id="rId5" Type="http://schemas.openxmlformats.org/officeDocument/2006/relationships/image" Target="../media/image156.png"/><Relationship Id="rId4" Type="http://schemas.openxmlformats.org/officeDocument/2006/relationships/image" Target="../media/image155.png"/></Relationships>
</file>

<file path=ppt/slides/_rels/slide48.xml.rels><?xml version="1.0" encoding="UTF-8" standalone="yes"?>
<Relationships xmlns="http://schemas.openxmlformats.org/package/2006/relationships"><Relationship Id="rId3" Type="http://schemas.openxmlformats.org/officeDocument/2006/relationships/image" Target="../media/image157.png"/><Relationship Id="rId2" Type="http://schemas.openxmlformats.org/officeDocument/2006/relationships/notesSlide" Target="../notesSlides/notesSlide48.xml"/><Relationship Id="rId1" Type="http://schemas.openxmlformats.org/officeDocument/2006/relationships/slideLayout" Target="../slideLayouts/slideLayout2.xml"/><Relationship Id="rId5" Type="http://schemas.openxmlformats.org/officeDocument/2006/relationships/image" Target="../media/image159.png"/><Relationship Id="rId4" Type="http://schemas.openxmlformats.org/officeDocument/2006/relationships/image" Target="../media/image158.png"/></Relationships>
</file>

<file path=ppt/slides/_rels/slide49.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notesSlide" Target="../notesSlides/notesSlide49.xml"/><Relationship Id="rId1" Type="http://schemas.openxmlformats.org/officeDocument/2006/relationships/slideLayout" Target="../slideLayouts/slideLayout2.xml"/><Relationship Id="rId5" Type="http://schemas.openxmlformats.org/officeDocument/2006/relationships/image" Target="../media/image162.png"/><Relationship Id="rId4" Type="http://schemas.openxmlformats.org/officeDocument/2006/relationships/image" Target="../media/image161.png"/></Relationships>
</file>

<file path=ppt/slides/_rels/slide50.xml.rels><?xml version="1.0" encoding="UTF-8" standalone="yes"?>
<Relationships xmlns="http://schemas.openxmlformats.org/package/2006/relationships"><Relationship Id="rId3" Type="http://schemas.openxmlformats.org/officeDocument/2006/relationships/image" Target="../media/image163.png"/><Relationship Id="rId2" Type="http://schemas.openxmlformats.org/officeDocument/2006/relationships/notesSlide" Target="../notesSlides/notesSlide50.xml"/><Relationship Id="rId1" Type="http://schemas.openxmlformats.org/officeDocument/2006/relationships/slideLayout" Target="../slideLayouts/slideLayout2.xml"/><Relationship Id="rId5" Type="http://schemas.openxmlformats.org/officeDocument/2006/relationships/image" Target="../media/image165.png"/><Relationship Id="rId4" Type="http://schemas.openxmlformats.org/officeDocument/2006/relationships/image" Target="../media/image164.png"/></Relationships>
</file>

<file path=ppt/slides/_rels/slide51.xml.rels><?xml version="1.0" encoding="UTF-8" standalone="yes"?>
<Relationships xmlns="http://schemas.openxmlformats.org/package/2006/relationships"><Relationship Id="rId3" Type="http://schemas.openxmlformats.org/officeDocument/2006/relationships/image" Target="../media/image166.png"/><Relationship Id="rId2" Type="http://schemas.openxmlformats.org/officeDocument/2006/relationships/notesSlide" Target="../notesSlides/notesSlide51.xml"/><Relationship Id="rId1" Type="http://schemas.openxmlformats.org/officeDocument/2006/relationships/slideLayout" Target="../slideLayouts/slideLayout2.xml"/><Relationship Id="rId6" Type="http://schemas.openxmlformats.org/officeDocument/2006/relationships/image" Target="../media/image169.png"/><Relationship Id="rId5" Type="http://schemas.openxmlformats.org/officeDocument/2006/relationships/image" Target="../media/image168.png"/><Relationship Id="rId4" Type="http://schemas.openxmlformats.org/officeDocument/2006/relationships/image" Target="../media/image167.png"/></Relationships>
</file>

<file path=ppt/slides/_rels/slide52.xml.rels><?xml version="1.0" encoding="UTF-8" standalone="yes"?>
<Relationships xmlns="http://schemas.openxmlformats.org/package/2006/relationships"><Relationship Id="rId3" Type="http://schemas.openxmlformats.org/officeDocument/2006/relationships/image" Target="../media/image170.png"/><Relationship Id="rId2" Type="http://schemas.openxmlformats.org/officeDocument/2006/relationships/notesSlide" Target="../notesSlides/notesSlide52.xml"/><Relationship Id="rId1" Type="http://schemas.openxmlformats.org/officeDocument/2006/relationships/slideLayout" Target="../slideLayouts/slideLayout2.xml"/><Relationship Id="rId5" Type="http://schemas.openxmlformats.org/officeDocument/2006/relationships/image" Target="../media/image172.png"/><Relationship Id="rId4" Type="http://schemas.openxmlformats.org/officeDocument/2006/relationships/image" Target="../media/image171.png"/></Relationships>
</file>

<file path=ppt/slides/_rels/slide53.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notesSlide" Target="../notesSlides/notesSlide53.xml"/><Relationship Id="rId1" Type="http://schemas.openxmlformats.org/officeDocument/2006/relationships/slideLayout" Target="../slideLayouts/slideLayout2.xml"/><Relationship Id="rId5" Type="http://schemas.openxmlformats.org/officeDocument/2006/relationships/image" Target="../media/image175.png"/><Relationship Id="rId4" Type="http://schemas.openxmlformats.org/officeDocument/2006/relationships/image" Target="../media/image174.png"/></Relationships>
</file>

<file path=ppt/slides/_rels/slide54.xml.rels><?xml version="1.0" encoding="UTF-8" standalone="yes"?>
<Relationships xmlns="http://schemas.openxmlformats.org/package/2006/relationships"><Relationship Id="rId3" Type="http://schemas.openxmlformats.org/officeDocument/2006/relationships/image" Target="../media/image176.png"/><Relationship Id="rId2" Type="http://schemas.openxmlformats.org/officeDocument/2006/relationships/notesSlide" Target="../notesSlides/notesSlide54.xml"/><Relationship Id="rId1" Type="http://schemas.openxmlformats.org/officeDocument/2006/relationships/slideLayout" Target="../slideLayouts/slideLayout2.xml"/><Relationship Id="rId6" Type="http://schemas.openxmlformats.org/officeDocument/2006/relationships/image" Target="../media/image179.png"/><Relationship Id="rId5" Type="http://schemas.openxmlformats.org/officeDocument/2006/relationships/image" Target="../media/image178.png"/><Relationship Id="rId4" Type="http://schemas.openxmlformats.org/officeDocument/2006/relationships/image" Target="../media/image177.png"/></Relationships>
</file>

<file path=ppt/slides/_rels/slide55.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notesSlide" Target="../notesSlides/notesSlide55.xml"/><Relationship Id="rId1" Type="http://schemas.openxmlformats.org/officeDocument/2006/relationships/slideLayout" Target="../slideLayouts/slideLayout2.xml"/><Relationship Id="rId5" Type="http://schemas.openxmlformats.org/officeDocument/2006/relationships/image" Target="../media/image182.png"/><Relationship Id="rId4" Type="http://schemas.openxmlformats.org/officeDocument/2006/relationships/image" Target="../media/image181.png"/></Relationships>
</file>

<file path=ppt/slides/_rels/slide56.xml.rels><?xml version="1.0" encoding="UTF-8" standalone="yes"?>
<Relationships xmlns="http://schemas.openxmlformats.org/package/2006/relationships"><Relationship Id="rId3" Type="http://schemas.openxmlformats.org/officeDocument/2006/relationships/image" Target="../media/image183.png"/><Relationship Id="rId2" Type="http://schemas.openxmlformats.org/officeDocument/2006/relationships/notesSlide" Target="../notesSlides/notesSlide56.xml"/><Relationship Id="rId1" Type="http://schemas.openxmlformats.org/officeDocument/2006/relationships/slideLayout" Target="../slideLayouts/slideLayout2.xml"/><Relationship Id="rId5" Type="http://schemas.openxmlformats.org/officeDocument/2006/relationships/image" Target="../media/image185.png"/><Relationship Id="rId4" Type="http://schemas.openxmlformats.org/officeDocument/2006/relationships/image" Target="../media/image184.png"/></Relationships>
</file>

<file path=ppt/slides/_rels/slide57.xml.rels><?xml version="1.0" encoding="UTF-8" standalone="yes"?>
<Relationships xmlns="http://schemas.openxmlformats.org/package/2006/relationships"><Relationship Id="rId3" Type="http://schemas.openxmlformats.org/officeDocument/2006/relationships/image" Target="../media/image186.png"/><Relationship Id="rId2" Type="http://schemas.openxmlformats.org/officeDocument/2006/relationships/notesSlide" Target="../notesSlides/notesSlide57.xml"/><Relationship Id="rId1" Type="http://schemas.openxmlformats.org/officeDocument/2006/relationships/slideLayout" Target="../slideLayouts/slideLayout2.xml"/><Relationship Id="rId5" Type="http://schemas.openxmlformats.org/officeDocument/2006/relationships/image" Target="../media/image188.png"/><Relationship Id="rId4" Type="http://schemas.openxmlformats.org/officeDocument/2006/relationships/image" Target="../media/image187.png"/></Relationships>
</file>

<file path=ppt/slides/_rels/slide58.xml.rels><?xml version="1.0" encoding="UTF-8" standalone="yes"?>
<Relationships xmlns="http://schemas.openxmlformats.org/package/2006/relationships"><Relationship Id="rId3" Type="http://schemas.openxmlformats.org/officeDocument/2006/relationships/image" Target="../media/image189.png"/><Relationship Id="rId2" Type="http://schemas.openxmlformats.org/officeDocument/2006/relationships/notesSlide" Target="../notesSlides/notesSlide58.xml"/><Relationship Id="rId1" Type="http://schemas.openxmlformats.org/officeDocument/2006/relationships/slideLayout" Target="../slideLayouts/slideLayout2.xml"/><Relationship Id="rId5" Type="http://schemas.openxmlformats.org/officeDocument/2006/relationships/image" Target="../media/image191.png"/><Relationship Id="rId4" Type="http://schemas.openxmlformats.org/officeDocument/2006/relationships/image" Target="../media/image190.pn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2998304" y="877755"/>
            <a:ext cx="6195391" cy="115701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pt-BR" b="1" dirty="0">
                <a:latin typeface="Roboto" panose="02000000000000000000" pitchFamily="2" charset="0"/>
                <a:ea typeface="Roboto" panose="02000000000000000000" pitchFamily="2" charset="0"/>
                <a:cs typeface="Roboto" panose="02000000000000000000" pitchFamily="2" charset="0"/>
              </a:rPr>
              <a:t>Informática</a:t>
            </a:r>
            <a:endParaRPr b="1" dirty="0">
              <a:latin typeface="Roboto" panose="02000000000000000000" pitchFamily="2" charset="0"/>
              <a:ea typeface="Roboto" panose="02000000000000000000" pitchFamily="2" charset="0"/>
              <a:cs typeface="Roboto" panose="02000000000000000000" pitchFamily="2" charset="0"/>
            </a:endParaRPr>
          </a:p>
        </p:txBody>
      </p:sp>
      <p:sp>
        <p:nvSpPr>
          <p:cNvPr id="85" name="Google Shape;85;p1"/>
          <p:cNvSpPr txBox="1"/>
          <p:nvPr/>
        </p:nvSpPr>
        <p:spPr>
          <a:xfrm>
            <a:off x="11106779" y="6509039"/>
            <a:ext cx="1258957"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1"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11/2024</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pic>
        <p:nvPicPr>
          <p:cNvPr id="86" name="Google Shape;86;p1"/>
          <p:cNvPicPr preferRelativeResize="0"/>
          <p:nvPr/>
        </p:nvPicPr>
        <p:blipFill rotWithShape="1">
          <a:blip r:embed="rId3">
            <a:alphaModFix/>
          </a:blip>
          <a:srcRect/>
          <a:stretch/>
        </p:blipFill>
        <p:spPr>
          <a:xfrm>
            <a:off x="551566" y="5129713"/>
            <a:ext cx="2681766" cy="1461453"/>
          </a:xfrm>
          <a:prstGeom prst="rect">
            <a:avLst/>
          </a:prstGeom>
          <a:noFill/>
          <a:ln>
            <a:noFill/>
          </a:ln>
        </p:spPr>
      </p:pic>
      <p:pic>
        <p:nvPicPr>
          <p:cNvPr id="87" name="Google Shape;87;p1"/>
          <p:cNvPicPr preferRelativeResize="0"/>
          <p:nvPr/>
        </p:nvPicPr>
        <p:blipFill rotWithShape="1">
          <a:blip r:embed="rId4">
            <a:alphaModFix/>
          </a:blip>
          <a:srcRect/>
          <a:stretch/>
        </p:blipFill>
        <p:spPr>
          <a:xfrm>
            <a:off x="3963271" y="5450637"/>
            <a:ext cx="612042" cy="1157012"/>
          </a:xfrm>
          <a:prstGeom prst="rect">
            <a:avLst/>
          </a:prstGeom>
          <a:noFill/>
          <a:ln>
            <a:noFill/>
          </a:ln>
        </p:spPr>
      </p:pic>
      <p:pic>
        <p:nvPicPr>
          <p:cNvPr id="88" name="Google Shape;88;p1"/>
          <p:cNvPicPr preferRelativeResize="0"/>
          <p:nvPr/>
        </p:nvPicPr>
        <p:blipFill rotWithShape="1">
          <a:blip r:embed="rId5">
            <a:alphaModFix/>
          </a:blip>
          <a:srcRect/>
          <a:stretch/>
        </p:blipFill>
        <p:spPr>
          <a:xfrm>
            <a:off x="669080" y="3221831"/>
            <a:ext cx="2446738" cy="1993638"/>
          </a:xfrm>
          <a:prstGeom prst="rect">
            <a:avLst/>
          </a:prstGeom>
          <a:noFill/>
          <a:ln>
            <a:noFill/>
          </a:ln>
        </p:spPr>
      </p:pic>
      <p:pic>
        <p:nvPicPr>
          <p:cNvPr id="89" name="Google Shape;89;p1"/>
          <p:cNvPicPr preferRelativeResize="0"/>
          <p:nvPr/>
        </p:nvPicPr>
        <p:blipFill rotWithShape="1">
          <a:blip r:embed="rId6">
            <a:alphaModFix/>
          </a:blip>
          <a:srcRect/>
          <a:stretch/>
        </p:blipFill>
        <p:spPr>
          <a:xfrm>
            <a:off x="5468445" y="4934750"/>
            <a:ext cx="2319661" cy="1790950"/>
          </a:xfrm>
          <a:prstGeom prst="rect">
            <a:avLst/>
          </a:prstGeom>
          <a:noFill/>
          <a:ln>
            <a:noFill/>
          </a:ln>
        </p:spPr>
      </p:pic>
      <p:pic>
        <p:nvPicPr>
          <p:cNvPr id="90" name="Google Shape;90;p1"/>
          <p:cNvPicPr preferRelativeResize="0"/>
          <p:nvPr/>
        </p:nvPicPr>
        <p:blipFill rotWithShape="1">
          <a:blip r:embed="rId7">
            <a:alphaModFix/>
          </a:blip>
          <a:srcRect/>
          <a:stretch/>
        </p:blipFill>
        <p:spPr>
          <a:xfrm>
            <a:off x="1442310" y="2469136"/>
            <a:ext cx="900277" cy="742069"/>
          </a:xfrm>
          <a:prstGeom prst="rect">
            <a:avLst/>
          </a:prstGeom>
          <a:noFill/>
          <a:ln>
            <a:noFill/>
          </a:ln>
        </p:spPr>
      </p:pic>
      <p:pic>
        <p:nvPicPr>
          <p:cNvPr id="91" name="Google Shape;91;p1"/>
          <p:cNvPicPr preferRelativeResize="0"/>
          <p:nvPr/>
        </p:nvPicPr>
        <p:blipFill rotWithShape="1">
          <a:blip r:embed="rId8">
            <a:alphaModFix/>
          </a:blip>
          <a:srcRect/>
          <a:stretch/>
        </p:blipFill>
        <p:spPr>
          <a:xfrm>
            <a:off x="5502614" y="3221831"/>
            <a:ext cx="2476321" cy="1378757"/>
          </a:xfrm>
          <a:prstGeom prst="rect">
            <a:avLst/>
          </a:prstGeom>
          <a:noFill/>
          <a:ln>
            <a:noFill/>
          </a:ln>
        </p:spPr>
      </p:pic>
      <p:pic>
        <p:nvPicPr>
          <p:cNvPr id="92" name="Google Shape;92;p1"/>
          <p:cNvPicPr preferRelativeResize="0"/>
          <p:nvPr/>
        </p:nvPicPr>
        <p:blipFill rotWithShape="1">
          <a:blip r:embed="rId9">
            <a:alphaModFix/>
          </a:blip>
          <a:srcRect/>
          <a:stretch/>
        </p:blipFill>
        <p:spPr>
          <a:xfrm>
            <a:off x="8231385" y="3175378"/>
            <a:ext cx="1222074" cy="1644962"/>
          </a:xfrm>
          <a:prstGeom prst="rect">
            <a:avLst/>
          </a:prstGeom>
          <a:noFill/>
          <a:ln>
            <a:noFill/>
          </a:ln>
        </p:spPr>
      </p:pic>
      <p:pic>
        <p:nvPicPr>
          <p:cNvPr id="93" name="Google Shape;93;p1"/>
          <p:cNvPicPr preferRelativeResize="0"/>
          <p:nvPr/>
        </p:nvPicPr>
        <p:blipFill rotWithShape="1">
          <a:blip r:embed="rId10">
            <a:alphaModFix/>
          </a:blip>
          <a:srcRect/>
          <a:stretch/>
        </p:blipFill>
        <p:spPr>
          <a:xfrm>
            <a:off x="8130057" y="5129713"/>
            <a:ext cx="1242439" cy="1364578"/>
          </a:xfrm>
          <a:prstGeom prst="rect">
            <a:avLst/>
          </a:prstGeom>
          <a:noFill/>
          <a:ln>
            <a:noFill/>
          </a:ln>
        </p:spPr>
      </p:pic>
      <p:pic>
        <p:nvPicPr>
          <p:cNvPr id="94" name="Google Shape;94;p1"/>
          <p:cNvPicPr preferRelativeResize="0"/>
          <p:nvPr/>
        </p:nvPicPr>
        <p:blipFill rotWithShape="1">
          <a:blip r:embed="rId11">
            <a:alphaModFix/>
          </a:blip>
          <a:srcRect/>
          <a:stretch/>
        </p:blipFill>
        <p:spPr>
          <a:xfrm>
            <a:off x="9599739" y="3441583"/>
            <a:ext cx="2136519" cy="1378757"/>
          </a:xfrm>
          <a:prstGeom prst="rect">
            <a:avLst/>
          </a:prstGeom>
          <a:noFill/>
          <a:ln>
            <a:noFill/>
          </a:ln>
        </p:spPr>
      </p:pic>
      <p:pic>
        <p:nvPicPr>
          <p:cNvPr id="95" name="Google Shape;95;p1"/>
          <p:cNvPicPr preferRelativeResize="0"/>
          <p:nvPr/>
        </p:nvPicPr>
        <p:blipFill rotWithShape="1">
          <a:blip r:embed="rId12">
            <a:alphaModFix/>
          </a:blip>
          <a:srcRect/>
          <a:stretch/>
        </p:blipFill>
        <p:spPr>
          <a:xfrm>
            <a:off x="9657312" y="5129713"/>
            <a:ext cx="2078946" cy="1123754"/>
          </a:xfrm>
          <a:prstGeom prst="rect">
            <a:avLst/>
          </a:prstGeom>
          <a:noFill/>
          <a:ln>
            <a:noFill/>
          </a:ln>
        </p:spPr>
      </p:pic>
      <p:pic>
        <p:nvPicPr>
          <p:cNvPr id="96" name="Google Shape;96;p1"/>
          <p:cNvPicPr preferRelativeResize="0"/>
          <p:nvPr/>
        </p:nvPicPr>
        <p:blipFill rotWithShape="1">
          <a:blip r:embed="rId13">
            <a:alphaModFix/>
          </a:blip>
          <a:srcRect/>
          <a:stretch/>
        </p:blipFill>
        <p:spPr>
          <a:xfrm>
            <a:off x="3377991" y="2579673"/>
            <a:ext cx="1782603" cy="280872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2"/>
          <p:cNvSpPr txBox="1"/>
          <p:nvPr/>
        </p:nvSpPr>
        <p:spPr>
          <a:xfrm>
            <a:off x="397563" y="667695"/>
            <a:ext cx="2758591"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Categorias</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sp>
        <p:nvSpPr>
          <p:cNvPr id="102" name="Google Shape;102;p2"/>
          <p:cNvSpPr txBox="1"/>
          <p:nvPr/>
        </p:nvSpPr>
        <p:spPr>
          <a:xfrm>
            <a:off x="397564" y="1370631"/>
            <a:ext cx="8702191" cy="480127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a:t>
            </a:r>
            <a:r>
              <a:rPr lang="pt-BR" sz="1800" b="1" i="0" u="none" strike="noStrike" cap="none" dirty="0" err="1">
                <a:solidFill>
                  <a:srgbClr val="000000"/>
                </a:solidFill>
                <a:latin typeface="Roboto"/>
                <a:ea typeface="Roboto"/>
                <a:cs typeface="Roboto"/>
                <a:sym typeface="Roboto"/>
              </a:rPr>
              <a:t>Acessorios</a:t>
            </a:r>
            <a:r>
              <a:rPr lang="pt-BR" sz="1800" b="1" i="0" u="none" strike="noStrike" cap="none" dirty="0">
                <a:solidFill>
                  <a:srgbClr val="000000"/>
                </a:solidFill>
                <a:latin typeface="Roboto"/>
                <a:ea typeface="Roboto"/>
                <a:cs typeface="Roboto"/>
                <a:sym typeface="Roboto"/>
              </a:rPr>
              <a:t> e Pecas de </a:t>
            </a:r>
            <a:r>
              <a:rPr lang="pt-BR" sz="1800" b="1" i="0" u="none" strike="noStrike" cap="none" dirty="0" err="1">
                <a:solidFill>
                  <a:srgbClr val="000000"/>
                </a:solidFill>
                <a:latin typeface="Roboto"/>
                <a:ea typeface="Roboto"/>
                <a:cs typeface="Roboto"/>
                <a:sym typeface="Roboto"/>
              </a:rPr>
              <a:t>Reposicao</a:t>
            </a:r>
            <a:r>
              <a:rPr lang="pt-BR" sz="1800" b="1" i="0" u="none" strike="noStrike" cap="none" dirty="0">
                <a:solidFill>
                  <a:srgbClr val="000000"/>
                </a:solidFill>
                <a:latin typeface="Roboto"/>
                <a:ea typeface="Roboto"/>
                <a:cs typeface="Roboto"/>
                <a:sym typeface="Roboto"/>
              </a:rPr>
              <a:t> para </a:t>
            </a:r>
            <a:r>
              <a:rPr lang="pt-BR" sz="1800" b="1" i="0" u="none" strike="noStrike" cap="none" dirty="0" err="1">
                <a:solidFill>
                  <a:srgbClr val="000000"/>
                </a:solidFill>
                <a:latin typeface="Roboto"/>
                <a:ea typeface="Roboto"/>
                <a:cs typeface="Roboto"/>
                <a:sym typeface="Roboto"/>
              </a:rPr>
              <a:t>Informatica</a:t>
            </a:r>
            <a:endParaRPr lang="pt-BR" sz="1800" b="1" i="0" u="none" strike="noStrike" cap="none" dirty="0">
              <a:solidFill>
                <a:srgbClr val="000000"/>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Computador &gt; </a:t>
            </a:r>
            <a:r>
              <a:rPr lang="pt-BR" sz="1800" b="1" i="0" u="none" strike="noStrike" cap="none" dirty="0" err="1">
                <a:solidFill>
                  <a:srgbClr val="000000"/>
                </a:solidFill>
                <a:latin typeface="Roboto"/>
                <a:ea typeface="Roboto"/>
                <a:cs typeface="Roboto"/>
                <a:sym typeface="Roboto"/>
              </a:rPr>
              <a:t>All</a:t>
            </a:r>
            <a:r>
              <a:rPr lang="pt-BR" sz="1800" b="1" i="0" u="none" strike="noStrike" cap="none" dirty="0">
                <a:solidFill>
                  <a:srgbClr val="000000"/>
                </a:solidFill>
                <a:latin typeface="Roboto"/>
                <a:ea typeface="Roboto"/>
                <a:cs typeface="Roboto"/>
                <a:sym typeface="Roboto"/>
              </a:rPr>
              <a:t> in </a:t>
            </a:r>
            <a:r>
              <a:rPr lang="pt-BR" sz="1800" b="1" i="0" u="none" strike="noStrike" cap="none" dirty="0" err="1">
                <a:solidFill>
                  <a:srgbClr val="000000"/>
                </a:solidFill>
                <a:latin typeface="Roboto"/>
                <a:ea typeface="Roboto"/>
                <a:cs typeface="Roboto"/>
                <a:sym typeface="Roboto"/>
              </a:rPr>
              <a:t>One</a:t>
            </a:r>
            <a:r>
              <a:rPr lang="pt-BR" sz="1800" b="1" i="0" u="none" strike="noStrike" cap="none" dirty="0">
                <a:solidFill>
                  <a:srgbClr val="000000"/>
                </a:solidFill>
                <a:latin typeface="Roboto"/>
                <a:ea typeface="Roboto"/>
                <a:cs typeface="Roboto"/>
                <a:sym typeface="Roboto"/>
              </a:rPr>
              <a:t> e Computador Desktop</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Computador &gt; </a:t>
            </a:r>
            <a:r>
              <a:rPr lang="pt-BR" sz="1800" b="1" i="0" u="none" strike="noStrike" cap="none" dirty="0">
                <a:solidFill>
                  <a:srgbClr val="000000"/>
                </a:solidFill>
                <a:latin typeface="Roboto"/>
                <a:ea typeface="Roboto"/>
                <a:cs typeface="Roboto"/>
                <a:sym typeface="Roboto"/>
              </a:rPr>
              <a:t>Bateria para Notebook</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Computador &gt; </a:t>
            </a:r>
            <a:r>
              <a:rPr lang="pt-BR" sz="1800" b="1" i="0" u="none" strike="noStrike" cap="none" dirty="0">
                <a:solidFill>
                  <a:srgbClr val="000000"/>
                </a:solidFill>
                <a:latin typeface="Roboto"/>
                <a:ea typeface="Roboto"/>
                <a:cs typeface="Roboto"/>
                <a:sym typeface="Roboto"/>
              </a:rPr>
              <a:t>Carregador para Notebook</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Computador &gt; </a:t>
            </a:r>
            <a:r>
              <a:rPr lang="pt-BR" sz="1800" b="1" i="0" u="none" strike="noStrike" cap="none" dirty="0">
                <a:solidFill>
                  <a:srgbClr val="000000"/>
                </a:solidFill>
                <a:latin typeface="Roboto"/>
                <a:ea typeface="Roboto"/>
                <a:cs typeface="Roboto"/>
                <a:sym typeface="Roboto"/>
              </a:rPr>
              <a:t>Notebook</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Equipamento de Rede &gt; </a:t>
            </a:r>
            <a:r>
              <a:rPr lang="pt-BR" sz="1800" b="1" i="0" u="none" strike="noStrike" cap="none" dirty="0">
                <a:solidFill>
                  <a:srgbClr val="000000"/>
                </a:solidFill>
                <a:latin typeface="Roboto"/>
                <a:ea typeface="Roboto"/>
                <a:cs typeface="Roboto"/>
                <a:sym typeface="Roboto"/>
              </a:rPr>
              <a:t>Adaptador, Repetidor e Roteador de WiFi</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Equipamento de Rede &gt; </a:t>
            </a:r>
            <a:r>
              <a:rPr lang="pt-BR" sz="1800" b="1" i="0" u="none" strike="noStrike" cap="none" dirty="0">
                <a:solidFill>
                  <a:srgbClr val="000000"/>
                </a:solidFill>
                <a:latin typeface="Roboto"/>
                <a:ea typeface="Roboto"/>
                <a:cs typeface="Roboto"/>
                <a:sym typeface="Roboto"/>
              </a:rPr>
              <a:t>Firewall</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Equipamento de Rede &gt; </a:t>
            </a:r>
            <a:r>
              <a:rPr lang="pt-BR" sz="1800" b="1" i="0" u="none" strike="noStrike" cap="none" dirty="0" err="1">
                <a:solidFill>
                  <a:srgbClr val="000000"/>
                </a:solidFill>
                <a:latin typeface="Roboto"/>
                <a:ea typeface="Roboto"/>
                <a:cs typeface="Roboto"/>
                <a:sym typeface="Roboto"/>
              </a:rPr>
              <a:t>GateWay</a:t>
            </a:r>
            <a:endParaRPr lang="pt-BR" sz="1800" b="1" i="0" u="none" strike="noStrike" cap="none" dirty="0">
              <a:solidFill>
                <a:srgbClr val="000000"/>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Equipamento de Rede &gt; </a:t>
            </a:r>
            <a:r>
              <a:rPr lang="pt-BR" sz="1800" b="1" i="0" u="none" strike="noStrike" cap="none" dirty="0">
                <a:solidFill>
                  <a:srgbClr val="000000"/>
                </a:solidFill>
                <a:latin typeface="Roboto"/>
                <a:ea typeface="Roboto"/>
                <a:cs typeface="Roboto"/>
                <a:sym typeface="Roboto"/>
              </a:rPr>
              <a:t>Hub e Switch</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Equipamento de Rede &gt; </a:t>
            </a:r>
            <a:r>
              <a:rPr lang="pt-BR" sz="1800" b="1" i="0" u="none" strike="noStrike" cap="none" dirty="0">
                <a:solidFill>
                  <a:srgbClr val="000000"/>
                </a:solidFill>
                <a:latin typeface="Roboto"/>
                <a:ea typeface="Roboto"/>
                <a:cs typeface="Roboto"/>
                <a:sym typeface="Roboto"/>
              </a:rPr>
              <a:t>Splitter</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Hardware &gt; </a:t>
            </a:r>
            <a:r>
              <a:rPr lang="pt-BR" sz="1800" b="1" i="0" u="none" strike="noStrike" cap="none" dirty="0">
                <a:solidFill>
                  <a:srgbClr val="000000"/>
                </a:solidFill>
                <a:latin typeface="Roboto"/>
                <a:ea typeface="Roboto"/>
                <a:cs typeface="Roboto"/>
                <a:sym typeface="Roboto"/>
              </a:rPr>
              <a:t>Cooler para </a:t>
            </a:r>
            <a:r>
              <a:rPr lang="pt-BR" sz="1800" b="1" i="0" u="none" strike="noStrike" cap="none" dirty="0" err="1">
                <a:solidFill>
                  <a:srgbClr val="000000"/>
                </a:solidFill>
                <a:latin typeface="Roboto"/>
                <a:ea typeface="Roboto"/>
                <a:cs typeface="Roboto"/>
                <a:sym typeface="Roboto"/>
              </a:rPr>
              <a:t>Informatica</a:t>
            </a:r>
            <a:endParaRPr lang="pt-BR" sz="1800" b="1" i="0" u="none" strike="noStrike" cap="none" dirty="0">
              <a:solidFill>
                <a:srgbClr val="000000"/>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Hardware &gt; </a:t>
            </a:r>
            <a:r>
              <a:rPr lang="pt-BR" sz="1800" b="1" i="0" u="none" strike="noStrike" cap="none" dirty="0">
                <a:solidFill>
                  <a:srgbClr val="000000"/>
                </a:solidFill>
                <a:latin typeface="Roboto"/>
                <a:ea typeface="Roboto"/>
                <a:cs typeface="Roboto"/>
                <a:sym typeface="Roboto"/>
              </a:rPr>
              <a:t>Fonte de </a:t>
            </a:r>
            <a:r>
              <a:rPr lang="pt-BR" sz="1800" b="1" i="0" u="none" strike="noStrike" cap="none" dirty="0" err="1">
                <a:solidFill>
                  <a:srgbClr val="000000"/>
                </a:solidFill>
                <a:latin typeface="Roboto"/>
                <a:ea typeface="Roboto"/>
                <a:cs typeface="Roboto"/>
                <a:sym typeface="Roboto"/>
              </a:rPr>
              <a:t>Alimentacao</a:t>
            </a:r>
            <a:r>
              <a:rPr lang="pt-BR" sz="1800" b="1" i="0" u="none" strike="noStrike" cap="none" dirty="0">
                <a:solidFill>
                  <a:srgbClr val="000000"/>
                </a:solidFill>
                <a:latin typeface="Roboto"/>
                <a:ea typeface="Roboto"/>
                <a:cs typeface="Roboto"/>
                <a:sym typeface="Roboto"/>
              </a:rPr>
              <a:t> para Hardware</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Hardware &gt; </a:t>
            </a:r>
            <a:r>
              <a:rPr lang="pt-BR" sz="1800" b="1" i="0" u="none" strike="noStrike" cap="none" dirty="0">
                <a:solidFill>
                  <a:srgbClr val="000000"/>
                </a:solidFill>
                <a:latin typeface="Roboto"/>
                <a:ea typeface="Roboto"/>
                <a:cs typeface="Roboto"/>
                <a:sym typeface="Roboto"/>
              </a:rPr>
              <a:t>Gabinete para CPU</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Hardware &gt; </a:t>
            </a:r>
            <a:r>
              <a:rPr lang="pt-BR" sz="1800" b="1" i="0" u="none" strike="noStrike" cap="none" dirty="0">
                <a:solidFill>
                  <a:srgbClr val="000000"/>
                </a:solidFill>
                <a:latin typeface="Roboto"/>
                <a:ea typeface="Roboto"/>
                <a:cs typeface="Roboto"/>
                <a:sym typeface="Roboto"/>
              </a:rPr>
              <a:t>HD Externo, Interno e SSD</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Hardware &gt; </a:t>
            </a:r>
            <a:r>
              <a:rPr lang="pt-BR" sz="1800" b="1" i="0" u="none" strike="noStrike" cap="none" dirty="0">
                <a:solidFill>
                  <a:srgbClr val="000000"/>
                </a:solidFill>
                <a:latin typeface="Roboto"/>
                <a:ea typeface="Roboto"/>
                <a:cs typeface="Roboto"/>
                <a:sym typeface="Roboto"/>
              </a:rPr>
              <a:t>Memoria </a:t>
            </a:r>
            <a:r>
              <a:rPr lang="pt-BR" sz="1800" b="1" i="0" u="none" strike="noStrike" cap="none" dirty="0" err="1">
                <a:solidFill>
                  <a:srgbClr val="000000"/>
                </a:solidFill>
                <a:latin typeface="Roboto"/>
                <a:ea typeface="Roboto"/>
                <a:cs typeface="Roboto"/>
                <a:sym typeface="Roboto"/>
              </a:rPr>
              <a:t>Ram</a:t>
            </a:r>
            <a:endParaRPr lang="pt-BR" sz="1800" b="1" i="0" u="none" strike="noStrike" cap="none" dirty="0">
              <a:solidFill>
                <a:srgbClr val="000000"/>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Hardware &gt; </a:t>
            </a:r>
            <a:r>
              <a:rPr lang="pt-BR" sz="1800" b="1" i="0" u="none" strike="noStrike" cap="none" dirty="0">
                <a:solidFill>
                  <a:srgbClr val="000000"/>
                </a:solidFill>
                <a:latin typeface="Roboto"/>
                <a:ea typeface="Roboto"/>
                <a:cs typeface="Roboto"/>
                <a:sym typeface="Roboto"/>
              </a:rPr>
              <a:t>Placas de Captura, Mae, Som e </a:t>
            </a:r>
            <a:r>
              <a:rPr lang="pt-BR" sz="1800" b="1" i="0" u="none" strike="noStrike" cap="none" dirty="0" err="1">
                <a:solidFill>
                  <a:srgbClr val="000000"/>
                </a:solidFill>
                <a:latin typeface="Roboto"/>
                <a:ea typeface="Roboto"/>
                <a:cs typeface="Roboto"/>
                <a:sym typeface="Roboto"/>
              </a:rPr>
              <a:t>Video</a:t>
            </a:r>
            <a:endParaRPr lang="pt-BR" sz="1800" b="1" i="0" u="none" strike="noStrike" cap="none" dirty="0">
              <a:solidFill>
                <a:srgbClr val="000000"/>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Hardware &gt; </a:t>
            </a:r>
            <a:r>
              <a:rPr lang="pt-BR" sz="1800" b="1" i="0" u="none" strike="noStrike" cap="none" dirty="0">
                <a:solidFill>
                  <a:srgbClr val="000000"/>
                </a:solidFill>
                <a:latin typeface="Roboto"/>
                <a:ea typeface="Roboto"/>
                <a:cs typeface="Roboto"/>
                <a:sym typeface="Roboto"/>
              </a:rPr>
              <a:t>Processador</a:t>
            </a:r>
            <a:endParaRPr sz="1800"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3"/>
          <p:cNvSpPr txBox="1"/>
          <p:nvPr/>
        </p:nvSpPr>
        <p:spPr>
          <a:xfrm>
            <a:off x="397564" y="667695"/>
            <a:ext cx="2419378"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Categorias</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sp>
        <p:nvSpPr>
          <p:cNvPr id="108" name="Google Shape;108;p3"/>
          <p:cNvSpPr txBox="1"/>
          <p:nvPr/>
        </p:nvSpPr>
        <p:spPr>
          <a:xfrm>
            <a:off x="397564" y="1473869"/>
            <a:ext cx="8535422" cy="480127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a:t>
            </a:r>
            <a:r>
              <a:rPr lang="pt-BR" sz="1800" b="0" i="0" u="none" strike="noStrike" cap="none" dirty="0" err="1">
                <a:solidFill>
                  <a:srgbClr val="000000"/>
                </a:solidFill>
                <a:latin typeface="Roboto"/>
                <a:ea typeface="Roboto"/>
                <a:cs typeface="Roboto"/>
                <a:sym typeface="Roboto"/>
              </a:rPr>
              <a:t>Periferico</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Caixa de Som Gamer e PC</a:t>
            </a:r>
          </a:p>
          <a:p>
            <a:pPr marL="0" marR="0" lvl="0" indent="0" algn="l" rtl="0">
              <a:lnSpc>
                <a:spcPct val="100000"/>
              </a:lnSpc>
              <a:spcBef>
                <a:spcPts val="0"/>
              </a:spcBef>
              <a:spcAft>
                <a:spcPts val="0"/>
              </a:spcAft>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a:t>
            </a:r>
            <a:r>
              <a:rPr lang="pt-BR" sz="1800" b="0" i="0" u="none" strike="noStrike" cap="none" dirty="0" err="1">
                <a:solidFill>
                  <a:srgbClr val="000000"/>
                </a:solidFill>
                <a:latin typeface="Roboto"/>
                <a:ea typeface="Roboto"/>
                <a:cs typeface="Roboto"/>
                <a:sym typeface="Roboto"/>
              </a:rPr>
              <a:t>Periferico</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Cartucho e Fita de Dados</a:t>
            </a:r>
          </a:p>
          <a:p>
            <a:pPr marL="0" marR="0" lvl="0" indent="0" algn="l" rtl="0">
              <a:lnSpc>
                <a:spcPct val="100000"/>
              </a:lnSpc>
              <a:spcBef>
                <a:spcPts val="0"/>
              </a:spcBef>
              <a:spcAft>
                <a:spcPts val="0"/>
              </a:spcAft>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a:t>
            </a:r>
            <a:r>
              <a:rPr lang="pt-BR" sz="1800" b="0" i="0" u="none" strike="noStrike" cap="none" dirty="0" err="1">
                <a:solidFill>
                  <a:srgbClr val="000000"/>
                </a:solidFill>
                <a:latin typeface="Roboto"/>
                <a:ea typeface="Roboto"/>
                <a:cs typeface="Roboto"/>
                <a:sym typeface="Roboto"/>
              </a:rPr>
              <a:t>Periferico</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Estabilizador e Nobreak</a:t>
            </a:r>
          </a:p>
          <a:p>
            <a:pPr marL="0" marR="0" lvl="0" indent="0" algn="l" rtl="0">
              <a:lnSpc>
                <a:spcPct val="100000"/>
              </a:lnSpc>
              <a:spcBef>
                <a:spcPts val="0"/>
              </a:spcBef>
              <a:spcAft>
                <a:spcPts val="0"/>
              </a:spcAft>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a:t>
            </a:r>
            <a:r>
              <a:rPr lang="pt-BR" sz="1800" b="0" i="0" u="none" strike="noStrike" cap="none" dirty="0" err="1">
                <a:solidFill>
                  <a:srgbClr val="000000"/>
                </a:solidFill>
                <a:latin typeface="Roboto"/>
                <a:ea typeface="Roboto"/>
                <a:cs typeface="Roboto"/>
                <a:sym typeface="Roboto"/>
              </a:rPr>
              <a:t>Periferico</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Gravador CD e DVD</a:t>
            </a:r>
          </a:p>
          <a:p>
            <a:pPr marL="0" marR="0" lvl="0" indent="0" algn="l" rtl="0">
              <a:lnSpc>
                <a:spcPct val="100000"/>
              </a:lnSpc>
              <a:spcBef>
                <a:spcPts val="0"/>
              </a:spcBef>
              <a:spcAft>
                <a:spcPts val="0"/>
              </a:spcAft>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a:t>
            </a:r>
            <a:r>
              <a:rPr lang="pt-BR" sz="1800" b="0" i="0" u="none" strike="noStrike" cap="none" dirty="0" err="1">
                <a:solidFill>
                  <a:srgbClr val="000000"/>
                </a:solidFill>
                <a:latin typeface="Roboto"/>
                <a:ea typeface="Roboto"/>
                <a:cs typeface="Roboto"/>
                <a:sym typeface="Roboto"/>
              </a:rPr>
              <a:t>Periferico</a:t>
            </a:r>
            <a:r>
              <a:rPr lang="pt-BR" sz="1800" b="0" i="0" u="none" strike="noStrike" cap="none" dirty="0">
                <a:solidFill>
                  <a:srgbClr val="000000"/>
                </a:solidFill>
                <a:latin typeface="Roboto"/>
                <a:ea typeface="Roboto"/>
                <a:cs typeface="Roboto"/>
                <a:sym typeface="Roboto"/>
              </a:rPr>
              <a:t> &gt; </a:t>
            </a:r>
            <a:r>
              <a:rPr lang="pt-BR" sz="1800" b="0" i="0" u="none" strike="noStrike" cap="none" dirty="0" err="1">
                <a:solidFill>
                  <a:srgbClr val="000000"/>
                </a:solidFill>
                <a:latin typeface="Roboto"/>
                <a:ea typeface="Roboto"/>
                <a:cs typeface="Roboto"/>
                <a:sym typeface="Roboto"/>
              </a:rPr>
              <a:t>Impressao</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Cartucho, Tinta e Toner para Impressora</a:t>
            </a:r>
          </a:p>
          <a:p>
            <a:pPr marL="0" marR="0" lvl="0" indent="0" algn="l" rtl="0">
              <a:lnSpc>
                <a:spcPct val="100000"/>
              </a:lnSpc>
              <a:spcBef>
                <a:spcPts val="0"/>
              </a:spcBef>
              <a:spcAft>
                <a:spcPts val="0"/>
              </a:spcAft>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a:t>
            </a:r>
            <a:r>
              <a:rPr lang="pt-BR" sz="1800" b="0" i="0" u="none" strike="noStrike" cap="none" dirty="0" err="1">
                <a:solidFill>
                  <a:srgbClr val="000000"/>
                </a:solidFill>
                <a:latin typeface="Roboto"/>
                <a:ea typeface="Roboto"/>
                <a:cs typeface="Roboto"/>
                <a:sym typeface="Roboto"/>
              </a:rPr>
              <a:t>Periferico</a:t>
            </a:r>
            <a:r>
              <a:rPr lang="pt-BR" sz="1800" b="0" i="0" u="none" strike="noStrike" cap="none" dirty="0">
                <a:solidFill>
                  <a:srgbClr val="000000"/>
                </a:solidFill>
                <a:latin typeface="Roboto"/>
                <a:ea typeface="Roboto"/>
                <a:cs typeface="Roboto"/>
                <a:sym typeface="Roboto"/>
              </a:rPr>
              <a:t> &gt; </a:t>
            </a:r>
            <a:r>
              <a:rPr lang="pt-BR" sz="1800" b="0" i="0" u="none" strike="noStrike" cap="none" dirty="0" err="1">
                <a:solidFill>
                  <a:srgbClr val="000000"/>
                </a:solidFill>
                <a:latin typeface="Roboto"/>
                <a:ea typeface="Roboto"/>
                <a:cs typeface="Roboto"/>
                <a:sym typeface="Roboto"/>
              </a:rPr>
              <a:t>Impressao</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Impressora</a:t>
            </a:r>
          </a:p>
          <a:p>
            <a:pPr marL="0" marR="0" lvl="0" indent="0" algn="l" rtl="0">
              <a:lnSpc>
                <a:spcPct val="100000"/>
              </a:lnSpc>
              <a:spcBef>
                <a:spcPts val="0"/>
              </a:spcBef>
              <a:spcAft>
                <a:spcPts val="0"/>
              </a:spcAft>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a:t>
            </a:r>
            <a:r>
              <a:rPr lang="pt-BR" sz="1800" b="0" i="0" u="none" strike="noStrike" cap="none" dirty="0" err="1">
                <a:solidFill>
                  <a:srgbClr val="000000"/>
                </a:solidFill>
                <a:latin typeface="Roboto"/>
                <a:ea typeface="Roboto"/>
                <a:cs typeface="Roboto"/>
                <a:sym typeface="Roboto"/>
              </a:rPr>
              <a:t>Periferico</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Leitor de </a:t>
            </a:r>
            <a:r>
              <a:rPr lang="pt-BR" sz="1800" b="1" i="0" u="none" strike="noStrike" cap="none" dirty="0" err="1">
                <a:solidFill>
                  <a:srgbClr val="000000"/>
                </a:solidFill>
                <a:latin typeface="Roboto"/>
                <a:ea typeface="Roboto"/>
                <a:cs typeface="Roboto"/>
                <a:sym typeface="Roboto"/>
              </a:rPr>
              <a:t>Cartao</a:t>
            </a:r>
            <a:r>
              <a:rPr lang="pt-BR" sz="1800" b="1" i="0" u="none" strike="noStrike" cap="none" dirty="0">
                <a:solidFill>
                  <a:srgbClr val="000000"/>
                </a:solidFill>
                <a:latin typeface="Roboto"/>
                <a:ea typeface="Roboto"/>
                <a:cs typeface="Roboto"/>
                <a:sym typeface="Roboto"/>
              </a:rPr>
              <a:t> e Pen Drive</a:t>
            </a:r>
          </a:p>
          <a:p>
            <a:pPr marL="0" marR="0" lvl="0" indent="0" algn="l" rtl="0">
              <a:lnSpc>
                <a:spcPct val="100000"/>
              </a:lnSpc>
              <a:spcBef>
                <a:spcPts val="0"/>
              </a:spcBef>
              <a:spcAft>
                <a:spcPts val="0"/>
              </a:spcAft>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a:t>
            </a:r>
            <a:r>
              <a:rPr lang="pt-BR" sz="1800" b="0" i="0" u="none" strike="noStrike" cap="none" dirty="0" err="1">
                <a:solidFill>
                  <a:srgbClr val="000000"/>
                </a:solidFill>
                <a:latin typeface="Roboto"/>
                <a:ea typeface="Roboto"/>
                <a:cs typeface="Roboto"/>
                <a:sym typeface="Roboto"/>
              </a:rPr>
              <a:t>Periferico</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Lousa Digital Interativa e Mesa Digitalizadora</a:t>
            </a:r>
          </a:p>
          <a:p>
            <a:pPr marL="0" marR="0" lvl="0" indent="0" algn="l" rtl="0">
              <a:lnSpc>
                <a:spcPct val="100000"/>
              </a:lnSpc>
              <a:spcBef>
                <a:spcPts val="0"/>
              </a:spcBef>
              <a:spcAft>
                <a:spcPts val="0"/>
              </a:spcAft>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a:t>
            </a:r>
            <a:r>
              <a:rPr lang="pt-BR" sz="1800" b="0" i="0" u="none" strike="noStrike" cap="none" dirty="0" err="1">
                <a:solidFill>
                  <a:srgbClr val="000000"/>
                </a:solidFill>
                <a:latin typeface="Roboto"/>
                <a:ea typeface="Roboto"/>
                <a:cs typeface="Roboto"/>
                <a:sym typeface="Roboto"/>
              </a:rPr>
              <a:t>Periferico</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Microfone</a:t>
            </a:r>
          </a:p>
          <a:p>
            <a:pPr marL="0" marR="0" lvl="0" indent="0" algn="l" rtl="0">
              <a:lnSpc>
                <a:spcPct val="100000"/>
              </a:lnSpc>
              <a:spcBef>
                <a:spcPts val="0"/>
              </a:spcBef>
              <a:spcAft>
                <a:spcPts val="0"/>
              </a:spcAft>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a:t>
            </a:r>
            <a:r>
              <a:rPr lang="pt-BR" sz="1800" b="0" i="0" u="none" strike="noStrike" cap="none" dirty="0" err="1">
                <a:solidFill>
                  <a:srgbClr val="000000"/>
                </a:solidFill>
                <a:latin typeface="Roboto"/>
                <a:ea typeface="Roboto"/>
                <a:cs typeface="Roboto"/>
                <a:sym typeface="Roboto"/>
              </a:rPr>
              <a:t>Periferico</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Monitor</a:t>
            </a:r>
          </a:p>
          <a:p>
            <a:pPr marL="0" marR="0" lvl="0" indent="0" algn="l" rtl="0">
              <a:lnSpc>
                <a:spcPct val="100000"/>
              </a:lnSpc>
              <a:spcBef>
                <a:spcPts val="0"/>
              </a:spcBef>
              <a:spcAft>
                <a:spcPts val="0"/>
              </a:spcAft>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a:t>
            </a:r>
            <a:r>
              <a:rPr lang="pt-BR" sz="1800" b="0" i="0" u="none" strike="noStrike" cap="none" dirty="0" err="1">
                <a:solidFill>
                  <a:srgbClr val="000000"/>
                </a:solidFill>
                <a:latin typeface="Roboto"/>
                <a:ea typeface="Roboto"/>
                <a:cs typeface="Roboto"/>
                <a:sym typeface="Roboto"/>
              </a:rPr>
              <a:t>Periferico</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Mouse</a:t>
            </a:r>
          </a:p>
          <a:p>
            <a:pPr marL="0" marR="0" lvl="0" indent="0" algn="l" rtl="0">
              <a:lnSpc>
                <a:spcPct val="100000"/>
              </a:lnSpc>
              <a:spcBef>
                <a:spcPts val="0"/>
              </a:spcBef>
              <a:spcAft>
                <a:spcPts val="0"/>
              </a:spcAft>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a:t>
            </a:r>
            <a:r>
              <a:rPr lang="pt-BR" sz="1800" b="0" i="0" u="none" strike="noStrike" cap="none" dirty="0" err="1">
                <a:solidFill>
                  <a:srgbClr val="000000"/>
                </a:solidFill>
                <a:latin typeface="Roboto"/>
                <a:ea typeface="Roboto"/>
                <a:cs typeface="Roboto"/>
                <a:sym typeface="Roboto"/>
              </a:rPr>
              <a:t>Periferico</a:t>
            </a:r>
            <a:r>
              <a:rPr lang="pt-BR" sz="1800" b="0" i="0" u="none" strike="noStrike" cap="none" dirty="0">
                <a:solidFill>
                  <a:srgbClr val="000000"/>
                </a:solidFill>
                <a:latin typeface="Roboto"/>
                <a:ea typeface="Roboto"/>
                <a:cs typeface="Roboto"/>
                <a:sym typeface="Roboto"/>
              </a:rPr>
              <a:t> &gt; </a:t>
            </a:r>
            <a:r>
              <a:rPr lang="pt-BR" sz="1800" b="1" i="0" u="none" strike="noStrike" cap="none" dirty="0" err="1">
                <a:solidFill>
                  <a:srgbClr val="000000"/>
                </a:solidFill>
                <a:latin typeface="Roboto"/>
                <a:ea typeface="Roboto"/>
                <a:cs typeface="Roboto"/>
                <a:sym typeface="Roboto"/>
              </a:rPr>
              <a:t>Oculos</a:t>
            </a:r>
            <a:r>
              <a:rPr lang="pt-BR" sz="1800" b="1" i="0" u="none" strike="noStrike" cap="none" dirty="0">
                <a:solidFill>
                  <a:srgbClr val="000000"/>
                </a:solidFill>
                <a:latin typeface="Roboto"/>
                <a:ea typeface="Roboto"/>
                <a:cs typeface="Roboto"/>
                <a:sym typeface="Roboto"/>
              </a:rPr>
              <a:t> Gamer e Realidade Virtual</a:t>
            </a:r>
          </a:p>
          <a:p>
            <a:pPr marL="0" marR="0" lvl="0" indent="0" algn="l" rtl="0">
              <a:lnSpc>
                <a:spcPct val="100000"/>
              </a:lnSpc>
              <a:spcBef>
                <a:spcPts val="0"/>
              </a:spcBef>
              <a:spcAft>
                <a:spcPts val="0"/>
              </a:spcAft>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a:t>
            </a:r>
            <a:r>
              <a:rPr lang="pt-BR" sz="1800" b="0" i="0" u="none" strike="noStrike" cap="none" dirty="0" err="1">
                <a:solidFill>
                  <a:srgbClr val="000000"/>
                </a:solidFill>
                <a:latin typeface="Roboto"/>
                <a:ea typeface="Roboto"/>
                <a:cs typeface="Roboto"/>
                <a:sym typeface="Roboto"/>
              </a:rPr>
              <a:t>Periferico</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Projetor</a:t>
            </a:r>
          </a:p>
          <a:p>
            <a:pPr marL="0" marR="0" lvl="0" indent="0" algn="l" rtl="0">
              <a:lnSpc>
                <a:spcPct val="100000"/>
              </a:lnSpc>
              <a:spcBef>
                <a:spcPts val="0"/>
              </a:spcBef>
              <a:spcAft>
                <a:spcPts val="0"/>
              </a:spcAft>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a:t>
            </a:r>
            <a:r>
              <a:rPr lang="pt-BR" sz="1800" b="0" i="0" u="none" strike="noStrike" cap="none" dirty="0" err="1">
                <a:solidFill>
                  <a:srgbClr val="000000"/>
                </a:solidFill>
                <a:latin typeface="Roboto"/>
                <a:ea typeface="Roboto"/>
                <a:cs typeface="Roboto"/>
                <a:sym typeface="Roboto"/>
              </a:rPr>
              <a:t>Periferico</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Scanner</a:t>
            </a:r>
          </a:p>
          <a:p>
            <a:pPr marL="0" marR="0" lvl="0" indent="0" algn="l" rtl="0">
              <a:lnSpc>
                <a:spcPct val="100000"/>
              </a:lnSpc>
              <a:spcBef>
                <a:spcPts val="0"/>
              </a:spcBef>
              <a:spcAft>
                <a:spcPts val="0"/>
              </a:spcAft>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a:t>
            </a:r>
            <a:r>
              <a:rPr lang="pt-BR" sz="1800" b="0" i="0" u="none" strike="noStrike" cap="none" dirty="0" err="1">
                <a:solidFill>
                  <a:srgbClr val="000000"/>
                </a:solidFill>
                <a:latin typeface="Roboto"/>
                <a:ea typeface="Roboto"/>
                <a:cs typeface="Roboto"/>
                <a:sym typeface="Roboto"/>
              </a:rPr>
              <a:t>Periferico</a:t>
            </a:r>
            <a:r>
              <a:rPr lang="pt-BR" sz="1800" b="0" i="0" u="none" strike="noStrike" cap="none" dirty="0">
                <a:solidFill>
                  <a:srgbClr val="000000"/>
                </a:solidFill>
                <a:latin typeface="Roboto"/>
                <a:ea typeface="Roboto"/>
                <a:cs typeface="Roboto"/>
                <a:sym typeface="Roboto"/>
              </a:rPr>
              <a:t> &gt; </a:t>
            </a:r>
            <a:r>
              <a:rPr lang="pt-BR" sz="1800" b="1" i="0" u="none" strike="noStrike" cap="none" dirty="0" err="1">
                <a:solidFill>
                  <a:srgbClr val="000000"/>
                </a:solidFill>
                <a:latin typeface="Roboto"/>
                <a:ea typeface="Roboto"/>
                <a:cs typeface="Roboto"/>
                <a:sym typeface="Roboto"/>
              </a:rPr>
              <a:t>Stream</a:t>
            </a:r>
            <a:r>
              <a:rPr lang="pt-BR" sz="1800" b="1" i="0" u="none" strike="noStrike" cap="none" dirty="0">
                <a:solidFill>
                  <a:srgbClr val="000000"/>
                </a:solidFill>
                <a:latin typeface="Roboto"/>
                <a:ea typeface="Roboto"/>
                <a:cs typeface="Roboto"/>
                <a:sym typeface="Roboto"/>
              </a:rPr>
              <a:t> Deck</a:t>
            </a:r>
          </a:p>
          <a:p>
            <a:pPr marL="0" marR="0" lvl="0" indent="0" algn="l" rtl="0">
              <a:lnSpc>
                <a:spcPct val="100000"/>
              </a:lnSpc>
              <a:spcBef>
                <a:spcPts val="0"/>
              </a:spcBef>
              <a:spcAft>
                <a:spcPts val="0"/>
              </a:spcAft>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a:t>
            </a:r>
            <a:r>
              <a:rPr lang="pt-BR" sz="1800" b="0" i="0" u="none" strike="noStrike" cap="none" dirty="0" err="1">
                <a:solidFill>
                  <a:srgbClr val="000000"/>
                </a:solidFill>
                <a:latin typeface="Roboto"/>
                <a:ea typeface="Roboto"/>
                <a:cs typeface="Roboto"/>
                <a:sym typeface="Roboto"/>
              </a:rPr>
              <a:t>Periferico</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Teclado para </a:t>
            </a:r>
            <a:r>
              <a:rPr lang="pt-BR" sz="1800" b="1" i="0" u="none" strike="noStrike" cap="none" dirty="0" err="1">
                <a:solidFill>
                  <a:srgbClr val="000000"/>
                </a:solidFill>
                <a:latin typeface="Roboto"/>
                <a:ea typeface="Roboto"/>
                <a:cs typeface="Roboto"/>
                <a:sym typeface="Roboto"/>
              </a:rPr>
              <a:t>All</a:t>
            </a:r>
            <a:r>
              <a:rPr lang="pt-BR" sz="1800" b="1" i="0" u="none" strike="noStrike" cap="none" dirty="0">
                <a:solidFill>
                  <a:srgbClr val="000000"/>
                </a:solidFill>
                <a:latin typeface="Roboto"/>
                <a:ea typeface="Roboto"/>
                <a:cs typeface="Roboto"/>
                <a:sym typeface="Roboto"/>
              </a:rPr>
              <a:t> in </a:t>
            </a:r>
            <a:r>
              <a:rPr lang="pt-BR" sz="1800" b="1" i="0" u="none" strike="noStrike" cap="none" dirty="0" err="1">
                <a:solidFill>
                  <a:srgbClr val="000000"/>
                </a:solidFill>
                <a:latin typeface="Roboto"/>
                <a:ea typeface="Roboto"/>
                <a:cs typeface="Roboto"/>
                <a:sym typeface="Roboto"/>
              </a:rPr>
              <a:t>One</a:t>
            </a:r>
            <a:r>
              <a:rPr lang="pt-BR" sz="1800" b="1" i="0" u="none" strike="noStrike" cap="none" dirty="0">
                <a:solidFill>
                  <a:srgbClr val="000000"/>
                </a:solidFill>
                <a:latin typeface="Roboto"/>
                <a:ea typeface="Roboto"/>
                <a:cs typeface="Roboto"/>
                <a:sym typeface="Roboto"/>
              </a:rPr>
              <a:t> e Computador Desktop</a:t>
            </a:r>
          </a:p>
          <a:p>
            <a:pPr marL="0" marR="0" lvl="0" indent="0" algn="l" rtl="0">
              <a:lnSpc>
                <a:spcPct val="100000"/>
              </a:lnSpc>
              <a:spcBef>
                <a:spcPts val="0"/>
              </a:spcBef>
              <a:spcAft>
                <a:spcPts val="0"/>
              </a:spcAft>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a:t>
            </a:r>
            <a:r>
              <a:rPr lang="pt-BR" sz="1800" b="0" i="0" u="none" strike="noStrike" cap="none" dirty="0" err="1">
                <a:solidFill>
                  <a:srgbClr val="000000"/>
                </a:solidFill>
                <a:latin typeface="Roboto"/>
                <a:ea typeface="Roboto"/>
                <a:cs typeface="Roboto"/>
                <a:sym typeface="Roboto"/>
              </a:rPr>
              <a:t>Periferico</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Webcam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7"/>
          <p:cNvSpPr txBox="1"/>
          <p:nvPr/>
        </p:nvSpPr>
        <p:spPr>
          <a:xfrm>
            <a:off x="397563" y="667695"/>
            <a:ext cx="2478371"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dirty="0">
                <a:solidFill>
                  <a:schemeClr val="dk1"/>
                </a:solidFill>
                <a:latin typeface="Roboto" panose="02000000000000000000" pitchFamily="2" charset="0"/>
                <a:ea typeface="Roboto" panose="02000000000000000000" pitchFamily="2" charset="0"/>
                <a:cs typeface="Roboto" panose="02000000000000000000" pitchFamily="2" charset="0"/>
                <a:sym typeface="Calibri"/>
              </a:rPr>
              <a:t>Categorias</a:t>
            </a:r>
            <a:endParaRPr sz="1400" b="0" i="0" u="none" strike="noStrike" cap="none" dirty="0">
              <a:solidFill>
                <a:srgbClr val="000000"/>
              </a:solidFill>
              <a:latin typeface="Roboto" panose="02000000000000000000" pitchFamily="2" charset="0"/>
              <a:ea typeface="Roboto" panose="02000000000000000000" pitchFamily="2" charset="0"/>
              <a:cs typeface="Roboto" panose="02000000000000000000" pitchFamily="2" charset="0"/>
              <a:sym typeface="Arial"/>
            </a:endParaRPr>
          </a:p>
        </p:txBody>
      </p:sp>
      <p:sp>
        <p:nvSpPr>
          <p:cNvPr id="114" name="Google Shape;114;p7"/>
          <p:cNvSpPr txBox="1"/>
          <p:nvPr/>
        </p:nvSpPr>
        <p:spPr>
          <a:xfrm>
            <a:off x="397563" y="1473869"/>
            <a:ext cx="9852566" cy="313928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Software</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Tablet e </a:t>
            </a:r>
            <a:r>
              <a:rPr lang="pt-BR" sz="1800" b="0" i="0" u="none" strike="noStrike" cap="none" dirty="0" err="1">
                <a:solidFill>
                  <a:srgbClr val="000000"/>
                </a:solidFill>
                <a:latin typeface="Roboto"/>
                <a:ea typeface="Roboto"/>
                <a:cs typeface="Roboto"/>
                <a:sym typeface="Roboto"/>
              </a:rPr>
              <a:t>Acessorios</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Bateria para Tablet</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Tablet e </a:t>
            </a:r>
            <a:r>
              <a:rPr lang="pt-BR" sz="1800" b="0" i="0" u="none" strike="noStrike" cap="none" dirty="0" err="1">
                <a:solidFill>
                  <a:srgbClr val="000000"/>
                </a:solidFill>
                <a:latin typeface="Roboto"/>
                <a:ea typeface="Roboto"/>
                <a:cs typeface="Roboto"/>
                <a:sym typeface="Roboto"/>
              </a:rPr>
              <a:t>Acessorios</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Caneta para Tablet</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Tablet e </a:t>
            </a:r>
            <a:r>
              <a:rPr lang="pt-BR" sz="1800" b="0" i="0" u="none" strike="noStrike" cap="none" dirty="0" err="1">
                <a:solidFill>
                  <a:srgbClr val="000000"/>
                </a:solidFill>
                <a:latin typeface="Roboto"/>
                <a:ea typeface="Roboto"/>
                <a:cs typeface="Roboto"/>
                <a:sym typeface="Roboto"/>
              </a:rPr>
              <a:t>Acessorios</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Capa para Tablet</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Tablet e </a:t>
            </a:r>
            <a:r>
              <a:rPr lang="pt-BR" sz="1800" b="0" i="0" u="none" strike="noStrike" cap="none" dirty="0" err="1">
                <a:solidFill>
                  <a:srgbClr val="000000"/>
                </a:solidFill>
                <a:latin typeface="Roboto"/>
                <a:ea typeface="Roboto"/>
                <a:cs typeface="Roboto"/>
                <a:sym typeface="Roboto"/>
              </a:rPr>
              <a:t>Acessorios</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Carregador para Tablet</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Tablet e </a:t>
            </a:r>
            <a:r>
              <a:rPr lang="pt-BR" sz="1800" b="0" i="0" u="none" strike="noStrike" cap="none" dirty="0" err="1">
                <a:solidFill>
                  <a:srgbClr val="000000"/>
                </a:solidFill>
                <a:latin typeface="Roboto"/>
                <a:ea typeface="Roboto"/>
                <a:cs typeface="Roboto"/>
                <a:sym typeface="Roboto"/>
              </a:rPr>
              <a:t>Acessorios</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Display para Tablet</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Tablet e </a:t>
            </a:r>
            <a:r>
              <a:rPr lang="pt-BR" sz="1800" b="0" i="0" u="none" strike="noStrike" cap="none" dirty="0" err="1">
                <a:solidFill>
                  <a:srgbClr val="000000"/>
                </a:solidFill>
                <a:latin typeface="Roboto"/>
                <a:ea typeface="Roboto"/>
                <a:cs typeface="Roboto"/>
                <a:sym typeface="Roboto"/>
              </a:rPr>
              <a:t>Acessorios</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Outros </a:t>
            </a:r>
            <a:r>
              <a:rPr lang="pt-BR" sz="1800" b="1" i="0" u="none" strike="noStrike" cap="none" dirty="0" err="1">
                <a:solidFill>
                  <a:srgbClr val="000000"/>
                </a:solidFill>
                <a:latin typeface="Roboto"/>
                <a:ea typeface="Roboto"/>
                <a:cs typeface="Roboto"/>
                <a:sym typeface="Roboto"/>
              </a:rPr>
              <a:t>Acessorios</a:t>
            </a:r>
            <a:r>
              <a:rPr lang="pt-BR" sz="1800" b="1" i="0" u="none" strike="noStrike" cap="none" dirty="0">
                <a:solidFill>
                  <a:srgbClr val="000000"/>
                </a:solidFill>
                <a:latin typeface="Roboto"/>
                <a:ea typeface="Roboto"/>
                <a:cs typeface="Roboto"/>
                <a:sym typeface="Roboto"/>
              </a:rPr>
              <a:t> e Pecas de </a:t>
            </a:r>
            <a:r>
              <a:rPr lang="pt-BR" sz="1800" b="1" i="0" u="none" strike="noStrike" cap="none" dirty="0" err="1">
                <a:solidFill>
                  <a:srgbClr val="000000"/>
                </a:solidFill>
                <a:latin typeface="Roboto"/>
                <a:ea typeface="Roboto"/>
                <a:cs typeface="Roboto"/>
                <a:sym typeface="Roboto"/>
              </a:rPr>
              <a:t>Reposicao</a:t>
            </a:r>
            <a:r>
              <a:rPr lang="pt-BR" sz="1800" b="1" i="0" u="none" strike="noStrike" cap="none" dirty="0">
                <a:solidFill>
                  <a:srgbClr val="000000"/>
                </a:solidFill>
                <a:latin typeface="Roboto"/>
                <a:ea typeface="Roboto"/>
                <a:cs typeface="Roboto"/>
                <a:sym typeface="Roboto"/>
              </a:rPr>
              <a:t> para Tablet</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Tablet e </a:t>
            </a:r>
            <a:r>
              <a:rPr lang="pt-BR" sz="1800" b="0" i="0" u="none" strike="noStrike" cap="none" dirty="0" err="1">
                <a:solidFill>
                  <a:srgbClr val="000000"/>
                </a:solidFill>
                <a:latin typeface="Roboto"/>
                <a:ea typeface="Roboto"/>
                <a:cs typeface="Roboto"/>
                <a:sym typeface="Roboto"/>
              </a:rPr>
              <a:t>Acessorios</a:t>
            </a:r>
            <a:r>
              <a:rPr lang="pt-BR" sz="1800" b="0" i="0" u="none" strike="noStrike" cap="none" dirty="0">
                <a:solidFill>
                  <a:srgbClr val="000000"/>
                </a:solidFill>
                <a:latin typeface="Roboto"/>
                <a:ea typeface="Roboto"/>
                <a:cs typeface="Roboto"/>
                <a:sym typeface="Roboto"/>
              </a:rPr>
              <a:t> &gt; </a:t>
            </a:r>
            <a:r>
              <a:rPr lang="pt-BR" sz="1800" b="1" i="0" u="none" strike="noStrike" cap="none" dirty="0" err="1">
                <a:solidFill>
                  <a:srgbClr val="000000"/>
                </a:solidFill>
                <a:latin typeface="Roboto"/>
                <a:ea typeface="Roboto"/>
                <a:cs typeface="Roboto"/>
                <a:sym typeface="Roboto"/>
              </a:rPr>
              <a:t>Pelicula</a:t>
            </a:r>
            <a:r>
              <a:rPr lang="pt-BR" sz="1800" b="1" i="0" u="none" strike="noStrike" cap="none" dirty="0">
                <a:solidFill>
                  <a:srgbClr val="000000"/>
                </a:solidFill>
                <a:latin typeface="Roboto"/>
                <a:ea typeface="Roboto"/>
                <a:cs typeface="Roboto"/>
                <a:sym typeface="Roboto"/>
              </a:rPr>
              <a:t> para Tablet</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Tablet e </a:t>
            </a:r>
            <a:r>
              <a:rPr lang="pt-BR" sz="1800" b="0" i="0" u="none" strike="noStrike" cap="none" dirty="0" err="1">
                <a:solidFill>
                  <a:srgbClr val="000000"/>
                </a:solidFill>
                <a:latin typeface="Roboto"/>
                <a:ea typeface="Roboto"/>
                <a:cs typeface="Roboto"/>
                <a:sym typeface="Roboto"/>
              </a:rPr>
              <a:t>Acessorios</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Suporte para Tablet</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Tablet e </a:t>
            </a:r>
            <a:r>
              <a:rPr lang="pt-BR" sz="1800" b="0" i="0" u="none" strike="noStrike" cap="none" dirty="0" err="1">
                <a:solidFill>
                  <a:srgbClr val="000000"/>
                </a:solidFill>
                <a:latin typeface="Roboto"/>
                <a:ea typeface="Roboto"/>
                <a:cs typeface="Roboto"/>
                <a:sym typeface="Roboto"/>
              </a:rPr>
              <a:t>Acessorios</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Tablet</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000000"/>
                </a:solidFill>
                <a:latin typeface="Roboto"/>
                <a:ea typeface="Roboto"/>
                <a:cs typeface="Roboto"/>
                <a:sym typeface="Roboto"/>
              </a:rPr>
              <a:t>Informatica</a:t>
            </a:r>
            <a:r>
              <a:rPr lang="pt-BR" sz="1800" b="0" i="0" u="none" strike="noStrike" cap="none" dirty="0">
                <a:solidFill>
                  <a:srgbClr val="000000"/>
                </a:solidFill>
                <a:latin typeface="Roboto"/>
                <a:ea typeface="Roboto"/>
                <a:cs typeface="Roboto"/>
                <a:sym typeface="Roboto"/>
              </a:rPr>
              <a:t> &gt; Tablet e </a:t>
            </a:r>
            <a:r>
              <a:rPr lang="pt-BR" sz="1800" b="0" i="0" u="none" strike="noStrike" cap="none" dirty="0" err="1">
                <a:solidFill>
                  <a:srgbClr val="000000"/>
                </a:solidFill>
                <a:latin typeface="Roboto"/>
                <a:ea typeface="Roboto"/>
                <a:cs typeface="Roboto"/>
                <a:sym typeface="Roboto"/>
              </a:rPr>
              <a:t>Acessorios</a:t>
            </a:r>
            <a:r>
              <a:rPr lang="pt-BR" sz="1800" b="0" i="0" u="none" strike="noStrike" cap="none" dirty="0">
                <a:solidFill>
                  <a:srgbClr val="000000"/>
                </a:solidFill>
                <a:latin typeface="Roboto"/>
                <a:ea typeface="Roboto"/>
                <a:cs typeface="Roboto"/>
                <a:sym typeface="Roboto"/>
              </a:rPr>
              <a:t> &gt; </a:t>
            </a:r>
            <a:r>
              <a:rPr lang="pt-BR" sz="1800" b="1" i="0" u="none" strike="noStrike" cap="none" dirty="0">
                <a:solidFill>
                  <a:srgbClr val="000000"/>
                </a:solidFill>
                <a:latin typeface="Roboto"/>
                <a:ea typeface="Roboto"/>
                <a:cs typeface="Roboto"/>
                <a:sym typeface="Roboto"/>
              </a:rPr>
              <a:t>Teclado para Tablet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5"/>
          <p:cNvSpPr txBox="1"/>
          <p:nvPr/>
        </p:nvSpPr>
        <p:spPr>
          <a:xfrm>
            <a:off x="735400" y="1750803"/>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Os </a:t>
            </a:r>
            <a:r>
              <a:rPr lang="pt-BR" sz="1800" b="1" i="0" u="none" strike="noStrike" cap="none" dirty="0">
                <a:solidFill>
                  <a:srgbClr val="202124"/>
                </a:solidFill>
                <a:latin typeface="Roboto"/>
                <a:ea typeface="Roboto"/>
                <a:cs typeface="Roboto"/>
                <a:sym typeface="Roboto"/>
              </a:rPr>
              <a:t>acessórios</a:t>
            </a:r>
            <a:r>
              <a:rPr lang="pt-BR" sz="1800" b="0" i="0" u="none" strike="noStrike" cap="none" dirty="0">
                <a:solidFill>
                  <a:srgbClr val="202124"/>
                </a:solidFill>
                <a:latin typeface="Roboto"/>
                <a:ea typeface="Roboto"/>
                <a:cs typeface="Roboto"/>
                <a:sym typeface="Roboto"/>
              </a:rPr>
              <a:t> para informática em geral são partes não essenciais ao funcionamento dos componentes, enquanto as </a:t>
            </a:r>
            <a:r>
              <a:rPr lang="pt-BR" sz="1800" b="1" i="0" u="none" strike="noStrike" cap="none" dirty="0">
                <a:solidFill>
                  <a:srgbClr val="202124"/>
                </a:solidFill>
                <a:latin typeface="Roboto"/>
                <a:ea typeface="Roboto"/>
                <a:cs typeface="Roboto"/>
                <a:sym typeface="Roboto"/>
              </a:rPr>
              <a:t>peças</a:t>
            </a:r>
            <a:r>
              <a:rPr lang="pt-BR" sz="1800" b="0" i="0" u="none" strike="noStrike" cap="none" dirty="0">
                <a:solidFill>
                  <a:srgbClr val="202124"/>
                </a:solidFill>
                <a:latin typeface="Roboto"/>
                <a:ea typeface="Roboto"/>
                <a:cs typeface="Roboto"/>
                <a:sym typeface="Roboto"/>
              </a:rPr>
              <a:t> são partes essenciais. Alguns exemplos que entram nessa categoria são cabos de rede, mídias ópticas, mouse </a:t>
            </a:r>
            <a:r>
              <a:rPr lang="pt-BR" sz="1800" b="0" i="0" u="none" strike="noStrike" cap="none" dirty="0" err="1">
                <a:solidFill>
                  <a:srgbClr val="202124"/>
                </a:solidFill>
                <a:latin typeface="Roboto"/>
                <a:ea typeface="Roboto"/>
                <a:cs typeface="Roboto"/>
                <a:sym typeface="Roboto"/>
              </a:rPr>
              <a:t>pads</a:t>
            </a:r>
            <a:r>
              <a:rPr lang="pt-BR" sz="1800" b="0" i="0" u="none" strike="noStrike" cap="none" dirty="0">
                <a:solidFill>
                  <a:srgbClr val="202124"/>
                </a:solidFill>
                <a:latin typeface="Roboto"/>
                <a:ea typeface="Roboto"/>
                <a:cs typeface="Roboto"/>
                <a:sym typeface="Roboto"/>
              </a:rPr>
              <a:t>, pasta térmica, produtos e utensílios de limpeza, suportes para notebook e microfone, entre outros.</a:t>
            </a:r>
            <a:endParaRPr sz="1800" b="0" i="0" u="none" strike="noStrike" cap="none" dirty="0">
              <a:solidFill>
                <a:srgbClr val="202124"/>
              </a:solidFill>
              <a:latin typeface="Roboto"/>
              <a:ea typeface="Roboto"/>
              <a:cs typeface="Roboto"/>
              <a:sym typeface="Roboto"/>
            </a:endParaRPr>
          </a:p>
        </p:txBody>
      </p:sp>
      <p:sp>
        <p:nvSpPr>
          <p:cNvPr id="121" name="Google Shape;121;p5"/>
          <p:cNvSpPr txBox="1"/>
          <p:nvPr/>
        </p:nvSpPr>
        <p:spPr>
          <a:xfrm>
            <a:off x="1635386" y="392283"/>
            <a:ext cx="9320980" cy="717977"/>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None/>
            </a:pPr>
            <a:r>
              <a:rPr lang="pt-BR" sz="2400" b="0" i="0" u="none" strike="noStrike" cap="none">
                <a:solidFill>
                  <a:srgbClr val="202124"/>
                </a:solidFill>
                <a:latin typeface="Roboto"/>
                <a:ea typeface="Roboto"/>
                <a:cs typeface="Roboto"/>
                <a:sym typeface="Roboto"/>
              </a:rPr>
              <a:t>Informatica &gt;</a:t>
            </a:r>
            <a:r>
              <a:rPr lang="pt-BR" sz="2400" b="1" i="0" u="none" strike="noStrike" cap="none">
                <a:solidFill>
                  <a:srgbClr val="202124"/>
                </a:solidFill>
                <a:latin typeface="Roboto"/>
                <a:ea typeface="Roboto"/>
                <a:cs typeface="Roboto"/>
                <a:sym typeface="Roboto"/>
              </a:rPr>
              <a:t> Acessorios </a:t>
            </a:r>
            <a:r>
              <a:rPr lang="pt-BR" sz="2400" b="1" i="0" u="none" strike="noStrike" cap="none">
                <a:solidFill>
                  <a:srgbClr val="000000"/>
                </a:solidFill>
                <a:latin typeface="Roboto"/>
                <a:ea typeface="Roboto"/>
                <a:cs typeface="Roboto"/>
                <a:sym typeface="Roboto"/>
              </a:rPr>
              <a:t>e Pecas de Reposicao Para Informatica</a:t>
            </a:r>
            <a:endParaRPr sz="2400" b="1" i="0" u="none" strike="noStrike" cap="none">
              <a:solidFill>
                <a:srgbClr val="000000"/>
              </a:solidFill>
              <a:latin typeface="Roboto"/>
              <a:ea typeface="Roboto"/>
              <a:cs typeface="Roboto"/>
              <a:sym typeface="Roboto"/>
            </a:endParaRPr>
          </a:p>
          <a:p>
            <a:pPr marL="0" marR="0" lvl="0" indent="0" algn="ctr" rtl="0">
              <a:lnSpc>
                <a:spcPct val="107000"/>
              </a:lnSpc>
              <a:spcBef>
                <a:spcPts val="0"/>
              </a:spcBef>
              <a:spcAft>
                <a:spcPts val="0"/>
              </a:spcAft>
              <a:buClr>
                <a:srgbClr val="000000"/>
              </a:buClr>
              <a:buSzPts val="2400"/>
              <a:buFont typeface="Arial"/>
              <a:buNone/>
            </a:pPr>
            <a:endParaRPr sz="1400" b="1" i="0" u="none" strike="noStrike" cap="none">
              <a:solidFill>
                <a:srgbClr val="000000"/>
              </a:solidFill>
              <a:latin typeface="Arial"/>
              <a:ea typeface="Arial"/>
              <a:cs typeface="Arial"/>
              <a:sym typeface="Arial"/>
            </a:endParaRPr>
          </a:p>
        </p:txBody>
      </p:sp>
      <p:pic>
        <p:nvPicPr>
          <p:cNvPr id="122" name="Google Shape;122;p5"/>
          <p:cNvPicPr preferRelativeResize="0"/>
          <p:nvPr/>
        </p:nvPicPr>
        <p:blipFill rotWithShape="1">
          <a:blip r:embed="rId3">
            <a:alphaModFix/>
          </a:blip>
          <a:srcRect/>
          <a:stretch/>
        </p:blipFill>
        <p:spPr>
          <a:xfrm>
            <a:off x="570243" y="3386530"/>
            <a:ext cx="1937848" cy="1572030"/>
          </a:xfrm>
          <a:prstGeom prst="rect">
            <a:avLst/>
          </a:prstGeom>
          <a:noFill/>
          <a:ln>
            <a:noFill/>
          </a:ln>
        </p:spPr>
      </p:pic>
      <p:pic>
        <p:nvPicPr>
          <p:cNvPr id="123" name="Google Shape;123;p5"/>
          <p:cNvPicPr preferRelativeResize="0"/>
          <p:nvPr/>
        </p:nvPicPr>
        <p:blipFill rotWithShape="1">
          <a:blip r:embed="rId4">
            <a:alphaModFix/>
          </a:blip>
          <a:srcRect/>
          <a:stretch/>
        </p:blipFill>
        <p:spPr>
          <a:xfrm>
            <a:off x="1598386" y="5173364"/>
            <a:ext cx="2081187" cy="1130233"/>
          </a:xfrm>
          <a:prstGeom prst="rect">
            <a:avLst/>
          </a:prstGeom>
          <a:noFill/>
          <a:ln>
            <a:noFill/>
          </a:ln>
        </p:spPr>
      </p:pic>
      <p:pic>
        <p:nvPicPr>
          <p:cNvPr id="124" name="Google Shape;124;p5"/>
          <p:cNvPicPr preferRelativeResize="0"/>
          <p:nvPr/>
        </p:nvPicPr>
        <p:blipFill rotWithShape="1">
          <a:blip r:embed="rId5">
            <a:alphaModFix/>
          </a:blip>
          <a:srcRect/>
          <a:stretch/>
        </p:blipFill>
        <p:spPr>
          <a:xfrm>
            <a:off x="8312630" y="4505027"/>
            <a:ext cx="2081187" cy="1479343"/>
          </a:xfrm>
          <a:prstGeom prst="rect">
            <a:avLst/>
          </a:prstGeom>
          <a:noFill/>
          <a:ln>
            <a:noFill/>
          </a:ln>
        </p:spPr>
      </p:pic>
      <p:pic>
        <p:nvPicPr>
          <p:cNvPr id="125" name="Google Shape;125;p5"/>
          <p:cNvPicPr preferRelativeResize="0"/>
          <p:nvPr/>
        </p:nvPicPr>
        <p:blipFill rotWithShape="1">
          <a:blip r:embed="rId6">
            <a:alphaModFix/>
          </a:blip>
          <a:srcRect/>
          <a:stretch/>
        </p:blipFill>
        <p:spPr>
          <a:xfrm>
            <a:off x="10290976" y="2928329"/>
            <a:ext cx="1330781" cy="2624597"/>
          </a:xfrm>
          <a:prstGeom prst="rect">
            <a:avLst/>
          </a:prstGeom>
          <a:noFill/>
          <a:ln>
            <a:noFill/>
          </a:ln>
        </p:spPr>
      </p:pic>
      <p:pic>
        <p:nvPicPr>
          <p:cNvPr id="126" name="Google Shape;126;p5"/>
          <p:cNvPicPr preferRelativeResize="0"/>
          <p:nvPr/>
        </p:nvPicPr>
        <p:blipFill rotWithShape="1">
          <a:blip r:embed="rId7">
            <a:alphaModFix/>
          </a:blip>
          <a:srcRect/>
          <a:stretch/>
        </p:blipFill>
        <p:spPr>
          <a:xfrm>
            <a:off x="3231457" y="3374608"/>
            <a:ext cx="2081187" cy="1768139"/>
          </a:xfrm>
          <a:prstGeom prst="rect">
            <a:avLst/>
          </a:prstGeom>
          <a:noFill/>
          <a:ln>
            <a:noFill/>
          </a:ln>
        </p:spPr>
      </p:pic>
      <p:pic>
        <p:nvPicPr>
          <p:cNvPr id="127" name="Google Shape;127;p5"/>
          <p:cNvPicPr preferRelativeResize="0"/>
          <p:nvPr/>
        </p:nvPicPr>
        <p:blipFill rotWithShape="1">
          <a:blip r:embed="rId8">
            <a:alphaModFix/>
          </a:blip>
          <a:srcRect/>
          <a:stretch/>
        </p:blipFill>
        <p:spPr>
          <a:xfrm>
            <a:off x="4366957" y="5432907"/>
            <a:ext cx="2394960" cy="596802"/>
          </a:xfrm>
          <a:prstGeom prst="rect">
            <a:avLst/>
          </a:prstGeom>
          <a:noFill/>
          <a:ln>
            <a:noFill/>
          </a:ln>
        </p:spPr>
      </p:pic>
      <p:pic>
        <p:nvPicPr>
          <p:cNvPr id="128" name="Google Shape;128;p5"/>
          <p:cNvPicPr preferRelativeResize="0"/>
          <p:nvPr/>
        </p:nvPicPr>
        <p:blipFill rotWithShape="1">
          <a:blip r:embed="rId9">
            <a:alphaModFix/>
          </a:blip>
          <a:srcRect/>
          <a:stretch/>
        </p:blipFill>
        <p:spPr>
          <a:xfrm>
            <a:off x="6679559" y="3428950"/>
            <a:ext cx="1491925" cy="2008142"/>
          </a:xfrm>
          <a:prstGeom prst="rect">
            <a:avLst/>
          </a:prstGeom>
          <a:noFill/>
          <a:ln>
            <a:noFill/>
          </a:ln>
        </p:spPr>
      </p:pic>
      <p:sp>
        <p:nvSpPr>
          <p:cNvPr id="129" name="Google Shape;129;p5"/>
          <p:cNvSpPr txBox="1"/>
          <p:nvPr/>
        </p:nvSpPr>
        <p:spPr>
          <a:xfrm>
            <a:off x="527793" y="3059668"/>
            <a:ext cx="1772689"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Cabo de rede</a:t>
            </a:r>
            <a:endParaRPr/>
          </a:p>
        </p:txBody>
      </p:sp>
      <p:sp>
        <p:nvSpPr>
          <p:cNvPr id="130" name="Google Shape;130;p5"/>
          <p:cNvSpPr txBox="1"/>
          <p:nvPr/>
        </p:nvSpPr>
        <p:spPr>
          <a:xfrm>
            <a:off x="3539955" y="3063802"/>
            <a:ext cx="1772689"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Mouse pad</a:t>
            </a:r>
            <a:endParaRPr sz="1800" b="0" i="0" u="none" strike="noStrike" cap="none">
              <a:solidFill>
                <a:srgbClr val="000000"/>
              </a:solidFill>
              <a:latin typeface="Roboto"/>
              <a:ea typeface="Roboto"/>
              <a:cs typeface="Roboto"/>
              <a:sym typeface="Roboto"/>
            </a:endParaRPr>
          </a:p>
        </p:txBody>
      </p:sp>
      <p:sp>
        <p:nvSpPr>
          <p:cNvPr id="131" name="Google Shape;131;p5"/>
          <p:cNvSpPr txBox="1"/>
          <p:nvPr/>
        </p:nvSpPr>
        <p:spPr>
          <a:xfrm>
            <a:off x="1900466" y="6333735"/>
            <a:ext cx="1772689"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Mídia óptica</a:t>
            </a:r>
            <a:endParaRPr/>
          </a:p>
        </p:txBody>
      </p:sp>
      <p:sp>
        <p:nvSpPr>
          <p:cNvPr id="132" name="Google Shape;132;p5"/>
          <p:cNvSpPr txBox="1"/>
          <p:nvPr/>
        </p:nvSpPr>
        <p:spPr>
          <a:xfrm>
            <a:off x="4906870" y="6336041"/>
            <a:ext cx="1772689"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Pasta térmica</a:t>
            </a:r>
            <a:endParaRPr/>
          </a:p>
        </p:txBody>
      </p:sp>
      <p:sp>
        <p:nvSpPr>
          <p:cNvPr id="133" name="Google Shape;133;p5"/>
          <p:cNvSpPr txBox="1"/>
          <p:nvPr/>
        </p:nvSpPr>
        <p:spPr>
          <a:xfrm>
            <a:off x="7913274" y="6336041"/>
            <a:ext cx="4278726"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Suportes para notebook e microfone</a:t>
            </a:r>
            <a:endParaRPr/>
          </a:p>
        </p:txBody>
      </p:sp>
      <p:sp>
        <p:nvSpPr>
          <p:cNvPr id="134" name="Google Shape;134;p5"/>
          <p:cNvSpPr txBox="1"/>
          <p:nvPr/>
        </p:nvSpPr>
        <p:spPr>
          <a:xfrm>
            <a:off x="5787201" y="3059618"/>
            <a:ext cx="4029217"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Produtos e utensílios de limpeza</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8"/>
          <p:cNvSpPr txBox="1"/>
          <p:nvPr/>
        </p:nvSpPr>
        <p:spPr>
          <a:xfrm>
            <a:off x="735400" y="1750803"/>
            <a:ext cx="10721193" cy="369291"/>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Continuação:</a:t>
            </a:r>
            <a:endParaRPr sz="1800" b="0" i="0" u="none" strike="noStrike" cap="none">
              <a:solidFill>
                <a:srgbClr val="202124"/>
              </a:solidFill>
              <a:latin typeface="Roboto"/>
              <a:ea typeface="Roboto"/>
              <a:cs typeface="Roboto"/>
              <a:sym typeface="Roboto"/>
            </a:endParaRPr>
          </a:p>
        </p:txBody>
      </p:sp>
      <p:sp>
        <p:nvSpPr>
          <p:cNvPr id="141" name="Google Shape;141;p8"/>
          <p:cNvSpPr txBox="1"/>
          <p:nvPr/>
        </p:nvSpPr>
        <p:spPr>
          <a:xfrm>
            <a:off x="1635386" y="392283"/>
            <a:ext cx="9320980" cy="717977"/>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None/>
            </a:pPr>
            <a:r>
              <a:rPr lang="pt-BR" sz="2400" b="0" i="0" u="none" strike="noStrike" cap="none">
                <a:solidFill>
                  <a:srgbClr val="202124"/>
                </a:solidFill>
                <a:latin typeface="Roboto"/>
                <a:ea typeface="Roboto"/>
                <a:cs typeface="Roboto"/>
                <a:sym typeface="Roboto"/>
              </a:rPr>
              <a:t>Informatica &gt;</a:t>
            </a:r>
            <a:r>
              <a:rPr lang="pt-BR" sz="2400" b="1" i="0" u="none" strike="noStrike" cap="none">
                <a:solidFill>
                  <a:srgbClr val="202124"/>
                </a:solidFill>
                <a:latin typeface="Roboto"/>
                <a:ea typeface="Roboto"/>
                <a:cs typeface="Roboto"/>
                <a:sym typeface="Roboto"/>
              </a:rPr>
              <a:t> Acessorios </a:t>
            </a:r>
            <a:r>
              <a:rPr lang="pt-BR" sz="2400" b="1" i="0" u="none" strike="noStrike" cap="none">
                <a:solidFill>
                  <a:srgbClr val="000000"/>
                </a:solidFill>
                <a:latin typeface="Roboto"/>
                <a:ea typeface="Roboto"/>
                <a:cs typeface="Roboto"/>
                <a:sym typeface="Roboto"/>
              </a:rPr>
              <a:t>e Pecas de Reposicao Para Informatica</a:t>
            </a:r>
            <a:endParaRPr sz="2400" b="1" i="0" u="none" strike="noStrike" cap="none">
              <a:solidFill>
                <a:srgbClr val="000000"/>
              </a:solidFill>
              <a:latin typeface="Roboto"/>
              <a:ea typeface="Roboto"/>
              <a:cs typeface="Roboto"/>
              <a:sym typeface="Roboto"/>
            </a:endParaRPr>
          </a:p>
          <a:p>
            <a:pPr marL="0" marR="0" lvl="0" indent="0" algn="ctr" rtl="0">
              <a:lnSpc>
                <a:spcPct val="107000"/>
              </a:lnSpc>
              <a:spcBef>
                <a:spcPts val="0"/>
              </a:spcBef>
              <a:spcAft>
                <a:spcPts val="0"/>
              </a:spcAft>
              <a:buClr>
                <a:srgbClr val="000000"/>
              </a:buClr>
              <a:buSzPts val="2400"/>
              <a:buFont typeface="Arial"/>
              <a:buNone/>
            </a:pPr>
            <a:endParaRPr sz="1400" b="1" i="0" u="none" strike="noStrike" cap="none">
              <a:solidFill>
                <a:srgbClr val="000000"/>
              </a:solidFill>
              <a:latin typeface="Arial"/>
              <a:ea typeface="Arial"/>
              <a:cs typeface="Arial"/>
              <a:sym typeface="Arial"/>
            </a:endParaRPr>
          </a:p>
        </p:txBody>
      </p:sp>
      <p:sp>
        <p:nvSpPr>
          <p:cNvPr id="142" name="Google Shape;142;p8"/>
          <p:cNvSpPr txBox="1"/>
          <p:nvPr/>
        </p:nvSpPr>
        <p:spPr>
          <a:xfrm>
            <a:off x="307075" y="6083396"/>
            <a:ext cx="2489627"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Álcool isopropílico para informática</a:t>
            </a:r>
            <a:endParaRPr/>
          </a:p>
        </p:txBody>
      </p:sp>
      <p:sp>
        <p:nvSpPr>
          <p:cNvPr id="143" name="Google Shape;143;p8"/>
          <p:cNvSpPr txBox="1"/>
          <p:nvPr/>
        </p:nvSpPr>
        <p:spPr>
          <a:xfrm>
            <a:off x="4397064" y="6320612"/>
            <a:ext cx="1772689"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Caneta laser</a:t>
            </a:r>
            <a:endParaRPr/>
          </a:p>
        </p:txBody>
      </p:sp>
      <p:pic>
        <p:nvPicPr>
          <p:cNvPr id="144" name="Google Shape;144;p8"/>
          <p:cNvPicPr preferRelativeResize="0"/>
          <p:nvPr/>
        </p:nvPicPr>
        <p:blipFill rotWithShape="1">
          <a:blip r:embed="rId3">
            <a:alphaModFix/>
          </a:blip>
          <a:srcRect/>
          <a:stretch/>
        </p:blipFill>
        <p:spPr>
          <a:xfrm>
            <a:off x="656831" y="3266442"/>
            <a:ext cx="1256698" cy="2791119"/>
          </a:xfrm>
          <a:prstGeom prst="rect">
            <a:avLst/>
          </a:prstGeom>
          <a:noFill/>
          <a:ln>
            <a:noFill/>
          </a:ln>
        </p:spPr>
      </p:pic>
      <p:pic>
        <p:nvPicPr>
          <p:cNvPr id="145" name="Google Shape;145;p8"/>
          <p:cNvPicPr preferRelativeResize="0"/>
          <p:nvPr/>
        </p:nvPicPr>
        <p:blipFill rotWithShape="1">
          <a:blip r:embed="rId4">
            <a:alphaModFix/>
          </a:blip>
          <a:srcRect/>
          <a:stretch/>
        </p:blipFill>
        <p:spPr>
          <a:xfrm>
            <a:off x="2051324" y="2467482"/>
            <a:ext cx="2721016" cy="1721591"/>
          </a:xfrm>
          <a:prstGeom prst="rect">
            <a:avLst/>
          </a:prstGeom>
          <a:noFill/>
          <a:ln>
            <a:noFill/>
          </a:ln>
        </p:spPr>
      </p:pic>
      <p:pic>
        <p:nvPicPr>
          <p:cNvPr id="146" name="Google Shape;146;p8"/>
          <p:cNvPicPr preferRelativeResize="0"/>
          <p:nvPr/>
        </p:nvPicPr>
        <p:blipFill rotWithShape="1">
          <a:blip r:embed="rId5">
            <a:alphaModFix/>
          </a:blip>
          <a:srcRect/>
          <a:stretch/>
        </p:blipFill>
        <p:spPr>
          <a:xfrm>
            <a:off x="4149776" y="4036433"/>
            <a:ext cx="2267267" cy="2205346"/>
          </a:xfrm>
          <a:prstGeom prst="rect">
            <a:avLst/>
          </a:prstGeom>
          <a:noFill/>
          <a:ln>
            <a:noFill/>
          </a:ln>
        </p:spPr>
      </p:pic>
      <p:pic>
        <p:nvPicPr>
          <p:cNvPr id="147" name="Google Shape;147;p8"/>
          <p:cNvPicPr preferRelativeResize="0"/>
          <p:nvPr/>
        </p:nvPicPr>
        <p:blipFill rotWithShape="1">
          <a:blip r:embed="rId6">
            <a:alphaModFix/>
          </a:blip>
          <a:srcRect/>
          <a:stretch/>
        </p:blipFill>
        <p:spPr>
          <a:xfrm>
            <a:off x="5993043" y="2331431"/>
            <a:ext cx="2437124" cy="1895008"/>
          </a:xfrm>
          <a:prstGeom prst="rect">
            <a:avLst/>
          </a:prstGeom>
          <a:noFill/>
          <a:ln>
            <a:noFill/>
          </a:ln>
        </p:spPr>
      </p:pic>
      <p:pic>
        <p:nvPicPr>
          <p:cNvPr id="148" name="Google Shape;148;p8"/>
          <p:cNvPicPr preferRelativeResize="0"/>
          <p:nvPr/>
        </p:nvPicPr>
        <p:blipFill rotWithShape="1">
          <a:blip r:embed="rId7">
            <a:alphaModFix/>
          </a:blip>
          <a:srcRect/>
          <a:stretch/>
        </p:blipFill>
        <p:spPr>
          <a:xfrm>
            <a:off x="8217769" y="4437776"/>
            <a:ext cx="1966917" cy="1895008"/>
          </a:xfrm>
          <a:prstGeom prst="rect">
            <a:avLst/>
          </a:prstGeom>
          <a:noFill/>
          <a:ln>
            <a:noFill/>
          </a:ln>
        </p:spPr>
      </p:pic>
      <p:pic>
        <p:nvPicPr>
          <p:cNvPr id="149" name="Google Shape;149;p8"/>
          <p:cNvPicPr preferRelativeResize="0"/>
          <p:nvPr/>
        </p:nvPicPr>
        <p:blipFill rotWithShape="1">
          <a:blip r:embed="rId8">
            <a:alphaModFix/>
          </a:blip>
          <a:srcRect/>
          <a:stretch/>
        </p:blipFill>
        <p:spPr>
          <a:xfrm>
            <a:off x="9591718" y="2292875"/>
            <a:ext cx="2001603" cy="1905230"/>
          </a:xfrm>
          <a:prstGeom prst="rect">
            <a:avLst/>
          </a:prstGeom>
          <a:noFill/>
          <a:ln>
            <a:noFill/>
          </a:ln>
        </p:spPr>
      </p:pic>
      <p:sp>
        <p:nvSpPr>
          <p:cNvPr id="150" name="Google Shape;150;p8"/>
          <p:cNvSpPr txBox="1"/>
          <p:nvPr/>
        </p:nvSpPr>
        <p:spPr>
          <a:xfrm>
            <a:off x="2349050" y="4189073"/>
            <a:ext cx="2290919"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Tela para notebook</a:t>
            </a:r>
            <a:endParaRPr/>
          </a:p>
        </p:txBody>
      </p:sp>
      <p:sp>
        <p:nvSpPr>
          <p:cNvPr id="151" name="Google Shape;151;p8"/>
          <p:cNvSpPr txBox="1"/>
          <p:nvPr/>
        </p:nvSpPr>
        <p:spPr>
          <a:xfrm>
            <a:off x="6558799" y="4200336"/>
            <a:ext cx="1772689"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Protetor de emenda de fibra óptica</a:t>
            </a:r>
            <a:endParaRPr/>
          </a:p>
        </p:txBody>
      </p:sp>
      <p:sp>
        <p:nvSpPr>
          <p:cNvPr id="152" name="Google Shape;152;p8"/>
          <p:cNvSpPr txBox="1"/>
          <p:nvPr/>
        </p:nvSpPr>
        <p:spPr>
          <a:xfrm>
            <a:off x="8102893" y="6337246"/>
            <a:ext cx="2489627"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Testador para cabos</a:t>
            </a:r>
            <a:endParaRPr/>
          </a:p>
        </p:txBody>
      </p:sp>
      <p:sp>
        <p:nvSpPr>
          <p:cNvPr id="153" name="Google Shape;153;p8"/>
          <p:cNvSpPr txBox="1"/>
          <p:nvPr/>
        </p:nvSpPr>
        <p:spPr>
          <a:xfrm>
            <a:off x="10316221" y="4200336"/>
            <a:ext cx="1772689"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Peça para impressora</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1"/>
          <p:cNvSpPr txBox="1"/>
          <p:nvPr/>
        </p:nvSpPr>
        <p:spPr>
          <a:xfrm>
            <a:off x="735402" y="1638222"/>
            <a:ext cx="10721100" cy="2308284"/>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All in One</a:t>
            </a:r>
            <a:r>
              <a:rPr lang="pt-BR" sz="1800" b="0" i="0" u="none" strike="noStrike" cap="none">
                <a:solidFill>
                  <a:srgbClr val="202124"/>
                </a:solidFill>
                <a:latin typeface="Roboto"/>
                <a:ea typeface="Roboto"/>
                <a:cs typeface="Roboto"/>
                <a:sym typeface="Roboto"/>
              </a:rPr>
              <a:t>, ou “tudo em um” na tradução, é uma espécie híbrida entre o computador e o notebook: todas as informações para a execução de tarefas são acopladas à tela, e apenas o teclado e o mouse são conectados a ele.</a:t>
            </a:r>
            <a:endParaRP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Computador</a:t>
            </a:r>
            <a:r>
              <a:rPr lang="pt-BR" sz="1800" b="0" i="0" u="none" strike="noStrike" cap="none">
                <a:solidFill>
                  <a:srgbClr val="202124"/>
                </a:solidFill>
                <a:latin typeface="Roboto"/>
                <a:ea typeface="Roboto"/>
                <a:cs typeface="Roboto"/>
                <a:sym typeface="Roboto"/>
              </a:rPr>
              <a:t>, também conhecido por desktop (computador de mesa), é um conjunto de componentes eletrônicos capaz de executar vários tipos de algoritmos, administrando informações e dados. Os componentes ficam alocados dentro do gabinete, enquanto os periféricos são conectados a ele. Pode ser classificado como grande porte, mainframe, médio porte, minicomputadores e microcomputadores.</a:t>
            </a:r>
            <a:endParaRPr sz="1800" b="0" i="0" u="none" strike="noStrike" cap="none">
              <a:solidFill>
                <a:srgbClr val="202124"/>
              </a:solidFill>
              <a:latin typeface="Roboto"/>
              <a:ea typeface="Roboto"/>
              <a:cs typeface="Roboto"/>
              <a:sym typeface="Roboto"/>
            </a:endParaRPr>
          </a:p>
        </p:txBody>
      </p:sp>
      <p:sp>
        <p:nvSpPr>
          <p:cNvPr id="160" name="Google Shape;160;p21"/>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Computador &gt; </a:t>
            </a:r>
            <a:r>
              <a:rPr lang="pt-BR" sz="2400" b="1" i="0" u="none" strike="noStrike" cap="none" dirty="0" err="1">
                <a:solidFill>
                  <a:srgbClr val="000000"/>
                </a:solidFill>
                <a:latin typeface="Roboto"/>
                <a:ea typeface="Roboto"/>
                <a:cs typeface="Roboto"/>
                <a:sym typeface="Roboto"/>
              </a:rPr>
              <a:t>All</a:t>
            </a:r>
            <a:r>
              <a:rPr lang="pt-BR" sz="2400" b="1" i="0" u="none" strike="noStrike" cap="none" dirty="0">
                <a:solidFill>
                  <a:srgbClr val="000000"/>
                </a:solidFill>
                <a:latin typeface="Roboto"/>
                <a:ea typeface="Roboto"/>
                <a:cs typeface="Roboto"/>
                <a:sym typeface="Roboto"/>
              </a:rPr>
              <a:t> in </a:t>
            </a:r>
            <a:r>
              <a:rPr lang="pt-BR" sz="2400" b="1" i="0" u="none" strike="noStrike" cap="none" dirty="0" err="1">
                <a:solidFill>
                  <a:srgbClr val="000000"/>
                </a:solidFill>
                <a:latin typeface="Roboto"/>
                <a:ea typeface="Roboto"/>
                <a:cs typeface="Roboto"/>
                <a:sym typeface="Roboto"/>
              </a:rPr>
              <a:t>One</a:t>
            </a:r>
            <a:r>
              <a:rPr lang="pt-BR" sz="2400" b="1" i="0" u="none" strike="noStrike" cap="none" dirty="0">
                <a:solidFill>
                  <a:srgbClr val="000000"/>
                </a:solidFill>
                <a:latin typeface="Roboto"/>
                <a:ea typeface="Roboto"/>
                <a:cs typeface="Roboto"/>
                <a:sym typeface="Roboto"/>
              </a:rPr>
              <a:t> e Computador Desktop</a:t>
            </a:r>
            <a:endParaRPr dirty="0"/>
          </a:p>
        </p:txBody>
      </p:sp>
      <p:pic>
        <p:nvPicPr>
          <p:cNvPr id="161" name="Google Shape;161;p21"/>
          <p:cNvPicPr preferRelativeResize="0"/>
          <p:nvPr/>
        </p:nvPicPr>
        <p:blipFill rotWithShape="1">
          <a:blip r:embed="rId3">
            <a:alphaModFix/>
          </a:blip>
          <a:srcRect/>
          <a:stretch/>
        </p:blipFill>
        <p:spPr>
          <a:xfrm>
            <a:off x="2255936" y="4097967"/>
            <a:ext cx="2736953" cy="2139171"/>
          </a:xfrm>
          <a:prstGeom prst="rect">
            <a:avLst/>
          </a:prstGeom>
          <a:noFill/>
          <a:ln>
            <a:noFill/>
          </a:ln>
        </p:spPr>
      </p:pic>
      <p:pic>
        <p:nvPicPr>
          <p:cNvPr id="162" name="Google Shape;162;p21"/>
          <p:cNvPicPr preferRelativeResize="0"/>
          <p:nvPr/>
        </p:nvPicPr>
        <p:blipFill rotWithShape="1">
          <a:blip r:embed="rId4">
            <a:alphaModFix/>
          </a:blip>
          <a:srcRect/>
          <a:stretch/>
        </p:blipFill>
        <p:spPr>
          <a:xfrm>
            <a:off x="6970391" y="4035861"/>
            <a:ext cx="2736953" cy="2253502"/>
          </a:xfrm>
          <a:prstGeom prst="rect">
            <a:avLst/>
          </a:prstGeom>
          <a:noFill/>
          <a:ln>
            <a:noFill/>
          </a:ln>
        </p:spPr>
      </p:pic>
      <p:sp>
        <p:nvSpPr>
          <p:cNvPr id="163" name="Google Shape;163;p21"/>
          <p:cNvSpPr txBox="1"/>
          <p:nvPr/>
        </p:nvSpPr>
        <p:spPr>
          <a:xfrm>
            <a:off x="2829928" y="6289363"/>
            <a:ext cx="125917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All in One</a:t>
            </a:r>
            <a:endParaRPr sz="1800" b="0" i="0" u="none" strike="noStrike" cap="none">
              <a:solidFill>
                <a:srgbClr val="000000"/>
              </a:solidFill>
              <a:latin typeface="Roboto"/>
              <a:ea typeface="Roboto"/>
              <a:cs typeface="Roboto"/>
              <a:sym typeface="Roboto"/>
            </a:endParaRPr>
          </a:p>
        </p:txBody>
      </p:sp>
      <p:sp>
        <p:nvSpPr>
          <p:cNvPr id="164" name="Google Shape;164;p21"/>
          <p:cNvSpPr txBox="1"/>
          <p:nvPr/>
        </p:nvSpPr>
        <p:spPr>
          <a:xfrm>
            <a:off x="7590608" y="6277785"/>
            <a:ext cx="1496517"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Computador</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22"/>
          <p:cNvSpPr txBox="1"/>
          <p:nvPr/>
        </p:nvSpPr>
        <p:spPr>
          <a:xfrm>
            <a:off x="735402" y="1898609"/>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bateria para notebook</a:t>
            </a:r>
            <a:r>
              <a:rPr lang="pt-BR" sz="1800" b="0" i="0" u="none" strike="noStrike" cap="none">
                <a:solidFill>
                  <a:srgbClr val="202124"/>
                </a:solidFill>
                <a:latin typeface="Roboto"/>
                <a:ea typeface="Roboto"/>
                <a:cs typeface="Roboto"/>
                <a:sym typeface="Roboto"/>
              </a:rPr>
              <a:t> é uma peça essencial por armazenar e fornecer a energia necessária para o funcionamento da máquina. Sua vida útil é medida em ciclos, e cada um corresponde a uma carga/descarga completa do aparelho. </a:t>
            </a:r>
            <a:endParaRPr sz="1800" b="0" i="0" u="none" strike="noStrike" cap="none">
              <a:solidFill>
                <a:srgbClr val="202124"/>
              </a:solidFill>
              <a:latin typeface="Roboto"/>
              <a:ea typeface="Roboto"/>
              <a:cs typeface="Roboto"/>
              <a:sym typeface="Roboto"/>
            </a:endParaRPr>
          </a:p>
        </p:txBody>
      </p:sp>
      <p:sp>
        <p:nvSpPr>
          <p:cNvPr id="171" name="Google Shape;171;p22"/>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a:solidFill>
                  <a:srgbClr val="000000"/>
                </a:solidFill>
                <a:latin typeface="Roboto"/>
                <a:ea typeface="Roboto"/>
                <a:cs typeface="Roboto"/>
                <a:sym typeface="Roboto"/>
              </a:rPr>
              <a:t>Informatica &gt; Computador &gt;</a:t>
            </a:r>
            <a:r>
              <a:rPr lang="pt-BR" sz="2400" b="1" i="0" u="none" strike="noStrike" cap="none">
                <a:solidFill>
                  <a:srgbClr val="000000"/>
                </a:solidFill>
                <a:latin typeface="Roboto"/>
                <a:ea typeface="Roboto"/>
                <a:cs typeface="Roboto"/>
                <a:sym typeface="Roboto"/>
              </a:rPr>
              <a:t> Bateria para Notebook</a:t>
            </a:r>
            <a:endParaRPr/>
          </a:p>
        </p:txBody>
      </p:sp>
      <p:pic>
        <p:nvPicPr>
          <p:cNvPr id="172" name="Google Shape;172;p22"/>
          <p:cNvPicPr preferRelativeResize="0"/>
          <p:nvPr/>
        </p:nvPicPr>
        <p:blipFill rotWithShape="1">
          <a:blip r:embed="rId3">
            <a:alphaModFix/>
          </a:blip>
          <a:srcRect/>
          <a:stretch/>
        </p:blipFill>
        <p:spPr>
          <a:xfrm>
            <a:off x="1210166" y="4208560"/>
            <a:ext cx="3104440" cy="1562191"/>
          </a:xfrm>
          <a:prstGeom prst="rect">
            <a:avLst/>
          </a:prstGeom>
          <a:noFill/>
          <a:ln>
            <a:noFill/>
          </a:ln>
        </p:spPr>
      </p:pic>
      <p:pic>
        <p:nvPicPr>
          <p:cNvPr id="173" name="Google Shape;173;p22"/>
          <p:cNvPicPr preferRelativeResize="0"/>
          <p:nvPr/>
        </p:nvPicPr>
        <p:blipFill rotWithShape="1">
          <a:blip r:embed="rId4">
            <a:alphaModFix/>
          </a:blip>
          <a:srcRect/>
          <a:stretch/>
        </p:blipFill>
        <p:spPr>
          <a:xfrm>
            <a:off x="5026751" y="4097882"/>
            <a:ext cx="2613262" cy="1783551"/>
          </a:xfrm>
          <a:prstGeom prst="rect">
            <a:avLst/>
          </a:prstGeom>
          <a:noFill/>
          <a:ln>
            <a:noFill/>
          </a:ln>
        </p:spPr>
      </p:pic>
      <p:pic>
        <p:nvPicPr>
          <p:cNvPr id="174" name="Google Shape;174;p22"/>
          <p:cNvPicPr preferRelativeResize="0"/>
          <p:nvPr/>
        </p:nvPicPr>
        <p:blipFill rotWithShape="1">
          <a:blip r:embed="rId5">
            <a:alphaModFix/>
          </a:blip>
          <a:srcRect/>
          <a:stretch/>
        </p:blipFill>
        <p:spPr>
          <a:xfrm>
            <a:off x="8352158" y="4320564"/>
            <a:ext cx="2844368" cy="133818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23"/>
          <p:cNvSpPr txBox="1"/>
          <p:nvPr/>
        </p:nvSpPr>
        <p:spPr>
          <a:xfrm>
            <a:off x="735402" y="1898609"/>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Carregador para notebook</a:t>
            </a:r>
            <a:r>
              <a:rPr lang="pt-BR" sz="1800" b="0" i="0" u="none" strike="noStrike" cap="none">
                <a:solidFill>
                  <a:srgbClr val="202124"/>
                </a:solidFill>
                <a:latin typeface="Roboto"/>
                <a:ea typeface="Roboto"/>
                <a:cs typeface="Roboto"/>
                <a:sym typeface="Roboto"/>
              </a:rPr>
              <a:t>, também conhecido como fonte de energia, é uma peça externa utilizado para dar carga ao notebook quando a bateria do mesmo está acabando para que tenha um melhor funcionamento.  </a:t>
            </a:r>
            <a:endParaRPr sz="1800" b="0" i="0" u="none" strike="noStrike" cap="none">
              <a:solidFill>
                <a:srgbClr val="202124"/>
              </a:solidFill>
              <a:latin typeface="Roboto"/>
              <a:ea typeface="Roboto"/>
              <a:cs typeface="Roboto"/>
              <a:sym typeface="Roboto"/>
            </a:endParaRPr>
          </a:p>
        </p:txBody>
      </p:sp>
      <p:sp>
        <p:nvSpPr>
          <p:cNvPr id="181" name="Google Shape;181;p23"/>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a:solidFill>
                  <a:srgbClr val="000000"/>
                </a:solidFill>
                <a:latin typeface="Roboto"/>
                <a:ea typeface="Roboto"/>
                <a:cs typeface="Roboto"/>
                <a:sym typeface="Roboto"/>
              </a:rPr>
              <a:t>Informatica &gt; Computador &gt;</a:t>
            </a:r>
            <a:r>
              <a:rPr lang="pt-BR" sz="2400" b="1" i="0" u="none" strike="noStrike" cap="none">
                <a:solidFill>
                  <a:srgbClr val="000000"/>
                </a:solidFill>
                <a:latin typeface="Roboto"/>
                <a:ea typeface="Roboto"/>
                <a:cs typeface="Roboto"/>
                <a:sym typeface="Roboto"/>
              </a:rPr>
              <a:t> Carregador para Notebook</a:t>
            </a:r>
            <a:endParaRPr/>
          </a:p>
        </p:txBody>
      </p:sp>
      <p:pic>
        <p:nvPicPr>
          <p:cNvPr id="182" name="Google Shape;182;p23"/>
          <p:cNvPicPr preferRelativeResize="0"/>
          <p:nvPr/>
        </p:nvPicPr>
        <p:blipFill rotWithShape="1">
          <a:blip r:embed="rId3">
            <a:alphaModFix/>
          </a:blip>
          <a:srcRect/>
          <a:stretch/>
        </p:blipFill>
        <p:spPr>
          <a:xfrm>
            <a:off x="1164265" y="3819155"/>
            <a:ext cx="2617972" cy="2049113"/>
          </a:xfrm>
          <a:prstGeom prst="rect">
            <a:avLst/>
          </a:prstGeom>
          <a:noFill/>
          <a:ln>
            <a:noFill/>
          </a:ln>
        </p:spPr>
      </p:pic>
      <p:pic>
        <p:nvPicPr>
          <p:cNvPr id="183" name="Google Shape;183;p23"/>
          <p:cNvPicPr preferRelativeResize="0"/>
          <p:nvPr/>
        </p:nvPicPr>
        <p:blipFill rotWithShape="1">
          <a:blip r:embed="rId4">
            <a:alphaModFix/>
          </a:blip>
          <a:srcRect/>
          <a:stretch/>
        </p:blipFill>
        <p:spPr>
          <a:xfrm>
            <a:off x="4666380" y="3789483"/>
            <a:ext cx="2503127" cy="2162851"/>
          </a:xfrm>
          <a:prstGeom prst="rect">
            <a:avLst/>
          </a:prstGeom>
          <a:noFill/>
          <a:ln>
            <a:noFill/>
          </a:ln>
        </p:spPr>
      </p:pic>
      <p:pic>
        <p:nvPicPr>
          <p:cNvPr id="184" name="Google Shape;184;p23"/>
          <p:cNvPicPr preferRelativeResize="0"/>
          <p:nvPr/>
        </p:nvPicPr>
        <p:blipFill rotWithShape="1">
          <a:blip r:embed="rId5">
            <a:alphaModFix/>
          </a:blip>
          <a:srcRect/>
          <a:stretch/>
        </p:blipFill>
        <p:spPr>
          <a:xfrm>
            <a:off x="7817843" y="3789483"/>
            <a:ext cx="3209892" cy="210845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90" name="Google Shape;190;p24"/>
          <p:cNvSpPr txBox="1"/>
          <p:nvPr/>
        </p:nvSpPr>
        <p:spPr>
          <a:xfrm>
            <a:off x="2052070" y="539280"/>
            <a:ext cx="7831392"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a:solidFill>
                  <a:srgbClr val="000000"/>
                </a:solidFill>
                <a:latin typeface="Roboto"/>
                <a:ea typeface="Roboto"/>
                <a:cs typeface="Roboto"/>
                <a:sym typeface="Roboto"/>
              </a:rPr>
              <a:t>Informatica &gt; Computador &gt; </a:t>
            </a:r>
            <a:r>
              <a:rPr lang="pt-BR" sz="2400" b="1" i="0" u="none" strike="noStrike" cap="none">
                <a:solidFill>
                  <a:srgbClr val="000000"/>
                </a:solidFill>
                <a:latin typeface="Roboto"/>
                <a:ea typeface="Roboto"/>
                <a:cs typeface="Roboto"/>
                <a:sym typeface="Roboto"/>
              </a:rPr>
              <a:t>Notebook</a:t>
            </a:r>
            <a:endParaRPr/>
          </a:p>
        </p:txBody>
      </p:sp>
      <p:sp>
        <p:nvSpPr>
          <p:cNvPr id="191" name="Google Shape;191;p24"/>
          <p:cNvSpPr txBox="1"/>
          <p:nvPr/>
        </p:nvSpPr>
        <p:spPr>
          <a:xfrm>
            <a:off x="735402" y="1898609"/>
            <a:ext cx="10721100"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Notebook</a:t>
            </a:r>
            <a:r>
              <a:rPr lang="pt-BR" sz="1800" b="0" i="0" u="none" strike="noStrike" cap="none">
                <a:solidFill>
                  <a:srgbClr val="202124"/>
                </a:solidFill>
                <a:latin typeface="Roboto"/>
                <a:ea typeface="Roboto"/>
                <a:cs typeface="Roboto"/>
                <a:sym typeface="Roboto"/>
              </a:rPr>
              <a:t>, conhecido também por laptop, é um computador portátil, que pode ser utilizado em diferentes lugares com facilidade, em que a tela, o teclado e o mouse compõem uma única peça, integrando todos os componentes necessários ao seu funcionamento. Possui capacidade de processamento e armazenamento igual a de computadores e all in one. Podem ser conectados ao notebook periféricos como teclado e mouse.</a:t>
            </a:r>
            <a:endParaRPr sz="1800" b="0" i="0" u="none" strike="noStrike" cap="none">
              <a:solidFill>
                <a:srgbClr val="202124"/>
              </a:solidFill>
              <a:latin typeface="Roboto"/>
              <a:ea typeface="Roboto"/>
              <a:cs typeface="Roboto"/>
              <a:sym typeface="Roboto"/>
            </a:endParaRPr>
          </a:p>
        </p:txBody>
      </p:sp>
      <p:pic>
        <p:nvPicPr>
          <p:cNvPr id="192" name="Google Shape;192;p24"/>
          <p:cNvPicPr preferRelativeResize="0"/>
          <p:nvPr/>
        </p:nvPicPr>
        <p:blipFill rotWithShape="1">
          <a:blip r:embed="rId3">
            <a:alphaModFix/>
          </a:blip>
          <a:srcRect/>
          <a:stretch/>
        </p:blipFill>
        <p:spPr>
          <a:xfrm>
            <a:off x="735402" y="3770426"/>
            <a:ext cx="3324689" cy="2476846"/>
          </a:xfrm>
          <a:prstGeom prst="rect">
            <a:avLst/>
          </a:prstGeom>
          <a:noFill/>
          <a:ln>
            <a:noFill/>
          </a:ln>
        </p:spPr>
      </p:pic>
      <p:pic>
        <p:nvPicPr>
          <p:cNvPr id="193" name="Google Shape;193;p24"/>
          <p:cNvPicPr preferRelativeResize="0"/>
          <p:nvPr/>
        </p:nvPicPr>
        <p:blipFill rotWithShape="1">
          <a:blip r:embed="rId4">
            <a:alphaModFix/>
          </a:blip>
          <a:srcRect/>
          <a:stretch/>
        </p:blipFill>
        <p:spPr>
          <a:xfrm>
            <a:off x="4386395" y="3698979"/>
            <a:ext cx="3162741" cy="2619741"/>
          </a:xfrm>
          <a:prstGeom prst="rect">
            <a:avLst/>
          </a:prstGeom>
          <a:noFill/>
          <a:ln>
            <a:noFill/>
          </a:ln>
        </p:spPr>
      </p:pic>
      <p:pic>
        <p:nvPicPr>
          <p:cNvPr id="194" name="Google Shape;194;p24"/>
          <p:cNvPicPr preferRelativeResize="0"/>
          <p:nvPr/>
        </p:nvPicPr>
        <p:blipFill rotWithShape="1">
          <a:blip r:embed="rId5">
            <a:alphaModFix/>
          </a:blip>
          <a:srcRect/>
          <a:stretch/>
        </p:blipFill>
        <p:spPr>
          <a:xfrm>
            <a:off x="7875440" y="3928606"/>
            <a:ext cx="3162741" cy="235857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25"/>
          <p:cNvSpPr txBox="1"/>
          <p:nvPr/>
        </p:nvSpPr>
        <p:spPr>
          <a:xfrm>
            <a:off x="735402"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Equipamentos de rede </a:t>
            </a:r>
            <a:r>
              <a:rPr lang="pt-BR" sz="1800" b="0" i="0" u="none" strike="noStrike" cap="none">
                <a:solidFill>
                  <a:srgbClr val="202124"/>
                </a:solidFill>
                <a:latin typeface="Roboto"/>
                <a:ea typeface="Roboto"/>
                <a:cs typeface="Roboto"/>
                <a:sym typeface="Roboto"/>
              </a:rPr>
              <a:t>ou </a:t>
            </a:r>
            <a:r>
              <a:rPr lang="pt-BR" sz="1800" b="1" i="0" u="none" strike="noStrike" cap="none">
                <a:solidFill>
                  <a:srgbClr val="202124"/>
                </a:solidFill>
                <a:latin typeface="Roboto"/>
                <a:ea typeface="Roboto"/>
                <a:cs typeface="Roboto"/>
                <a:sym typeface="Roboto"/>
              </a:rPr>
              <a:t>dispositivos de rede </a:t>
            </a:r>
            <a:r>
              <a:rPr lang="pt-BR" sz="1800" b="0" i="0" u="none" strike="noStrike" cap="none">
                <a:solidFill>
                  <a:srgbClr val="202124"/>
                </a:solidFill>
                <a:latin typeface="Roboto"/>
                <a:ea typeface="Roboto"/>
                <a:cs typeface="Roboto"/>
                <a:sym typeface="Roboto"/>
              </a:rPr>
              <a:t>são utilizados com a finalidade de facilitar e dar suporte a uma rede de computadores, intermediando a comunicação, desde o envio de mensagens até atividades mais complexas, como, por exemplo, o processamento de informações em servidores na nuvem. </a:t>
            </a:r>
            <a:endParaRPr sz="1800" b="0" i="0" u="none" strike="noStrike" cap="none">
              <a:solidFill>
                <a:srgbClr val="202124"/>
              </a:solidFill>
              <a:latin typeface="Roboto"/>
              <a:ea typeface="Roboto"/>
              <a:cs typeface="Roboto"/>
              <a:sym typeface="Roboto"/>
            </a:endParaRPr>
          </a:p>
        </p:txBody>
      </p:sp>
      <p:sp>
        <p:nvSpPr>
          <p:cNvPr id="201" name="Google Shape;201;p25"/>
          <p:cNvSpPr txBox="1"/>
          <p:nvPr/>
        </p:nvSpPr>
        <p:spPr>
          <a:xfrm>
            <a:off x="3121207" y="456480"/>
            <a:ext cx="5949579"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1" i="0" u="none" strike="noStrike" cap="none">
                <a:solidFill>
                  <a:srgbClr val="202124"/>
                </a:solidFill>
                <a:latin typeface="Roboto"/>
                <a:ea typeface="Roboto"/>
                <a:cs typeface="Roboto"/>
                <a:sym typeface="Roboto"/>
              </a:rPr>
              <a:t>Equipamento de rede</a:t>
            </a:r>
            <a:endParaRPr sz="1400" b="1" i="0" u="none" strike="noStrike" cap="none">
              <a:solidFill>
                <a:srgbClr val="000000"/>
              </a:solidFill>
              <a:latin typeface="Arial"/>
              <a:ea typeface="Arial"/>
              <a:cs typeface="Arial"/>
              <a:sym typeface="Arial"/>
            </a:endParaRPr>
          </a:p>
        </p:txBody>
      </p:sp>
      <p:pic>
        <p:nvPicPr>
          <p:cNvPr id="202" name="Google Shape;202;p25"/>
          <p:cNvPicPr preferRelativeResize="0"/>
          <p:nvPr/>
        </p:nvPicPr>
        <p:blipFill rotWithShape="1">
          <a:blip r:embed="rId3">
            <a:alphaModFix/>
          </a:blip>
          <a:srcRect/>
          <a:stretch/>
        </p:blipFill>
        <p:spPr>
          <a:xfrm>
            <a:off x="3346233" y="3888062"/>
            <a:ext cx="2161239" cy="2083434"/>
          </a:xfrm>
          <a:prstGeom prst="rect">
            <a:avLst/>
          </a:prstGeom>
          <a:noFill/>
          <a:ln>
            <a:noFill/>
          </a:ln>
        </p:spPr>
      </p:pic>
      <p:pic>
        <p:nvPicPr>
          <p:cNvPr id="203" name="Google Shape;203;p25"/>
          <p:cNvPicPr preferRelativeResize="0"/>
          <p:nvPr/>
        </p:nvPicPr>
        <p:blipFill rotWithShape="1">
          <a:blip r:embed="rId4">
            <a:alphaModFix/>
          </a:blip>
          <a:srcRect/>
          <a:stretch/>
        </p:blipFill>
        <p:spPr>
          <a:xfrm>
            <a:off x="5793843" y="4364231"/>
            <a:ext cx="2765541" cy="1309178"/>
          </a:xfrm>
          <a:prstGeom prst="rect">
            <a:avLst/>
          </a:prstGeom>
          <a:noFill/>
          <a:ln>
            <a:noFill/>
          </a:ln>
        </p:spPr>
      </p:pic>
      <p:pic>
        <p:nvPicPr>
          <p:cNvPr id="204" name="Google Shape;204;p25"/>
          <p:cNvPicPr preferRelativeResize="0"/>
          <p:nvPr/>
        </p:nvPicPr>
        <p:blipFill rotWithShape="1">
          <a:blip r:embed="rId5">
            <a:alphaModFix/>
          </a:blip>
          <a:srcRect/>
          <a:stretch/>
        </p:blipFill>
        <p:spPr>
          <a:xfrm>
            <a:off x="620331" y="3781857"/>
            <a:ext cx="2439531" cy="2083434"/>
          </a:xfrm>
          <a:prstGeom prst="rect">
            <a:avLst/>
          </a:prstGeom>
          <a:noFill/>
          <a:ln>
            <a:noFill/>
          </a:ln>
        </p:spPr>
      </p:pic>
      <p:pic>
        <p:nvPicPr>
          <p:cNvPr id="205" name="Google Shape;205;p25"/>
          <p:cNvPicPr preferRelativeResize="0"/>
          <p:nvPr/>
        </p:nvPicPr>
        <p:blipFill rotWithShape="1">
          <a:blip r:embed="rId6">
            <a:alphaModFix/>
          </a:blip>
          <a:srcRect/>
          <a:stretch/>
        </p:blipFill>
        <p:spPr>
          <a:xfrm>
            <a:off x="8845755" y="4164717"/>
            <a:ext cx="2509246" cy="187858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26"/>
          <p:cNvSpPr txBox="1"/>
          <p:nvPr/>
        </p:nvSpPr>
        <p:spPr>
          <a:xfrm>
            <a:off x="735401" y="1438191"/>
            <a:ext cx="10721100" cy="3139281"/>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None/>
            </a:pPr>
            <a:r>
              <a:rPr lang="pt-BR" sz="1800" b="1" i="0" u="none" strike="noStrike" cap="none">
                <a:solidFill>
                  <a:srgbClr val="202124"/>
                </a:solidFill>
                <a:latin typeface="Roboto"/>
                <a:ea typeface="Roboto"/>
                <a:cs typeface="Roboto"/>
                <a:sym typeface="Roboto"/>
              </a:rPr>
              <a:t>Adaptador de WiFi </a:t>
            </a:r>
            <a:r>
              <a:rPr lang="pt-BR" sz="1800" b="0" i="0" u="none" strike="noStrike" cap="none">
                <a:solidFill>
                  <a:srgbClr val="202124"/>
                </a:solidFill>
                <a:latin typeface="Roboto"/>
                <a:ea typeface="Roboto"/>
                <a:cs typeface="Roboto"/>
                <a:sym typeface="Roboto"/>
              </a:rPr>
              <a:t>é um dispositivo que é conectado ao computador com o objetivo de alcançar uma rede sem fio, sendo conectado numa entrada USB. </a:t>
            </a:r>
            <a:endParaRPr/>
          </a:p>
          <a:p>
            <a:pPr marL="0" marR="0" lvl="0" indent="457200" algn="just" rtl="0">
              <a:lnSpc>
                <a:spcPct val="100000"/>
              </a:lnSpc>
              <a:spcBef>
                <a:spcPts val="0"/>
              </a:spcBef>
              <a:spcAft>
                <a:spcPts val="0"/>
              </a:spcAft>
              <a:buNone/>
            </a:pPr>
            <a:r>
              <a:rPr lang="pt-BR" sz="1800" b="1" i="0" u="none" strike="noStrike" cap="none">
                <a:solidFill>
                  <a:srgbClr val="202124"/>
                </a:solidFill>
                <a:latin typeface="Roboto"/>
                <a:ea typeface="Roboto"/>
                <a:cs typeface="Roboto"/>
                <a:sym typeface="Roboto"/>
              </a:rPr>
              <a:t>Repetidor</a:t>
            </a:r>
            <a:r>
              <a:rPr lang="pt-BR" sz="1800" b="0" i="0" u="none" strike="noStrike" cap="none">
                <a:solidFill>
                  <a:srgbClr val="202124"/>
                </a:solidFill>
                <a:latin typeface="Roboto"/>
                <a:ea typeface="Roboto"/>
                <a:cs typeface="Roboto"/>
                <a:sym typeface="Roboto"/>
              </a:rPr>
              <a:t> é um equipamento eletrônico que serve para a interligação de redes idênticas, transmitindo-os através do memo segmento. Para que seu funcionamento seja adequado, o modem precisa receber o sinal e passar para o roteador, que, algumas das vezes, podem ser o mesmo aparelho.</a:t>
            </a:r>
            <a:endParaRP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Roteador</a:t>
            </a:r>
            <a:r>
              <a:rPr lang="pt-BR" sz="1800" b="0" i="0" u="none" strike="noStrike" cap="none">
                <a:solidFill>
                  <a:srgbClr val="202124"/>
                </a:solidFill>
                <a:latin typeface="Roboto"/>
                <a:ea typeface="Roboto"/>
                <a:cs typeface="Roboto"/>
                <a:sym typeface="Roboto"/>
              </a:rPr>
              <a:t> é um dispositivo que recebe e envia dados nas redes de computadores, podendo ser conectado a duas ou mais linhas de dados diferentes. Também usam pacotes que contém vários tipos de dados como interações na web. Esses pacotes têm várias camadas ou seções, identificando informações sobre quem está enviando o dado, tipo, tamanho, endereço IP de destino, entre outros. Assim, o roteador prioriza os dados e escolhe a melhor rota a ser usada para cada transmissão.</a:t>
            </a:r>
            <a:endParaRPr/>
          </a:p>
        </p:txBody>
      </p:sp>
      <p:sp>
        <p:nvSpPr>
          <p:cNvPr id="212" name="Google Shape;212;p26"/>
          <p:cNvSpPr txBox="1"/>
          <p:nvPr/>
        </p:nvSpPr>
        <p:spPr>
          <a:xfrm>
            <a:off x="544681" y="514943"/>
            <a:ext cx="11102541"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Equipamento de rede &gt; </a:t>
            </a:r>
            <a:r>
              <a:rPr lang="pt-BR" sz="2400" b="1" i="0" u="none" strike="noStrike" cap="none" dirty="0">
                <a:solidFill>
                  <a:srgbClr val="000000"/>
                </a:solidFill>
                <a:latin typeface="Roboto"/>
                <a:ea typeface="Roboto"/>
                <a:cs typeface="Roboto"/>
                <a:sym typeface="Roboto"/>
              </a:rPr>
              <a:t>Adaptador, Repetidor e Roteador de WiFi</a:t>
            </a:r>
            <a:endParaRPr dirty="0"/>
          </a:p>
        </p:txBody>
      </p:sp>
      <p:pic>
        <p:nvPicPr>
          <p:cNvPr id="213" name="Google Shape;213;p26"/>
          <p:cNvPicPr preferRelativeResize="0"/>
          <p:nvPr/>
        </p:nvPicPr>
        <p:blipFill rotWithShape="1">
          <a:blip r:embed="rId3">
            <a:alphaModFix/>
          </a:blip>
          <a:srcRect/>
          <a:stretch/>
        </p:blipFill>
        <p:spPr>
          <a:xfrm>
            <a:off x="8373816" y="4577472"/>
            <a:ext cx="2040626" cy="1765585"/>
          </a:xfrm>
          <a:prstGeom prst="rect">
            <a:avLst/>
          </a:prstGeom>
          <a:noFill/>
          <a:ln>
            <a:noFill/>
          </a:ln>
        </p:spPr>
      </p:pic>
      <p:pic>
        <p:nvPicPr>
          <p:cNvPr id="214" name="Google Shape;214;p26"/>
          <p:cNvPicPr preferRelativeResize="0"/>
          <p:nvPr/>
        </p:nvPicPr>
        <p:blipFill rotWithShape="1">
          <a:blip r:embed="rId4">
            <a:alphaModFix/>
          </a:blip>
          <a:srcRect/>
          <a:stretch/>
        </p:blipFill>
        <p:spPr>
          <a:xfrm>
            <a:off x="5291945" y="4651298"/>
            <a:ext cx="1240929" cy="1765585"/>
          </a:xfrm>
          <a:prstGeom prst="rect">
            <a:avLst/>
          </a:prstGeom>
          <a:noFill/>
          <a:ln>
            <a:noFill/>
          </a:ln>
        </p:spPr>
      </p:pic>
      <p:pic>
        <p:nvPicPr>
          <p:cNvPr id="215" name="Google Shape;215;p26"/>
          <p:cNvPicPr preferRelativeResize="0"/>
          <p:nvPr/>
        </p:nvPicPr>
        <p:blipFill rotWithShape="1">
          <a:blip r:embed="rId5">
            <a:alphaModFix/>
          </a:blip>
          <a:srcRect/>
          <a:stretch/>
        </p:blipFill>
        <p:spPr>
          <a:xfrm>
            <a:off x="1879925" y="4691613"/>
            <a:ext cx="1384365" cy="1589964"/>
          </a:xfrm>
          <a:prstGeom prst="rect">
            <a:avLst/>
          </a:prstGeom>
          <a:noFill/>
          <a:ln>
            <a:noFill/>
          </a:ln>
        </p:spPr>
      </p:pic>
      <p:sp>
        <p:nvSpPr>
          <p:cNvPr id="216" name="Google Shape;216;p26"/>
          <p:cNvSpPr txBox="1"/>
          <p:nvPr/>
        </p:nvSpPr>
        <p:spPr>
          <a:xfrm>
            <a:off x="8846761" y="6435349"/>
            <a:ext cx="1454046"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Roteador</a:t>
            </a:r>
            <a:endParaRPr/>
          </a:p>
        </p:txBody>
      </p:sp>
      <p:sp>
        <p:nvSpPr>
          <p:cNvPr id="217" name="Google Shape;217;p26"/>
          <p:cNvSpPr txBox="1"/>
          <p:nvPr/>
        </p:nvSpPr>
        <p:spPr>
          <a:xfrm>
            <a:off x="5368928" y="6437306"/>
            <a:ext cx="1454046"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Repetidor</a:t>
            </a:r>
            <a:endParaRPr/>
          </a:p>
        </p:txBody>
      </p:sp>
      <p:sp>
        <p:nvSpPr>
          <p:cNvPr id="218" name="Google Shape;218;p26"/>
          <p:cNvSpPr txBox="1"/>
          <p:nvPr/>
        </p:nvSpPr>
        <p:spPr>
          <a:xfrm>
            <a:off x="1608308" y="6435349"/>
            <a:ext cx="229482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Adaptador de WiFi</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7"/>
          <p:cNvSpPr txBox="1"/>
          <p:nvPr/>
        </p:nvSpPr>
        <p:spPr>
          <a:xfrm>
            <a:off x="735401" y="1714791"/>
            <a:ext cx="10721100"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None/>
            </a:pPr>
            <a:r>
              <a:rPr lang="pt-BR" sz="1800" b="1" i="0" u="none" strike="noStrike" cap="none">
                <a:solidFill>
                  <a:srgbClr val="202124"/>
                </a:solidFill>
                <a:latin typeface="Roboto"/>
                <a:ea typeface="Roboto"/>
                <a:cs typeface="Roboto"/>
                <a:sym typeface="Roboto"/>
              </a:rPr>
              <a:t>Firewall</a:t>
            </a:r>
            <a:r>
              <a:rPr lang="pt-BR" sz="1800" b="0" i="0" u="none" strike="noStrike" cap="none">
                <a:solidFill>
                  <a:srgbClr val="202124"/>
                </a:solidFill>
                <a:latin typeface="Roboto"/>
                <a:ea typeface="Roboto"/>
                <a:cs typeface="Roboto"/>
                <a:sym typeface="Roboto"/>
              </a:rPr>
              <a:t> é um equipamento de rede de computadores que tanto pode ser em forma de programa como equipamento físico, aplicando uma política de segurança a um determinado ponto da rede. Além disso, controla os dados que são enviados e recebidos em uma rede de computadores e bloqueia a conexão caso alguma ameaça seja detectada.</a:t>
            </a:r>
            <a:endParaRPr/>
          </a:p>
        </p:txBody>
      </p:sp>
      <p:sp>
        <p:nvSpPr>
          <p:cNvPr id="225" name="Google Shape;225;p27"/>
          <p:cNvSpPr txBox="1"/>
          <p:nvPr/>
        </p:nvSpPr>
        <p:spPr>
          <a:xfrm>
            <a:off x="544681" y="514943"/>
            <a:ext cx="11102541"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a:solidFill>
                  <a:srgbClr val="000000"/>
                </a:solidFill>
                <a:latin typeface="Roboto"/>
                <a:ea typeface="Roboto"/>
                <a:cs typeface="Roboto"/>
                <a:sym typeface="Roboto"/>
              </a:rPr>
              <a:t>Informatica &gt; Equipamento de rede &gt; </a:t>
            </a:r>
            <a:r>
              <a:rPr lang="pt-BR" sz="2400" b="1" i="0" u="none" strike="noStrike" cap="none">
                <a:solidFill>
                  <a:srgbClr val="000000"/>
                </a:solidFill>
                <a:latin typeface="Roboto"/>
                <a:ea typeface="Roboto"/>
                <a:cs typeface="Roboto"/>
                <a:sym typeface="Roboto"/>
              </a:rPr>
              <a:t>Firewall</a:t>
            </a:r>
            <a:endParaRPr/>
          </a:p>
        </p:txBody>
      </p:sp>
      <p:pic>
        <p:nvPicPr>
          <p:cNvPr id="226" name="Google Shape;226;p27"/>
          <p:cNvPicPr preferRelativeResize="0"/>
          <p:nvPr/>
        </p:nvPicPr>
        <p:blipFill rotWithShape="1">
          <a:blip r:embed="rId3">
            <a:alphaModFix/>
          </a:blip>
          <a:srcRect/>
          <a:stretch/>
        </p:blipFill>
        <p:spPr>
          <a:xfrm>
            <a:off x="544681" y="3914201"/>
            <a:ext cx="3544421" cy="1588085"/>
          </a:xfrm>
          <a:prstGeom prst="rect">
            <a:avLst/>
          </a:prstGeom>
          <a:noFill/>
          <a:ln>
            <a:noFill/>
          </a:ln>
        </p:spPr>
      </p:pic>
      <p:pic>
        <p:nvPicPr>
          <p:cNvPr id="227" name="Google Shape;227;p27"/>
          <p:cNvPicPr preferRelativeResize="0"/>
          <p:nvPr/>
        </p:nvPicPr>
        <p:blipFill rotWithShape="1">
          <a:blip r:embed="rId4">
            <a:alphaModFix/>
          </a:blip>
          <a:srcRect/>
          <a:stretch/>
        </p:blipFill>
        <p:spPr>
          <a:xfrm>
            <a:off x="4334431" y="4104293"/>
            <a:ext cx="3523039" cy="1207899"/>
          </a:xfrm>
          <a:prstGeom prst="rect">
            <a:avLst/>
          </a:prstGeom>
          <a:noFill/>
          <a:ln>
            <a:noFill/>
          </a:ln>
        </p:spPr>
      </p:pic>
      <p:pic>
        <p:nvPicPr>
          <p:cNvPr id="228" name="Google Shape;228;p27"/>
          <p:cNvPicPr preferRelativeResize="0"/>
          <p:nvPr/>
        </p:nvPicPr>
        <p:blipFill rotWithShape="1">
          <a:blip r:embed="rId5">
            <a:alphaModFix/>
          </a:blip>
          <a:srcRect/>
          <a:stretch/>
        </p:blipFill>
        <p:spPr>
          <a:xfrm>
            <a:off x="8277586" y="4104292"/>
            <a:ext cx="3178915" cy="12079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28"/>
          <p:cNvSpPr txBox="1"/>
          <p:nvPr/>
        </p:nvSpPr>
        <p:spPr>
          <a:xfrm>
            <a:off x="735401" y="1702680"/>
            <a:ext cx="10721100"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None/>
            </a:pPr>
            <a:r>
              <a:rPr lang="pt-BR" sz="1800" b="1" i="0" u="none" strike="noStrike" cap="none">
                <a:solidFill>
                  <a:srgbClr val="202124"/>
                </a:solidFill>
                <a:latin typeface="Roboto"/>
                <a:ea typeface="Roboto"/>
                <a:cs typeface="Roboto"/>
                <a:sym typeface="Roboto"/>
              </a:rPr>
              <a:t>GateWay</a:t>
            </a:r>
            <a:r>
              <a:rPr lang="pt-BR" sz="1800" b="0" i="0" u="none" strike="noStrike" cap="none">
                <a:solidFill>
                  <a:srgbClr val="202124"/>
                </a:solidFill>
                <a:latin typeface="Roboto"/>
                <a:ea typeface="Roboto"/>
                <a:cs typeface="Roboto"/>
                <a:sym typeface="Roboto"/>
              </a:rPr>
              <a:t> é utilizado para unir redes que utilizam protocolos de comunicação diferentes, traduzindo sinais de dados, convertendo taxas de impedância e outros fatores que possam bloquear a troca de informação entre dois computadores. Podem também estar presentes em alguns roteadores para realizar o mapeamento de IPs e são conhecidos como proxy de rede.</a:t>
            </a:r>
            <a:endParaRPr/>
          </a:p>
        </p:txBody>
      </p:sp>
      <p:sp>
        <p:nvSpPr>
          <p:cNvPr id="235" name="Google Shape;235;p28"/>
          <p:cNvSpPr txBox="1"/>
          <p:nvPr/>
        </p:nvSpPr>
        <p:spPr>
          <a:xfrm>
            <a:off x="544681" y="514943"/>
            <a:ext cx="11102541"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a:solidFill>
                  <a:srgbClr val="000000"/>
                </a:solidFill>
                <a:latin typeface="Roboto"/>
                <a:ea typeface="Roboto"/>
                <a:cs typeface="Roboto"/>
                <a:sym typeface="Roboto"/>
              </a:rPr>
              <a:t>Informatica &gt; Equipamento de rede &gt; </a:t>
            </a:r>
            <a:r>
              <a:rPr lang="pt-BR" sz="2400" b="1" i="0" u="none" strike="noStrike" cap="none">
                <a:solidFill>
                  <a:srgbClr val="000000"/>
                </a:solidFill>
                <a:latin typeface="Roboto"/>
                <a:ea typeface="Roboto"/>
                <a:cs typeface="Roboto"/>
                <a:sym typeface="Roboto"/>
              </a:rPr>
              <a:t>GateWay</a:t>
            </a:r>
            <a:endParaRPr sz="2400" b="1" i="0" u="none" strike="noStrike" cap="none">
              <a:solidFill>
                <a:srgbClr val="000000"/>
              </a:solidFill>
              <a:latin typeface="Roboto"/>
              <a:ea typeface="Roboto"/>
              <a:cs typeface="Roboto"/>
              <a:sym typeface="Roboto"/>
            </a:endParaRPr>
          </a:p>
        </p:txBody>
      </p:sp>
      <p:pic>
        <p:nvPicPr>
          <p:cNvPr id="236" name="Google Shape;236;p28"/>
          <p:cNvPicPr preferRelativeResize="0"/>
          <p:nvPr/>
        </p:nvPicPr>
        <p:blipFill rotWithShape="1">
          <a:blip r:embed="rId3">
            <a:alphaModFix/>
          </a:blip>
          <a:srcRect/>
          <a:stretch/>
        </p:blipFill>
        <p:spPr>
          <a:xfrm>
            <a:off x="735401" y="3998414"/>
            <a:ext cx="3099180" cy="1841659"/>
          </a:xfrm>
          <a:prstGeom prst="rect">
            <a:avLst/>
          </a:prstGeom>
          <a:noFill/>
          <a:ln>
            <a:noFill/>
          </a:ln>
        </p:spPr>
      </p:pic>
      <p:pic>
        <p:nvPicPr>
          <p:cNvPr id="237" name="Google Shape;237;p28"/>
          <p:cNvPicPr preferRelativeResize="0"/>
          <p:nvPr/>
        </p:nvPicPr>
        <p:blipFill rotWithShape="1">
          <a:blip r:embed="rId4">
            <a:alphaModFix/>
          </a:blip>
          <a:srcRect/>
          <a:stretch/>
        </p:blipFill>
        <p:spPr>
          <a:xfrm>
            <a:off x="7875259" y="4196444"/>
            <a:ext cx="3347246" cy="1445597"/>
          </a:xfrm>
          <a:prstGeom prst="rect">
            <a:avLst/>
          </a:prstGeom>
          <a:noFill/>
          <a:ln>
            <a:noFill/>
          </a:ln>
        </p:spPr>
      </p:pic>
      <p:pic>
        <p:nvPicPr>
          <p:cNvPr id="238" name="Google Shape;238;p28"/>
          <p:cNvPicPr preferRelativeResize="0"/>
          <p:nvPr/>
        </p:nvPicPr>
        <p:blipFill rotWithShape="1">
          <a:blip r:embed="rId5">
            <a:alphaModFix/>
          </a:blip>
          <a:srcRect/>
          <a:stretch/>
        </p:blipFill>
        <p:spPr>
          <a:xfrm>
            <a:off x="4305330" y="3998414"/>
            <a:ext cx="3099180" cy="2134252"/>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29"/>
          <p:cNvSpPr txBox="1"/>
          <p:nvPr/>
        </p:nvSpPr>
        <p:spPr>
          <a:xfrm>
            <a:off x="735402" y="1703465"/>
            <a:ext cx="10721100" cy="2585283"/>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Hub</a:t>
            </a:r>
            <a:r>
              <a:rPr lang="pt-BR" sz="1800" b="0" i="0" u="none" strike="noStrike" cap="none" dirty="0">
                <a:solidFill>
                  <a:srgbClr val="202124"/>
                </a:solidFill>
                <a:latin typeface="Roboto"/>
                <a:ea typeface="Roboto"/>
                <a:cs typeface="Roboto"/>
                <a:sym typeface="Roboto"/>
              </a:rPr>
              <a:t> é equipamento concentrador que realiza a conexão de computadores de uma rede e possibilita a transmissão de informações entre as máquinas, porém é preciso que ele esteja desocupado ao receber alguma informação porquê do contrário o pacote de dados volta ao computador que requisitou as informações como um pedido de espera até que esteja liberado para completar a sua função.</a:t>
            </a:r>
            <a:endParaRPr dirty="0"/>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Switch</a:t>
            </a:r>
            <a:r>
              <a:rPr lang="pt-BR" sz="1800" b="0" i="0" u="none" strike="noStrike" cap="none" dirty="0">
                <a:solidFill>
                  <a:srgbClr val="202124"/>
                </a:solidFill>
                <a:latin typeface="Roboto"/>
                <a:ea typeface="Roboto"/>
                <a:cs typeface="Roboto"/>
                <a:sym typeface="Roboto"/>
              </a:rPr>
              <a:t> é responsável pela conexão de computadores em rede, que, junto com a fiação, constituem a rede local (também conhecida como LAN), possibilitando a troca de dados entre si. Ocupa a função central da rede, realizando assim a conexão entre várias máquinas numa LAN, porém é preciso ter atenção: os dados do computador de origem somente são repassados ao computador de destino.</a:t>
            </a:r>
            <a:endParaRPr sz="1800" b="0" i="0" u="none" strike="noStrike" cap="none" dirty="0">
              <a:solidFill>
                <a:srgbClr val="202124"/>
              </a:solidFill>
              <a:latin typeface="Roboto"/>
              <a:ea typeface="Roboto"/>
              <a:cs typeface="Roboto"/>
              <a:sym typeface="Roboto"/>
            </a:endParaRPr>
          </a:p>
        </p:txBody>
      </p:sp>
      <p:sp>
        <p:nvSpPr>
          <p:cNvPr id="245" name="Google Shape;245;p29"/>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Equipamento de rede &gt; </a:t>
            </a:r>
            <a:r>
              <a:rPr lang="pt-BR" sz="2400" b="1" i="0" u="none" strike="noStrike" cap="none" dirty="0">
                <a:solidFill>
                  <a:srgbClr val="000000"/>
                </a:solidFill>
                <a:latin typeface="Roboto"/>
                <a:ea typeface="Roboto"/>
                <a:cs typeface="Roboto"/>
                <a:sym typeface="Roboto"/>
              </a:rPr>
              <a:t>Hub e Switch</a:t>
            </a:r>
            <a:endParaRPr dirty="0"/>
          </a:p>
        </p:txBody>
      </p:sp>
      <p:pic>
        <p:nvPicPr>
          <p:cNvPr id="246" name="Google Shape;246;p29"/>
          <p:cNvPicPr preferRelativeResize="0"/>
          <p:nvPr/>
        </p:nvPicPr>
        <p:blipFill rotWithShape="1">
          <a:blip r:embed="rId3">
            <a:alphaModFix/>
          </a:blip>
          <a:srcRect/>
          <a:stretch/>
        </p:blipFill>
        <p:spPr>
          <a:xfrm>
            <a:off x="7137866" y="4912702"/>
            <a:ext cx="2476846" cy="1371791"/>
          </a:xfrm>
          <a:prstGeom prst="rect">
            <a:avLst/>
          </a:prstGeom>
          <a:noFill/>
          <a:ln>
            <a:noFill/>
          </a:ln>
        </p:spPr>
      </p:pic>
      <p:pic>
        <p:nvPicPr>
          <p:cNvPr id="247" name="Google Shape;247;p29"/>
          <p:cNvPicPr preferRelativeResize="0"/>
          <p:nvPr/>
        </p:nvPicPr>
        <p:blipFill rotWithShape="1">
          <a:blip r:embed="rId4">
            <a:alphaModFix/>
          </a:blip>
          <a:srcRect/>
          <a:stretch/>
        </p:blipFill>
        <p:spPr>
          <a:xfrm>
            <a:off x="2782182" y="4760889"/>
            <a:ext cx="2020657" cy="1675419"/>
          </a:xfrm>
          <a:prstGeom prst="rect">
            <a:avLst/>
          </a:prstGeom>
          <a:noFill/>
          <a:ln>
            <a:noFill/>
          </a:ln>
        </p:spPr>
      </p:pic>
      <p:sp>
        <p:nvSpPr>
          <p:cNvPr id="248" name="Google Shape;248;p29"/>
          <p:cNvSpPr txBox="1"/>
          <p:nvPr/>
        </p:nvSpPr>
        <p:spPr>
          <a:xfrm>
            <a:off x="3432746" y="6388600"/>
            <a:ext cx="719527"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Hub</a:t>
            </a:r>
            <a:endParaRPr/>
          </a:p>
        </p:txBody>
      </p:sp>
      <p:sp>
        <p:nvSpPr>
          <p:cNvPr id="249" name="Google Shape;249;p29"/>
          <p:cNvSpPr txBox="1"/>
          <p:nvPr/>
        </p:nvSpPr>
        <p:spPr>
          <a:xfrm>
            <a:off x="7857522" y="6388600"/>
            <a:ext cx="103753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Switch</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30"/>
          <p:cNvSpPr txBox="1"/>
          <p:nvPr/>
        </p:nvSpPr>
        <p:spPr>
          <a:xfrm>
            <a:off x="735402" y="1898609"/>
            <a:ext cx="10721100"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None/>
            </a:pPr>
            <a:r>
              <a:rPr lang="pt-BR" sz="1800" b="1" i="0" u="none" strike="noStrike" cap="none">
                <a:solidFill>
                  <a:srgbClr val="FF0000"/>
                </a:solidFill>
                <a:latin typeface="Roboto"/>
                <a:ea typeface="Roboto"/>
                <a:cs typeface="Roboto"/>
                <a:sym typeface="Roboto"/>
              </a:rPr>
              <a:t>Atenção: </a:t>
            </a:r>
            <a:r>
              <a:rPr lang="pt-BR" sz="1800" b="0" i="0" u="none" strike="noStrike" cap="none">
                <a:solidFill>
                  <a:srgbClr val="202124"/>
                </a:solidFill>
                <a:latin typeface="Roboto"/>
                <a:ea typeface="Roboto"/>
                <a:cs typeface="Roboto"/>
                <a:sym typeface="Roboto"/>
              </a:rPr>
              <a:t>hub e switches são similares fisicamente, e a grande diferença se encontra dentro das redes LAN: enquanto o hub transmite os dados de uma máquina por vez, que posteriormente são levados até todas as máquinas de rede, o switch distribui os dados aos destinatários simultaneamente entre máquinas específicas, ou seja, enviam e recebem informação o tempo todo.</a:t>
            </a:r>
            <a:endParaRPr/>
          </a:p>
        </p:txBody>
      </p:sp>
      <p:sp>
        <p:nvSpPr>
          <p:cNvPr id="256" name="Google Shape;256;p30"/>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Equipamento de rede &gt; </a:t>
            </a:r>
            <a:r>
              <a:rPr lang="pt-BR" sz="2400" b="1" i="0" u="none" strike="noStrike" cap="none" dirty="0">
                <a:solidFill>
                  <a:srgbClr val="000000"/>
                </a:solidFill>
                <a:latin typeface="Roboto"/>
                <a:ea typeface="Roboto"/>
                <a:cs typeface="Roboto"/>
                <a:sym typeface="Roboto"/>
              </a:rPr>
              <a:t>Hub e Switch</a:t>
            </a:r>
            <a:endParaRPr dirty="0"/>
          </a:p>
        </p:txBody>
      </p:sp>
      <p:pic>
        <p:nvPicPr>
          <p:cNvPr id="257" name="Google Shape;257;p30"/>
          <p:cNvPicPr preferRelativeResize="0"/>
          <p:nvPr/>
        </p:nvPicPr>
        <p:blipFill rotWithShape="1">
          <a:blip r:embed="rId3">
            <a:alphaModFix/>
          </a:blip>
          <a:srcRect/>
          <a:stretch/>
        </p:blipFill>
        <p:spPr>
          <a:xfrm>
            <a:off x="6667410" y="3929304"/>
            <a:ext cx="3344675" cy="1919076"/>
          </a:xfrm>
          <a:prstGeom prst="rect">
            <a:avLst/>
          </a:prstGeom>
          <a:noFill/>
          <a:ln>
            <a:noFill/>
          </a:ln>
        </p:spPr>
      </p:pic>
      <p:pic>
        <p:nvPicPr>
          <p:cNvPr id="258" name="Google Shape;258;p30"/>
          <p:cNvPicPr preferRelativeResize="0"/>
          <p:nvPr/>
        </p:nvPicPr>
        <p:blipFill rotWithShape="1">
          <a:blip r:embed="rId4">
            <a:alphaModFix/>
          </a:blip>
          <a:srcRect/>
          <a:stretch/>
        </p:blipFill>
        <p:spPr>
          <a:xfrm>
            <a:off x="1638720" y="3971940"/>
            <a:ext cx="3547877" cy="1833805"/>
          </a:xfrm>
          <a:prstGeom prst="rect">
            <a:avLst/>
          </a:prstGeom>
          <a:noFill/>
          <a:ln>
            <a:noFill/>
          </a:ln>
        </p:spPr>
      </p:pic>
      <p:sp>
        <p:nvSpPr>
          <p:cNvPr id="259" name="Google Shape;259;p30"/>
          <p:cNvSpPr txBox="1"/>
          <p:nvPr/>
        </p:nvSpPr>
        <p:spPr>
          <a:xfrm>
            <a:off x="3095315" y="5911279"/>
            <a:ext cx="634686"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Hub</a:t>
            </a:r>
            <a:endParaRPr/>
          </a:p>
        </p:txBody>
      </p:sp>
      <p:sp>
        <p:nvSpPr>
          <p:cNvPr id="260" name="Google Shape;260;p30"/>
          <p:cNvSpPr txBox="1"/>
          <p:nvPr/>
        </p:nvSpPr>
        <p:spPr>
          <a:xfrm>
            <a:off x="8102893" y="5911279"/>
            <a:ext cx="103753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Switch</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1"/>
          <p:cNvSpPr txBox="1"/>
          <p:nvPr/>
        </p:nvSpPr>
        <p:spPr>
          <a:xfrm>
            <a:off x="735401" y="1622877"/>
            <a:ext cx="10721100" cy="1754286"/>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None/>
            </a:pPr>
            <a:r>
              <a:rPr lang="pt-BR" sz="1800" b="1" i="0" u="none" strike="noStrike" cap="none">
                <a:solidFill>
                  <a:srgbClr val="202124"/>
                </a:solidFill>
                <a:latin typeface="Roboto"/>
                <a:ea typeface="Roboto"/>
                <a:cs typeface="Roboto"/>
                <a:sym typeface="Roboto"/>
              </a:rPr>
              <a:t>Sliptter</a:t>
            </a:r>
            <a:r>
              <a:rPr lang="pt-BR" sz="1800" b="0" i="0" u="none" strike="noStrike" cap="none">
                <a:solidFill>
                  <a:srgbClr val="202124"/>
                </a:solidFill>
                <a:latin typeface="Roboto"/>
                <a:ea typeface="Roboto"/>
                <a:cs typeface="Roboto"/>
                <a:sym typeface="Roboto"/>
              </a:rPr>
              <a:t> é um dispositivo usado em redes de fibra óptica que tem como função dividir o sinal de um fio. O sliptter pode ser:</a:t>
            </a:r>
            <a:endParaRPr/>
          </a:p>
          <a:p>
            <a:pPr marL="0" marR="0" lvl="0" indent="457200" algn="just" rtl="0">
              <a:lnSpc>
                <a:spcPct val="100000"/>
              </a:lnSpc>
              <a:spcBef>
                <a:spcPts val="0"/>
              </a:spcBef>
              <a:spcAft>
                <a:spcPts val="0"/>
              </a:spcAft>
              <a:buNone/>
            </a:pPr>
            <a:r>
              <a:rPr lang="pt-BR" sz="1800" b="0" i="0" u="none" strike="noStrike" cap="none">
                <a:solidFill>
                  <a:srgbClr val="202124"/>
                </a:solidFill>
                <a:latin typeface="Roboto"/>
                <a:ea typeface="Roboto"/>
                <a:cs typeface="Roboto"/>
                <a:sym typeface="Roboto"/>
              </a:rPr>
              <a:t>a) balanceado, que divide igualmente entre as ramificações o sinal, ocasionando perda igual em todas elas, e é utilizado quando é preciso dividir para um número acima de dois;</a:t>
            </a:r>
            <a:endParaRPr/>
          </a:p>
          <a:p>
            <a:pPr marL="0" marR="0" lvl="0" indent="457200" algn="just" rtl="0">
              <a:lnSpc>
                <a:spcPct val="100000"/>
              </a:lnSpc>
              <a:spcBef>
                <a:spcPts val="0"/>
              </a:spcBef>
              <a:spcAft>
                <a:spcPts val="0"/>
              </a:spcAft>
              <a:buNone/>
            </a:pPr>
            <a:r>
              <a:rPr lang="pt-BR" sz="1800" b="0" i="0" u="none" strike="noStrike" cap="none">
                <a:solidFill>
                  <a:srgbClr val="202124"/>
                </a:solidFill>
                <a:latin typeface="Roboto"/>
                <a:ea typeface="Roboto"/>
                <a:cs typeface="Roboto"/>
                <a:sym typeface="Roboto"/>
              </a:rPr>
              <a:t>b) desbalanceado, em que é feita a fusão a partir de duas fibras ópticas e não gera perda de sinal em relação ao cabo original, e é utilizada em locais onde a internet está começando a ser implantada.</a:t>
            </a:r>
            <a:endParaRPr/>
          </a:p>
        </p:txBody>
      </p:sp>
      <p:sp>
        <p:nvSpPr>
          <p:cNvPr id="267" name="Google Shape;267;p31"/>
          <p:cNvSpPr txBox="1"/>
          <p:nvPr/>
        </p:nvSpPr>
        <p:spPr>
          <a:xfrm>
            <a:off x="544681" y="514943"/>
            <a:ext cx="11102541"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a:solidFill>
                  <a:srgbClr val="000000"/>
                </a:solidFill>
                <a:latin typeface="Roboto"/>
                <a:ea typeface="Roboto"/>
                <a:cs typeface="Roboto"/>
                <a:sym typeface="Roboto"/>
              </a:rPr>
              <a:t>Informatica &gt; Equipamento de rede &gt; </a:t>
            </a:r>
            <a:r>
              <a:rPr lang="pt-BR" sz="2400" b="1" i="0" u="none" strike="noStrike" cap="none">
                <a:solidFill>
                  <a:srgbClr val="000000"/>
                </a:solidFill>
                <a:latin typeface="Roboto"/>
                <a:ea typeface="Roboto"/>
                <a:cs typeface="Roboto"/>
                <a:sym typeface="Roboto"/>
              </a:rPr>
              <a:t>Splitter</a:t>
            </a:r>
            <a:endParaRPr sz="2400" b="1" i="0" u="none" strike="noStrike" cap="none">
              <a:solidFill>
                <a:srgbClr val="000000"/>
              </a:solidFill>
              <a:latin typeface="Roboto"/>
              <a:ea typeface="Roboto"/>
              <a:cs typeface="Roboto"/>
              <a:sym typeface="Roboto"/>
            </a:endParaRPr>
          </a:p>
        </p:txBody>
      </p:sp>
      <p:pic>
        <p:nvPicPr>
          <p:cNvPr id="268" name="Google Shape;268;p31"/>
          <p:cNvPicPr preferRelativeResize="0"/>
          <p:nvPr/>
        </p:nvPicPr>
        <p:blipFill rotWithShape="1">
          <a:blip r:embed="rId3">
            <a:alphaModFix/>
          </a:blip>
          <a:srcRect/>
          <a:stretch/>
        </p:blipFill>
        <p:spPr>
          <a:xfrm>
            <a:off x="322446" y="4209206"/>
            <a:ext cx="2789464" cy="1577938"/>
          </a:xfrm>
          <a:prstGeom prst="rect">
            <a:avLst/>
          </a:prstGeom>
          <a:noFill/>
          <a:ln>
            <a:noFill/>
          </a:ln>
        </p:spPr>
      </p:pic>
      <p:pic>
        <p:nvPicPr>
          <p:cNvPr id="269" name="Google Shape;269;p31"/>
          <p:cNvPicPr preferRelativeResize="0"/>
          <p:nvPr/>
        </p:nvPicPr>
        <p:blipFill rotWithShape="1">
          <a:blip r:embed="rId4">
            <a:alphaModFix/>
          </a:blip>
          <a:srcRect/>
          <a:stretch/>
        </p:blipFill>
        <p:spPr>
          <a:xfrm>
            <a:off x="3455763" y="3913613"/>
            <a:ext cx="2377208" cy="2169123"/>
          </a:xfrm>
          <a:prstGeom prst="rect">
            <a:avLst/>
          </a:prstGeom>
          <a:noFill/>
          <a:ln>
            <a:noFill/>
          </a:ln>
        </p:spPr>
      </p:pic>
      <p:pic>
        <p:nvPicPr>
          <p:cNvPr id="270" name="Google Shape;270;p31"/>
          <p:cNvPicPr preferRelativeResize="0"/>
          <p:nvPr/>
        </p:nvPicPr>
        <p:blipFill rotWithShape="1">
          <a:blip r:embed="rId5">
            <a:alphaModFix/>
          </a:blip>
          <a:srcRect/>
          <a:stretch/>
        </p:blipFill>
        <p:spPr>
          <a:xfrm>
            <a:off x="6176824" y="4380207"/>
            <a:ext cx="2657860" cy="1400980"/>
          </a:xfrm>
          <a:prstGeom prst="rect">
            <a:avLst/>
          </a:prstGeom>
          <a:noFill/>
          <a:ln>
            <a:noFill/>
          </a:ln>
        </p:spPr>
      </p:pic>
      <p:pic>
        <p:nvPicPr>
          <p:cNvPr id="271" name="Google Shape;271;p31"/>
          <p:cNvPicPr preferRelativeResize="0"/>
          <p:nvPr/>
        </p:nvPicPr>
        <p:blipFill rotWithShape="1">
          <a:blip r:embed="rId6">
            <a:alphaModFix/>
          </a:blip>
          <a:srcRect/>
          <a:stretch/>
        </p:blipFill>
        <p:spPr>
          <a:xfrm>
            <a:off x="9147040" y="4600418"/>
            <a:ext cx="2500182" cy="1176345"/>
          </a:xfrm>
          <a:prstGeom prst="rect">
            <a:avLst/>
          </a:prstGeom>
          <a:noFill/>
          <a:ln>
            <a:noFill/>
          </a:ln>
        </p:spPr>
      </p:pic>
      <p:sp>
        <p:nvSpPr>
          <p:cNvPr id="272" name="Google Shape;272;p31"/>
          <p:cNvSpPr txBox="1"/>
          <p:nvPr/>
        </p:nvSpPr>
        <p:spPr>
          <a:xfrm>
            <a:off x="2100637" y="6158391"/>
            <a:ext cx="237192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Sliptter balanceado</a:t>
            </a:r>
            <a:endParaRPr/>
          </a:p>
        </p:txBody>
      </p:sp>
      <p:sp>
        <p:nvSpPr>
          <p:cNvPr id="273" name="Google Shape;273;p31"/>
          <p:cNvSpPr txBox="1"/>
          <p:nvPr/>
        </p:nvSpPr>
        <p:spPr>
          <a:xfrm>
            <a:off x="7892471" y="6158391"/>
            <a:ext cx="2800109"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Sliptter desbalanceado</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sp>
        <p:nvSpPr>
          <p:cNvPr id="278" name="Google Shape;278;p6"/>
          <p:cNvSpPr txBox="1"/>
          <p:nvPr/>
        </p:nvSpPr>
        <p:spPr>
          <a:xfrm>
            <a:off x="735402" y="1898609"/>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Hardware</a:t>
            </a:r>
            <a:r>
              <a:rPr lang="pt-BR" sz="1800" b="0" i="0" u="none" strike="noStrike" cap="none">
                <a:solidFill>
                  <a:srgbClr val="202124"/>
                </a:solidFill>
                <a:latin typeface="Roboto"/>
                <a:ea typeface="Roboto"/>
                <a:cs typeface="Roboto"/>
                <a:sym typeface="Roboto"/>
              </a:rPr>
              <a:t> é a parte física de um computador, notebook, tablets, telefone, entre outros. São peças e equipamentos que fazem o computador funcionar, e podem ser acoplados em produtos que necessitam de gerenciamento computacional, como, por exemplo, os processadores.</a:t>
            </a:r>
            <a:endParaRPr sz="1800" b="0" i="0" u="none" strike="noStrike" cap="none">
              <a:solidFill>
                <a:srgbClr val="202124"/>
              </a:solidFill>
              <a:latin typeface="Roboto"/>
              <a:ea typeface="Roboto"/>
              <a:cs typeface="Roboto"/>
              <a:sym typeface="Roboto"/>
            </a:endParaRPr>
          </a:p>
        </p:txBody>
      </p:sp>
      <p:sp>
        <p:nvSpPr>
          <p:cNvPr id="280" name="Google Shape;280;p6"/>
          <p:cNvSpPr txBox="1"/>
          <p:nvPr/>
        </p:nvSpPr>
        <p:spPr>
          <a:xfrm>
            <a:off x="3121196" y="402217"/>
            <a:ext cx="5949600"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1" i="0" u="none" strike="noStrike" cap="none">
                <a:solidFill>
                  <a:srgbClr val="000000"/>
                </a:solidFill>
                <a:latin typeface="Roboto"/>
                <a:ea typeface="Roboto"/>
                <a:cs typeface="Roboto"/>
                <a:sym typeface="Roboto"/>
              </a:rPr>
              <a:t>Hardware</a:t>
            </a:r>
            <a:endParaRPr/>
          </a:p>
        </p:txBody>
      </p:sp>
      <p:pic>
        <p:nvPicPr>
          <p:cNvPr id="281" name="Google Shape;281;p6"/>
          <p:cNvPicPr preferRelativeResize="0"/>
          <p:nvPr/>
        </p:nvPicPr>
        <p:blipFill rotWithShape="1">
          <a:blip r:embed="rId3">
            <a:alphaModFix/>
          </a:blip>
          <a:srcRect/>
          <a:stretch/>
        </p:blipFill>
        <p:spPr>
          <a:xfrm>
            <a:off x="1097715" y="3601894"/>
            <a:ext cx="2619847" cy="2135505"/>
          </a:xfrm>
          <a:prstGeom prst="rect">
            <a:avLst/>
          </a:prstGeom>
          <a:noFill/>
          <a:ln>
            <a:noFill/>
          </a:ln>
        </p:spPr>
      </p:pic>
      <p:pic>
        <p:nvPicPr>
          <p:cNvPr id="282" name="Google Shape;282;p6"/>
          <p:cNvPicPr preferRelativeResize="0"/>
          <p:nvPr/>
        </p:nvPicPr>
        <p:blipFill rotWithShape="1">
          <a:blip r:embed="rId4">
            <a:alphaModFix/>
          </a:blip>
          <a:srcRect/>
          <a:stretch/>
        </p:blipFill>
        <p:spPr>
          <a:xfrm>
            <a:off x="4882625" y="3634950"/>
            <a:ext cx="2426653" cy="2069395"/>
          </a:xfrm>
          <a:prstGeom prst="rect">
            <a:avLst/>
          </a:prstGeom>
          <a:noFill/>
          <a:ln>
            <a:noFill/>
          </a:ln>
        </p:spPr>
      </p:pic>
      <p:pic>
        <p:nvPicPr>
          <p:cNvPr id="283" name="Google Shape;283;p6"/>
          <p:cNvPicPr preferRelativeResize="0"/>
          <p:nvPr/>
        </p:nvPicPr>
        <p:blipFill rotWithShape="1">
          <a:blip r:embed="rId5">
            <a:alphaModFix/>
          </a:blip>
          <a:srcRect/>
          <a:stretch/>
        </p:blipFill>
        <p:spPr>
          <a:xfrm>
            <a:off x="8584370" y="3634949"/>
            <a:ext cx="2348057" cy="2069396"/>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32"/>
          <p:cNvSpPr txBox="1"/>
          <p:nvPr/>
        </p:nvSpPr>
        <p:spPr>
          <a:xfrm>
            <a:off x="735402" y="1898609"/>
            <a:ext cx="10721100"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O </a:t>
            </a:r>
            <a:r>
              <a:rPr lang="pt-BR" sz="1800" b="1" i="0" u="none" strike="noStrike" cap="none" dirty="0">
                <a:solidFill>
                  <a:srgbClr val="202124"/>
                </a:solidFill>
                <a:latin typeface="Roboto"/>
                <a:ea typeface="Roboto"/>
                <a:cs typeface="Roboto"/>
                <a:sym typeface="Roboto"/>
              </a:rPr>
              <a:t>cooler para informática</a:t>
            </a:r>
            <a:r>
              <a:rPr lang="pt-BR" sz="1800" b="0" i="0" u="none" strike="noStrike" cap="none" dirty="0">
                <a:solidFill>
                  <a:srgbClr val="202124"/>
                </a:solidFill>
                <a:latin typeface="Roboto"/>
                <a:ea typeface="Roboto"/>
                <a:cs typeface="Roboto"/>
                <a:sym typeface="Roboto"/>
              </a:rPr>
              <a:t> é uma peça pequena utilizada em computador/notebook para reduzir o superaquecimento de determinados componentes das máquinas, como, por exemplo, o processador, evitando assim a queima dos mesmos. Evita também que a máquina tenha seu funcionamento e desempenho prejudicados pelo superaquecimento. </a:t>
            </a:r>
            <a:endParaRPr sz="1800" b="0" i="0" u="none" strike="noStrike" cap="none" dirty="0">
              <a:solidFill>
                <a:srgbClr val="202124"/>
              </a:solidFill>
              <a:latin typeface="Roboto"/>
              <a:ea typeface="Roboto"/>
              <a:cs typeface="Roboto"/>
              <a:sym typeface="Roboto"/>
            </a:endParaRPr>
          </a:p>
        </p:txBody>
      </p:sp>
      <p:sp>
        <p:nvSpPr>
          <p:cNvPr id="290" name="Google Shape;290;p32"/>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Hardware &gt; </a:t>
            </a:r>
            <a:r>
              <a:rPr lang="pt-BR" sz="2400" b="1" i="0" u="none" strike="noStrike" cap="none" dirty="0">
                <a:solidFill>
                  <a:srgbClr val="000000"/>
                </a:solidFill>
                <a:latin typeface="Roboto"/>
                <a:ea typeface="Roboto"/>
                <a:cs typeface="Roboto"/>
                <a:sym typeface="Roboto"/>
              </a:rPr>
              <a:t>Cooler para </a:t>
            </a:r>
            <a:r>
              <a:rPr lang="pt-BR" sz="2400" b="1" i="0" u="none" strike="noStrike" cap="none" dirty="0" err="1">
                <a:solidFill>
                  <a:srgbClr val="000000"/>
                </a:solidFill>
                <a:latin typeface="Roboto"/>
                <a:ea typeface="Roboto"/>
                <a:cs typeface="Roboto"/>
                <a:sym typeface="Roboto"/>
              </a:rPr>
              <a:t>Informatica</a:t>
            </a:r>
            <a:endParaRPr dirty="0"/>
          </a:p>
        </p:txBody>
      </p:sp>
      <p:pic>
        <p:nvPicPr>
          <p:cNvPr id="291" name="Google Shape;291;p32"/>
          <p:cNvPicPr preferRelativeResize="0"/>
          <p:nvPr/>
        </p:nvPicPr>
        <p:blipFill rotWithShape="1">
          <a:blip r:embed="rId3">
            <a:alphaModFix/>
          </a:blip>
          <a:srcRect/>
          <a:stretch/>
        </p:blipFill>
        <p:spPr>
          <a:xfrm>
            <a:off x="5849828" y="4327437"/>
            <a:ext cx="2420250" cy="1464888"/>
          </a:xfrm>
          <a:prstGeom prst="rect">
            <a:avLst/>
          </a:prstGeom>
          <a:noFill/>
          <a:ln>
            <a:noFill/>
          </a:ln>
        </p:spPr>
      </p:pic>
      <p:pic>
        <p:nvPicPr>
          <p:cNvPr id="292" name="Google Shape;292;p32"/>
          <p:cNvPicPr preferRelativeResize="0"/>
          <p:nvPr/>
        </p:nvPicPr>
        <p:blipFill rotWithShape="1">
          <a:blip r:embed="rId4">
            <a:alphaModFix/>
          </a:blip>
          <a:srcRect/>
          <a:stretch/>
        </p:blipFill>
        <p:spPr>
          <a:xfrm>
            <a:off x="1049457" y="4065029"/>
            <a:ext cx="1691734" cy="1727296"/>
          </a:xfrm>
          <a:prstGeom prst="rect">
            <a:avLst/>
          </a:prstGeom>
          <a:noFill/>
          <a:ln>
            <a:noFill/>
          </a:ln>
        </p:spPr>
      </p:pic>
      <p:pic>
        <p:nvPicPr>
          <p:cNvPr id="293" name="Google Shape;293;p32"/>
          <p:cNvPicPr preferRelativeResize="0"/>
          <p:nvPr/>
        </p:nvPicPr>
        <p:blipFill rotWithShape="1">
          <a:blip r:embed="rId5">
            <a:alphaModFix/>
          </a:blip>
          <a:srcRect/>
          <a:stretch/>
        </p:blipFill>
        <p:spPr>
          <a:xfrm>
            <a:off x="3428730" y="3829425"/>
            <a:ext cx="1817827" cy="2130347"/>
          </a:xfrm>
          <a:prstGeom prst="rect">
            <a:avLst/>
          </a:prstGeom>
          <a:noFill/>
          <a:ln>
            <a:noFill/>
          </a:ln>
        </p:spPr>
      </p:pic>
      <p:pic>
        <p:nvPicPr>
          <p:cNvPr id="294" name="Google Shape;294;p32"/>
          <p:cNvPicPr preferRelativeResize="0"/>
          <p:nvPr/>
        </p:nvPicPr>
        <p:blipFill rotWithShape="1">
          <a:blip r:embed="rId6">
            <a:alphaModFix/>
          </a:blip>
          <a:srcRect/>
          <a:stretch/>
        </p:blipFill>
        <p:spPr>
          <a:xfrm>
            <a:off x="8873350" y="4065029"/>
            <a:ext cx="2269193" cy="1727296"/>
          </a:xfrm>
          <a:prstGeom prst="rect">
            <a:avLst/>
          </a:prstGeom>
          <a:noFill/>
          <a:ln>
            <a:noFill/>
          </a:ln>
        </p:spPr>
      </p:pic>
      <p:sp>
        <p:nvSpPr>
          <p:cNvPr id="295" name="Google Shape;295;p32"/>
          <p:cNvSpPr txBox="1"/>
          <p:nvPr/>
        </p:nvSpPr>
        <p:spPr>
          <a:xfrm>
            <a:off x="1895324" y="6007533"/>
            <a:ext cx="3192905"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Cooler para computador</a:t>
            </a:r>
            <a:endParaRPr/>
          </a:p>
        </p:txBody>
      </p:sp>
      <p:sp>
        <p:nvSpPr>
          <p:cNvPr id="296" name="Google Shape;296;p32"/>
          <p:cNvSpPr txBox="1"/>
          <p:nvPr/>
        </p:nvSpPr>
        <p:spPr>
          <a:xfrm>
            <a:off x="7516739" y="6007533"/>
            <a:ext cx="3192905"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Cooler para notebook</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33"/>
          <p:cNvSpPr txBox="1"/>
          <p:nvPr/>
        </p:nvSpPr>
        <p:spPr>
          <a:xfrm>
            <a:off x="735402" y="1898609"/>
            <a:ext cx="10721100" cy="1754286"/>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a:t>
            </a:r>
            <a:r>
              <a:rPr lang="pt-BR" sz="1800" b="1" i="0" u="none" strike="noStrike" cap="none" dirty="0">
                <a:solidFill>
                  <a:srgbClr val="202124"/>
                </a:solidFill>
                <a:latin typeface="Roboto"/>
                <a:ea typeface="Roboto"/>
                <a:cs typeface="Roboto"/>
                <a:sym typeface="Roboto"/>
              </a:rPr>
              <a:t>fonte de alimentação para hardware </a:t>
            </a:r>
            <a:r>
              <a:rPr lang="pt-BR" sz="1800" b="0" i="0" u="none" strike="noStrike" cap="none" dirty="0">
                <a:solidFill>
                  <a:srgbClr val="202124"/>
                </a:solidFill>
                <a:latin typeface="Roboto"/>
                <a:ea typeface="Roboto"/>
                <a:cs typeface="Roboto"/>
                <a:sym typeface="Roboto"/>
              </a:rPr>
              <a:t>tem como função isolar o circuito interno do computador da rede de energia elétrica e é responsável por fornecer energia elétrica aos componentes de um computador, que vai de uma voltagem alta para uma menor. A fonte também garante estabilidade da voltagem, já que a rede elétrica pode sofrer variações e prejudicar os componentes como, por exemplo, placas de vídeo, memórias RAM, processadores e placa mãe, ou seja, qualquer possível dano é suportado pela fonte. </a:t>
            </a:r>
            <a:endParaRPr sz="1800" b="0" i="0" u="none" strike="noStrike" cap="none" dirty="0">
              <a:solidFill>
                <a:srgbClr val="202124"/>
              </a:solidFill>
              <a:latin typeface="Roboto"/>
              <a:ea typeface="Roboto"/>
              <a:cs typeface="Roboto"/>
              <a:sym typeface="Roboto"/>
            </a:endParaRPr>
          </a:p>
        </p:txBody>
      </p:sp>
      <p:sp>
        <p:nvSpPr>
          <p:cNvPr id="303" name="Google Shape;303;p33"/>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Hardware &gt; </a:t>
            </a:r>
            <a:r>
              <a:rPr lang="pt-BR" sz="2400" b="1" i="0" u="none" strike="noStrike" cap="none" dirty="0">
                <a:solidFill>
                  <a:srgbClr val="000000"/>
                </a:solidFill>
                <a:latin typeface="Roboto"/>
                <a:ea typeface="Roboto"/>
                <a:cs typeface="Roboto"/>
                <a:sym typeface="Roboto"/>
              </a:rPr>
              <a:t>Fonte de </a:t>
            </a:r>
            <a:r>
              <a:rPr lang="pt-BR" sz="2400" b="1" i="0" u="none" strike="noStrike" cap="none" dirty="0" err="1">
                <a:solidFill>
                  <a:srgbClr val="000000"/>
                </a:solidFill>
                <a:latin typeface="Roboto"/>
                <a:ea typeface="Roboto"/>
                <a:cs typeface="Roboto"/>
                <a:sym typeface="Roboto"/>
              </a:rPr>
              <a:t>Alimentacao</a:t>
            </a:r>
            <a:r>
              <a:rPr lang="pt-BR" sz="2400" b="1" i="0" u="none" strike="noStrike" cap="none" dirty="0">
                <a:solidFill>
                  <a:srgbClr val="000000"/>
                </a:solidFill>
                <a:latin typeface="Roboto"/>
                <a:ea typeface="Roboto"/>
                <a:cs typeface="Roboto"/>
                <a:sym typeface="Roboto"/>
              </a:rPr>
              <a:t> para Hardware</a:t>
            </a:r>
            <a:endParaRPr sz="2400" b="1" i="0" u="none" strike="noStrike" cap="none" dirty="0">
              <a:solidFill>
                <a:srgbClr val="000000"/>
              </a:solidFill>
              <a:latin typeface="Roboto"/>
              <a:ea typeface="Roboto"/>
              <a:cs typeface="Roboto"/>
              <a:sym typeface="Roboto"/>
            </a:endParaRPr>
          </a:p>
        </p:txBody>
      </p:sp>
      <p:pic>
        <p:nvPicPr>
          <p:cNvPr id="304" name="Google Shape;304;p33"/>
          <p:cNvPicPr preferRelativeResize="0"/>
          <p:nvPr/>
        </p:nvPicPr>
        <p:blipFill rotWithShape="1">
          <a:blip r:embed="rId3">
            <a:alphaModFix/>
          </a:blip>
          <a:srcRect/>
          <a:stretch/>
        </p:blipFill>
        <p:spPr>
          <a:xfrm>
            <a:off x="969032" y="3928606"/>
            <a:ext cx="2799348" cy="2147864"/>
          </a:xfrm>
          <a:prstGeom prst="rect">
            <a:avLst/>
          </a:prstGeom>
          <a:noFill/>
          <a:ln>
            <a:noFill/>
          </a:ln>
        </p:spPr>
      </p:pic>
      <p:pic>
        <p:nvPicPr>
          <p:cNvPr id="305" name="Google Shape;305;p33"/>
          <p:cNvPicPr preferRelativeResize="0"/>
          <p:nvPr/>
        </p:nvPicPr>
        <p:blipFill rotWithShape="1">
          <a:blip r:embed="rId4">
            <a:alphaModFix/>
          </a:blip>
          <a:srcRect/>
          <a:stretch/>
        </p:blipFill>
        <p:spPr>
          <a:xfrm>
            <a:off x="4388258" y="3928606"/>
            <a:ext cx="2799348" cy="2162784"/>
          </a:xfrm>
          <a:prstGeom prst="rect">
            <a:avLst/>
          </a:prstGeom>
          <a:noFill/>
          <a:ln>
            <a:noFill/>
          </a:ln>
        </p:spPr>
      </p:pic>
      <p:pic>
        <p:nvPicPr>
          <p:cNvPr id="306" name="Google Shape;306;p33"/>
          <p:cNvPicPr preferRelativeResize="0"/>
          <p:nvPr/>
        </p:nvPicPr>
        <p:blipFill rotWithShape="1">
          <a:blip r:embed="rId5">
            <a:alphaModFix/>
          </a:blip>
          <a:srcRect/>
          <a:stretch/>
        </p:blipFill>
        <p:spPr>
          <a:xfrm>
            <a:off x="7807484" y="4062926"/>
            <a:ext cx="3278501" cy="1879223"/>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34"/>
          <p:cNvSpPr txBox="1"/>
          <p:nvPr/>
        </p:nvSpPr>
        <p:spPr>
          <a:xfrm>
            <a:off x="735402" y="1898609"/>
            <a:ext cx="10721100"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gabinete para CPU </a:t>
            </a:r>
            <a:r>
              <a:rPr lang="pt-BR" sz="1800" b="0" i="0" u="none" strike="noStrike" cap="none">
                <a:solidFill>
                  <a:srgbClr val="202124"/>
                </a:solidFill>
                <a:latin typeface="Roboto"/>
                <a:ea typeface="Roboto"/>
                <a:cs typeface="Roboto"/>
                <a:sym typeface="Roboto"/>
              </a:rPr>
              <a:t>é um compartimento retangular com o botão de ligar/desligar que protege os componentes internos do computador, fazendo com que ele funcione.</a:t>
            </a:r>
            <a:endParaRP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FF0000"/>
                </a:solidFill>
                <a:latin typeface="Roboto"/>
                <a:ea typeface="Roboto"/>
                <a:cs typeface="Roboto"/>
                <a:sym typeface="Roboto"/>
              </a:rPr>
              <a:t>Atenção: </a:t>
            </a:r>
            <a:r>
              <a:rPr lang="pt-BR" sz="1800" b="0" i="0" u="none" strike="noStrike" cap="none">
                <a:solidFill>
                  <a:srgbClr val="202124"/>
                </a:solidFill>
                <a:latin typeface="Roboto"/>
                <a:ea typeface="Roboto"/>
                <a:cs typeface="Roboto"/>
                <a:sym typeface="Roboto"/>
              </a:rPr>
              <a:t>gabinete e CPU são diferentes. O gabinete é apenas a estrutura de sustentação para os componentes internos, enquanto o CPU é o processador/”cérebro” do computador, responsável por fazer cálculos de forma a processar as informações.</a:t>
            </a:r>
            <a:endParaRPr/>
          </a:p>
        </p:txBody>
      </p:sp>
      <p:sp>
        <p:nvSpPr>
          <p:cNvPr id="313" name="Google Shape;313;p34"/>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a:solidFill>
                  <a:srgbClr val="000000"/>
                </a:solidFill>
                <a:latin typeface="Roboto"/>
                <a:ea typeface="Roboto"/>
                <a:cs typeface="Roboto"/>
                <a:sym typeface="Roboto"/>
              </a:rPr>
              <a:t>Informatica &gt; Hardware &gt; </a:t>
            </a:r>
            <a:r>
              <a:rPr lang="pt-BR" sz="2400" b="1" i="0" u="none" strike="noStrike" cap="none">
                <a:solidFill>
                  <a:srgbClr val="000000"/>
                </a:solidFill>
                <a:latin typeface="Roboto"/>
                <a:ea typeface="Roboto"/>
                <a:cs typeface="Roboto"/>
                <a:sym typeface="Roboto"/>
              </a:rPr>
              <a:t>Gabinete para CPU</a:t>
            </a:r>
            <a:endParaRPr sz="2400" b="1" i="0" u="none" strike="noStrike" cap="none">
              <a:solidFill>
                <a:srgbClr val="000000"/>
              </a:solidFill>
              <a:latin typeface="Roboto"/>
              <a:ea typeface="Roboto"/>
              <a:cs typeface="Roboto"/>
              <a:sym typeface="Roboto"/>
            </a:endParaRPr>
          </a:p>
        </p:txBody>
      </p:sp>
      <p:pic>
        <p:nvPicPr>
          <p:cNvPr id="314" name="Google Shape;314;p34"/>
          <p:cNvPicPr preferRelativeResize="0"/>
          <p:nvPr/>
        </p:nvPicPr>
        <p:blipFill rotWithShape="1">
          <a:blip r:embed="rId3">
            <a:alphaModFix/>
          </a:blip>
          <a:srcRect/>
          <a:stretch/>
        </p:blipFill>
        <p:spPr>
          <a:xfrm>
            <a:off x="4891665" y="3638181"/>
            <a:ext cx="2420684" cy="2904821"/>
          </a:xfrm>
          <a:prstGeom prst="rect">
            <a:avLst/>
          </a:prstGeom>
          <a:noFill/>
          <a:ln>
            <a:noFill/>
          </a:ln>
        </p:spPr>
      </p:pic>
      <p:pic>
        <p:nvPicPr>
          <p:cNvPr id="315" name="Google Shape;315;p34"/>
          <p:cNvPicPr preferRelativeResize="0"/>
          <p:nvPr/>
        </p:nvPicPr>
        <p:blipFill rotWithShape="1">
          <a:blip r:embed="rId4">
            <a:alphaModFix/>
          </a:blip>
          <a:srcRect/>
          <a:stretch/>
        </p:blipFill>
        <p:spPr>
          <a:xfrm>
            <a:off x="1563973" y="3638181"/>
            <a:ext cx="2293073" cy="3025042"/>
          </a:xfrm>
          <a:prstGeom prst="rect">
            <a:avLst/>
          </a:prstGeom>
          <a:noFill/>
          <a:ln>
            <a:noFill/>
          </a:ln>
        </p:spPr>
      </p:pic>
      <p:pic>
        <p:nvPicPr>
          <p:cNvPr id="316" name="Google Shape;316;p34"/>
          <p:cNvPicPr preferRelativeResize="0"/>
          <p:nvPr/>
        </p:nvPicPr>
        <p:blipFill rotWithShape="1">
          <a:blip r:embed="rId5">
            <a:alphaModFix/>
          </a:blip>
          <a:srcRect/>
          <a:stretch/>
        </p:blipFill>
        <p:spPr>
          <a:xfrm>
            <a:off x="8450595" y="3675536"/>
            <a:ext cx="2042520" cy="2757042"/>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35"/>
          <p:cNvSpPr txBox="1"/>
          <p:nvPr/>
        </p:nvSpPr>
        <p:spPr>
          <a:xfrm>
            <a:off x="735402" y="1373075"/>
            <a:ext cx="10721100" cy="3139281"/>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None/>
            </a:pPr>
            <a:r>
              <a:rPr lang="pt-BR" sz="1800" b="1" i="0" u="none" strike="noStrike" cap="none">
                <a:solidFill>
                  <a:srgbClr val="202124"/>
                </a:solidFill>
                <a:latin typeface="Roboto"/>
                <a:ea typeface="Roboto"/>
                <a:cs typeface="Roboto"/>
                <a:sym typeface="Roboto"/>
              </a:rPr>
              <a:t>HD externo </a:t>
            </a:r>
            <a:r>
              <a:rPr lang="pt-BR" sz="1800" b="0" i="0" u="none" strike="noStrike" cap="none">
                <a:solidFill>
                  <a:srgbClr val="202124"/>
                </a:solidFill>
                <a:latin typeface="Roboto"/>
                <a:ea typeface="Roboto"/>
                <a:cs typeface="Roboto"/>
                <a:sym typeface="Roboto"/>
              </a:rPr>
              <a:t>tem a mesma função do interno, porém a diferença é que este é acoplado ao computador através de um cabo USB e é portátil. </a:t>
            </a:r>
            <a:r>
              <a:rPr lang="pt-BR" sz="1800" b="1" i="0" u="none" strike="noStrike" cap="none">
                <a:solidFill>
                  <a:srgbClr val="202124"/>
                </a:solidFill>
                <a:latin typeface="Roboto"/>
                <a:ea typeface="Roboto"/>
                <a:cs typeface="Roboto"/>
                <a:sym typeface="Roboto"/>
              </a:rPr>
              <a:t>HD interno </a:t>
            </a:r>
            <a:r>
              <a:rPr lang="pt-BR" sz="1800" b="0" i="0" u="none" strike="noStrike" cap="none">
                <a:solidFill>
                  <a:srgbClr val="202124"/>
                </a:solidFill>
                <a:latin typeface="Roboto"/>
                <a:ea typeface="Roboto"/>
                <a:cs typeface="Roboto"/>
                <a:sym typeface="Roboto"/>
              </a:rPr>
              <a:t>é uma peça que fica no interior do computador/notebook, armazenando todos os arquivos do mesmo, como documentos, fotos e músicas. </a:t>
            </a:r>
            <a:endParaRPr/>
          </a:p>
          <a:p>
            <a:pPr marL="0" marR="0" lvl="0" indent="457200" algn="just" rtl="0">
              <a:lnSpc>
                <a:spcPct val="100000"/>
              </a:lnSpc>
              <a:spcBef>
                <a:spcPts val="0"/>
              </a:spcBef>
              <a:spcAft>
                <a:spcPts val="0"/>
              </a:spcAft>
              <a:buNone/>
            </a:pPr>
            <a:r>
              <a:rPr lang="pt-BR" sz="1800" b="1" i="0" u="none" strike="noStrike" cap="none">
                <a:solidFill>
                  <a:srgbClr val="202124"/>
                </a:solidFill>
                <a:latin typeface="Roboto"/>
                <a:ea typeface="Roboto"/>
                <a:cs typeface="Roboto"/>
                <a:sym typeface="Roboto"/>
              </a:rPr>
              <a:t>SSD</a:t>
            </a:r>
            <a:r>
              <a:rPr lang="pt-BR" sz="1800" b="0" i="0" u="none" strike="noStrike" cap="none">
                <a:solidFill>
                  <a:srgbClr val="202124"/>
                </a:solidFill>
                <a:latin typeface="Roboto"/>
                <a:ea typeface="Roboto"/>
                <a:cs typeface="Roboto"/>
                <a:sym typeface="Roboto"/>
              </a:rPr>
              <a:t> (tradução: unidade de estado sólido) é um dispositivo de armazenamento que tem a mesma função de um HD (tradução: disco rígido), guardando os arquivos de aplicativos, documentos, jogos e sistema operacional. Os mais comuns possuem dois componentes: a memória flash, armazenando todos os arquivos sem necessidade de parte móveis nem motores para o seu funcionamento, deixando o drive mais silencioso e resistente a vibrações e quedas, e o controlar, gerencia a troca de dados entre o computador e a memória flash, além do cachê de leitura e escrita de arquivos, criptografia de informações e mapeamento de partes defeituosas do SDD.</a:t>
            </a:r>
            <a:endParaRPr/>
          </a:p>
        </p:txBody>
      </p:sp>
      <p:sp>
        <p:nvSpPr>
          <p:cNvPr id="323" name="Google Shape;323;p35"/>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Hardware &gt; </a:t>
            </a:r>
            <a:r>
              <a:rPr lang="pt-BR" sz="2400" b="1" i="0" u="none" strike="noStrike" cap="none" dirty="0">
                <a:solidFill>
                  <a:srgbClr val="000000"/>
                </a:solidFill>
                <a:latin typeface="Roboto"/>
                <a:ea typeface="Roboto"/>
                <a:cs typeface="Roboto"/>
                <a:sym typeface="Roboto"/>
              </a:rPr>
              <a:t>HD Externo, Interno e SSD</a:t>
            </a:r>
            <a:endParaRPr dirty="0"/>
          </a:p>
        </p:txBody>
      </p:sp>
      <p:pic>
        <p:nvPicPr>
          <p:cNvPr id="324" name="Google Shape;324;p35"/>
          <p:cNvPicPr preferRelativeResize="0"/>
          <p:nvPr/>
        </p:nvPicPr>
        <p:blipFill rotWithShape="1">
          <a:blip r:embed="rId3">
            <a:alphaModFix/>
          </a:blip>
          <a:srcRect/>
          <a:stretch/>
        </p:blipFill>
        <p:spPr>
          <a:xfrm>
            <a:off x="5342172" y="4613029"/>
            <a:ext cx="1353596" cy="1748395"/>
          </a:xfrm>
          <a:prstGeom prst="rect">
            <a:avLst/>
          </a:prstGeom>
          <a:noFill/>
          <a:ln>
            <a:noFill/>
          </a:ln>
        </p:spPr>
      </p:pic>
      <p:pic>
        <p:nvPicPr>
          <p:cNvPr id="325" name="Google Shape;325;p35"/>
          <p:cNvPicPr preferRelativeResize="0"/>
          <p:nvPr/>
        </p:nvPicPr>
        <p:blipFill rotWithShape="1">
          <a:blip r:embed="rId4">
            <a:alphaModFix/>
          </a:blip>
          <a:srcRect/>
          <a:stretch/>
        </p:blipFill>
        <p:spPr>
          <a:xfrm>
            <a:off x="8432164" y="4694611"/>
            <a:ext cx="1909396" cy="1580627"/>
          </a:xfrm>
          <a:prstGeom prst="rect">
            <a:avLst/>
          </a:prstGeom>
          <a:noFill/>
          <a:ln>
            <a:noFill/>
          </a:ln>
        </p:spPr>
      </p:pic>
      <p:pic>
        <p:nvPicPr>
          <p:cNvPr id="326" name="Google Shape;326;p35"/>
          <p:cNvPicPr preferRelativeResize="0"/>
          <p:nvPr/>
        </p:nvPicPr>
        <p:blipFill rotWithShape="1">
          <a:blip r:embed="rId5">
            <a:alphaModFix/>
          </a:blip>
          <a:srcRect/>
          <a:stretch/>
        </p:blipFill>
        <p:spPr>
          <a:xfrm>
            <a:off x="1542405" y="4640205"/>
            <a:ext cx="2645512" cy="1748395"/>
          </a:xfrm>
          <a:prstGeom prst="rect">
            <a:avLst/>
          </a:prstGeom>
          <a:noFill/>
          <a:ln>
            <a:noFill/>
          </a:ln>
        </p:spPr>
      </p:pic>
      <p:sp>
        <p:nvSpPr>
          <p:cNvPr id="327" name="Google Shape;327;p35"/>
          <p:cNvSpPr txBox="1"/>
          <p:nvPr/>
        </p:nvSpPr>
        <p:spPr>
          <a:xfrm>
            <a:off x="8982128" y="6390732"/>
            <a:ext cx="809469"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SSD</a:t>
            </a:r>
            <a:endParaRPr/>
          </a:p>
        </p:txBody>
      </p:sp>
      <p:sp>
        <p:nvSpPr>
          <p:cNvPr id="328" name="Google Shape;328;p35"/>
          <p:cNvSpPr txBox="1"/>
          <p:nvPr/>
        </p:nvSpPr>
        <p:spPr>
          <a:xfrm>
            <a:off x="5430586" y="6390732"/>
            <a:ext cx="148122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HD interno</a:t>
            </a:r>
            <a:endParaRPr/>
          </a:p>
        </p:txBody>
      </p:sp>
      <p:sp>
        <p:nvSpPr>
          <p:cNvPr id="329" name="Google Shape;329;p35"/>
          <p:cNvSpPr txBox="1"/>
          <p:nvPr/>
        </p:nvSpPr>
        <p:spPr>
          <a:xfrm>
            <a:off x="2066841" y="6388600"/>
            <a:ext cx="148122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HD externo</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334" name="Google Shape;334;p36"/>
          <p:cNvSpPr txBox="1"/>
          <p:nvPr/>
        </p:nvSpPr>
        <p:spPr>
          <a:xfrm>
            <a:off x="735402" y="1763697"/>
            <a:ext cx="10721100" cy="738623"/>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None/>
            </a:pPr>
            <a:r>
              <a:rPr lang="pt-BR" sz="1800" b="1" i="0" u="none" strike="noStrike" cap="none">
                <a:solidFill>
                  <a:srgbClr val="FF0000"/>
                </a:solidFill>
                <a:latin typeface="Roboto"/>
                <a:ea typeface="Roboto"/>
                <a:cs typeface="Roboto"/>
                <a:sym typeface="Roboto"/>
              </a:rPr>
              <a:t>Atenção:</a:t>
            </a:r>
            <a:r>
              <a:rPr lang="pt-BR" sz="2400" b="0" i="0" u="none" strike="noStrike" cap="none">
                <a:solidFill>
                  <a:srgbClr val="202124"/>
                </a:solidFill>
                <a:latin typeface="Roboto"/>
                <a:ea typeface="Roboto"/>
                <a:cs typeface="Roboto"/>
                <a:sym typeface="Roboto"/>
              </a:rPr>
              <a:t> </a:t>
            </a:r>
            <a:r>
              <a:rPr lang="pt-BR" sz="1800" b="0" i="0" u="none" strike="noStrike" cap="none">
                <a:solidFill>
                  <a:srgbClr val="202124"/>
                </a:solidFill>
                <a:latin typeface="Roboto"/>
                <a:ea typeface="Roboto"/>
                <a:cs typeface="Roboto"/>
                <a:sym typeface="Roboto"/>
              </a:rPr>
              <a:t>a diferença entre o SSD e o HD é que esse é muito mais rápido que o HD, acessando os dados em frações de segundo, sendo muito mais ágil ao abrir programas e executar tarefas.</a:t>
            </a:r>
            <a:endParaRPr sz="1800" b="0" i="0" u="none" strike="noStrike" cap="none">
              <a:solidFill>
                <a:srgbClr val="202124"/>
              </a:solidFill>
              <a:latin typeface="Roboto"/>
              <a:ea typeface="Roboto"/>
              <a:cs typeface="Roboto"/>
              <a:sym typeface="Roboto"/>
            </a:endParaRPr>
          </a:p>
        </p:txBody>
      </p:sp>
      <p:sp>
        <p:nvSpPr>
          <p:cNvPr id="336" name="Google Shape;336;p36"/>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Hardware &gt; </a:t>
            </a:r>
            <a:r>
              <a:rPr lang="pt-BR" sz="2400" b="1" i="0" u="none" strike="noStrike" cap="none" dirty="0">
                <a:solidFill>
                  <a:srgbClr val="000000"/>
                </a:solidFill>
                <a:latin typeface="Roboto"/>
                <a:ea typeface="Roboto"/>
                <a:cs typeface="Roboto"/>
                <a:sym typeface="Roboto"/>
              </a:rPr>
              <a:t>HD Externo, Interno e SSD</a:t>
            </a:r>
            <a:endParaRPr dirty="0"/>
          </a:p>
        </p:txBody>
      </p:sp>
      <p:pic>
        <p:nvPicPr>
          <p:cNvPr id="337" name="Google Shape;337;p36"/>
          <p:cNvPicPr preferRelativeResize="0"/>
          <p:nvPr/>
        </p:nvPicPr>
        <p:blipFill rotWithShape="1">
          <a:blip r:embed="rId3">
            <a:alphaModFix/>
          </a:blip>
          <a:srcRect/>
          <a:stretch/>
        </p:blipFill>
        <p:spPr>
          <a:xfrm>
            <a:off x="5357000" y="3272573"/>
            <a:ext cx="1484456" cy="2650359"/>
          </a:xfrm>
          <a:prstGeom prst="rect">
            <a:avLst/>
          </a:prstGeom>
          <a:noFill/>
          <a:ln>
            <a:noFill/>
          </a:ln>
        </p:spPr>
      </p:pic>
      <p:pic>
        <p:nvPicPr>
          <p:cNvPr id="338" name="Google Shape;338;p36"/>
          <p:cNvPicPr preferRelativeResize="0"/>
          <p:nvPr/>
        </p:nvPicPr>
        <p:blipFill rotWithShape="1">
          <a:blip r:embed="rId4">
            <a:alphaModFix/>
          </a:blip>
          <a:srcRect/>
          <a:stretch/>
        </p:blipFill>
        <p:spPr>
          <a:xfrm>
            <a:off x="7699134" y="3588124"/>
            <a:ext cx="3310884" cy="2419955"/>
          </a:xfrm>
          <a:prstGeom prst="rect">
            <a:avLst/>
          </a:prstGeom>
          <a:noFill/>
          <a:ln>
            <a:noFill/>
          </a:ln>
        </p:spPr>
      </p:pic>
      <p:pic>
        <p:nvPicPr>
          <p:cNvPr id="339" name="Google Shape;339;p36"/>
          <p:cNvPicPr preferRelativeResize="0"/>
          <p:nvPr/>
        </p:nvPicPr>
        <p:blipFill rotWithShape="1">
          <a:blip r:embed="rId5">
            <a:alphaModFix/>
          </a:blip>
          <a:srcRect/>
          <a:stretch/>
        </p:blipFill>
        <p:spPr>
          <a:xfrm>
            <a:off x="805474" y="4014748"/>
            <a:ext cx="2918399" cy="1908184"/>
          </a:xfrm>
          <a:prstGeom prst="rect">
            <a:avLst/>
          </a:prstGeom>
          <a:noFill/>
          <a:ln>
            <a:noFill/>
          </a:ln>
        </p:spPr>
      </p:pic>
      <p:sp>
        <p:nvSpPr>
          <p:cNvPr id="340" name="Google Shape;340;p36"/>
          <p:cNvSpPr txBox="1"/>
          <p:nvPr/>
        </p:nvSpPr>
        <p:spPr>
          <a:xfrm>
            <a:off x="9249219" y="6176795"/>
            <a:ext cx="809469"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SSD</a:t>
            </a:r>
            <a:endParaRPr/>
          </a:p>
        </p:txBody>
      </p:sp>
      <p:sp>
        <p:nvSpPr>
          <p:cNvPr id="341" name="Google Shape;341;p36"/>
          <p:cNvSpPr txBox="1"/>
          <p:nvPr/>
        </p:nvSpPr>
        <p:spPr>
          <a:xfrm>
            <a:off x="5357000" y="6176795"/>
            <a:ext cx="148122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HD interno</a:t>
            </a:r>
            <a:endParaRPr/>
          </a:p>
        </p:txBody>
      </p:sp>
      <p:sp>
        <p:nvSpPr>
          <p:cNvPr id="342" name="Google Shape;342;p36"/>
          <p:cNvSpPr txBox="1"/>
          <p:nvPr/>
        </p:nvSpPr>
        <p:spPr>
          <a:xfrm>
            <a:off x="1738538" y="6176795"/>
            <a:ext cx="148122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HD externo</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334" name="Google Shape;334;p36"/>
          <p:cNvSpPr txBox="1"/>
          <p:nvPr/>
        </p:nvSpPr>
        <p:spPr>
          <a:xfrm>
            <a:off x="735402" y="1763697"/>
            <a:ext cx="10721100"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None/>
            </a:pPr>
            <a:r>
              <a:rPr lang="pt-BR" sz="1800" b="0" i="0" u="none" strike="noStrike" cap="none" dirty="0">
                <a:solidFill>
                  <a:srgbClr val="202124"/>
                </a:solidFill>
                <a:latin typeface="Roboto"/>
                <a:ea typeface="Roboto"/>
                <a:cs typeface="Roboto"/>
                <a:sym typeface="Roboto"/>
              </a:rPr>
              <a:t>A </a:t>
            </a:r>
            <a:r>
              <a:rPr lang="pt-BR" sz="1800" b="1" i="0" u="none" strike="noStrike" cap="none" dirty="0">
                <a:solidFill>
                  <a:srgbClr val="202124"/>
                </a:solidFill>
                <a:latin typeface="Roboto"/>
                <a:ea typeface="Roboto"/>
                <a:cs typeface="Roboto"/>
                <a:sym typeface="Roboto"/>
              </a:rPr>
              <a:t>memória RAM </a:t>
            </a:r>
            <a:r>
              <a:rPr lang="pt-BR" sz="1800" b="0" i="0" u="none" strike="noStrike" cap="none" dirty="0">
                <a:solidFill>
                  <a:srgbClr val="202124"/>
                </a:solidFill>
                <a:latin typeface="Roboto"/>
                <a:ea typeface="Roboto"/>
                <a:cs typeface="Roboto"/>
                <a:sym typeface="Roboto"/>
              </a:rPr>
              <a:t>(</a:t>
            </a:r>
            <a:r>
              <a:rPr lang="pt-BR" sz="1800" b="0" i="0" u="none" strike="noStrike" cap="none" dirty="0" err="1">
                <a:solidFill>
                  <a:srgbClr val="202124"/>
                </a:solidFill>
                <a:latin typeface="Roboto"/>
                <a:ea typeface="Roboto"/>
                <a:cs typeface="Roboto"/>
                <a:sym typeface="Roboto"/>
              </a:rPr>
              <a:t>random</a:t>
            </a:r>
            <a:r>
              <a:rPr lang="pt-BR" sz="1800" b="0" i="0" u="none" strike="noStrike" cap="none" dirty="0">
                <a:solidFill>
                  <a:srgbClr val="202124"/>
                </a:solidFill>
                <a:latin typeface="Roboto"/>
                <a:ea typeface="Roboto"/>
                <a:cs typeface="Roboto"/>
                <a:sym typeface="Roboto"/>
              </a:rPr>
              <a:t> </a:t>
            </a:r>
            <a:r>
              <a:rPr lang="pt-BR" sz="1800" b="0" i="0" u="none" strike="noStrike" cap="none" dirty="0" err="1">
                <a:solidFill>
                  <a:srgbClr val="202124"/>
                </a:solidFill>
                <a:latin typeface="Roboto"/>
                <a:ea typeface="Roboto"/>
                <a:cs typeface="Roboto"/>
                <a:sym typeface="Roboto"/>
              </a:rPr>
              <a:t>access</a:t>
            </a:r>
            <a:r>
              <a:rPr lang="pt-BR" sz="1800" b="0" i="0" u="none" strike="noStrike" cap="none" dirty="0">
                <a:solidFill>
                  <a:srgbClr val="202124"/>
                </a:solidFill>
                <a:latin typeface="Roboto"/>
                <a:ea typeface="Roboto"/>
                <a:cs typeface="Roboto"/>
                <a:sym typeface="Roboto"/>
              </a:rPr>
              <a:t> </a:t>
            </a:r>
            <a:r>
              <a:rPr lang="pt-BR" sz="1800" b="0" i="0" u="none" strike="noStrike" cap="none" dirty="0" err="1">
                <a:solidFill>
                  <a:srgbClr val="202124"/>
                </a:solidFill>
                <a:latin typeface="Roboto"/>
                <a:ea typeface="Roboto"/>
                <a:cs typeface="Roboto"/>
                <a:sym typeface="Roboto"/>
              </a:rPr>
              <a:t>memory</a:t>
            </a:r>
            <a:r>
              <a:rPr lang="pt-BR" sz="1800" b="0" i="0" u="none" strike="noStrike" cap="none" dirty="0">
                <a:solidFill>
                  <a:srgbClr val="202124"/>
                </a:solidFill>
                <a:latin typeface="Roboto"/>
                <a:ea typeface="Roboto"/>
                <a:cs typeface="Roboto"/>
                <a:sym typeface="Roboto"/>
              </a:rPr>
              <a:t>, traduzida para "memória de acesso aleatório") é um componente responsável por dar mais agilidade e velocidade no funcionamento geral do sistema. Sem a memória RAM muitas tarefas simples nos computadores e notebooks demorariam para serem realizadas. Esse componente guarda temporariamente toda a informação que o computador precisa, a curto e longo prazo. Funciona como um espaço de trabalho temporário.</a:t>
            </a:r>
            <a:endParaRPr sz="1800" b="0" i="0" u="none" strike="noStrike" cap="none" dirty="0">
              <a:solidFill>
                <a:srgbClr val="202124"/>
              </a:solidFill>
              <a:latin typeface="Roboto"/>
              <a:ea typeface="Roboto"/>
              <a:cs typeface="Roboto"/>
              <a:sym typeface="Roboto"/>
            </a:endParaRPr>
          </a:p>
        </p:txBody>
      </p:sp>
      <p:sp>
        <p:nvSpPr>
          <p:cNvPr id="336" name="Google Shape;336;p36"/>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Hardware &gt; </a:t>
            </a:r>
            <a:r>
              <a:rPr lang="pt-BR" sz="2400" b="1" i="0" u="none" strike="noStrike" cap="none" dirty="0">
                <a:solidFill>
                  <a:srgbClr val="000000"/>
                </a:solidFill>
                <a:latin typeface="Roboto"/>
                <a:ea typeface="Roboto"/>
                <a:cs typeface="Roboto"/>
                <a:sym typeface="Roboto"/>
              </a:rPr>
              <a:t>Memoria </a:t>
            </a:r>
            <a:r>
              <a:rPr lang="pt-BR" sz="2400" b="1" i="0" u="none" strike="noStrike" cap="none" dirty="0" err="1">
                <a:solidFill>
                  <a:srgbClr val="000000"/>
                </a:solidFill>
                <a:latin typeface="Roboto"/>
                <a:ea typeface="Roboto"/>
                <a:cs typeface="Roboto"/>
                <a:sym typeface="Roboto"/>
              </a:rPr>
              <a:t>Ram</a:t>
            </a:r>
            <a:endParaRPr dirty="0"/>
          </a:p>
        </p:txBody>
      </p:sp>
      <p:pic>
        <p:nvPicPr>
          <p:cNvPr id="1026" name="Picture 2" descr="Memória RAM ValueRAM color verde 2GB 1 Kingston KVR1333D3N9/2G |  MercadoLivre">
            <a:extLst>
              <a:ext uri="{FF2B5EF4-FFF2-40B4-BE49-F238E27FC236}">
                <a16:creationId xmlns:a16="http://schemas.microsoft.com/office/drawing/2014/main" id="{CBBCED8C-8632-69E6-A4BC-45849FAB06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402" y="4073657"/>
            <a:ext cx="3157253" cy="154705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emória RAM Kingston FURY chega com frequências de até 5.333 MHz | Voxel">
            <a:extLst>
              <a:ext uri="{FF2B5EF4-FFF2-40B4-BE49-F238E27FC236}">
                <a16:creationId xmlns:a16="http://schemas.microsoft.com/office/drawing/2014/main" id="{08F0B381-443A-5FEF-50AA-85BD75B8ED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39270" y="4202336"/>
            <a:ext cx="3965552" cy="1487082"/>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m 2">
            <a:extLst>
              <a:ext uri="{FF2B5EF4-FFF2-40B4-BE49-F238E27FC236}">
                <a16:creationId xmlns:a16="http://schemas.microsoft.com/office/drawing/2014/main" id="{51727DB3-2718-7E74-8E51-ED7ACB5D2243}"/>
              </a:ext>
            </a:extLst>
          </p:cNvPr>
          <p:cNvPicPr>
            <a:picLocks noChangeAspect="1"/>
          </p:cNvPicPr>
          <p:nvPr/>
        </p:nvPicPr>
        <p:blipFill>
          <a:blip r:embed="rId5"/>
          <a:stretch>
            <a:fillRect/>
          </a:stretch>
        </p:blipFill>
        <p:spPr>
          <a:xfrm>
            <a:off x="4352633" y="3866835"/>
            <a:ext cx="3486637" cy="1933845"/>
          </a:xfrm>
          <a:prstGeom prst="rect">
            <a:avLst/>
          </a:prstGeom>
        </p:spPr>
      </p:pic>
    </p:spTree>
    <p:extLst>
      <p:ext uri="{BB962C8B-B14F-4D97-AF65-F5344CB8AC3E}">
        <p14:creationId xmlns:p14="http://schemas.microsoft.com/office/powerpoint/2010/main" val="2334174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p37"/>
          <p:cNvSpPr txBox="1"/>
          <p:nvPr/>
        </p:nvSpPr>
        <p:spPr>
          <a:xfrm>
            <a:off x="735402" y="1589938"/>
            <a:ext cx="10721100" cy="2585283"/>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placa de captura</a:t>
            </a:r>
            <a:r>
              <a:rPr lang="pt-BR" sz="1800" b="0" i="0" u="none" strike="noStrike" cap="none">
                <a:solidFill>
                  <a:srgbClr val="202124"/>
                </a:solidFill>
                <a:latin typeface="Roboto"/>
                <a:ea typeface="Roboto"/>
                <a:cs typeface="Roboto"/>
                <a:sym typeface="Roboto"/>
              </a:rPr>
              <a:t> é a junção de componentes que permitem transferir arquivos de áudio e vídeo de um aparelho externo para o computador. </a:t>
            </a:r>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placa mãe </a:t>
            </a:r>
            <a:r>
              <a:rPr lang="pt-BR" sz="1800" b="0" i="0" u="none" strike="noStrike" cap="none">
                <a:solidFill>
                  <a:srgbClr val="202124"/>
                </a:solidFill>
                <a:latin typeface="Roboto"/>
                <a:ea typeface="Roboto"/>
                <a:cs typeface="Roboto"/>
                <a:sym typeface="Roboto"/>
              </a:rPr>
              <a:t>é o sistema que une todos os componentes de um computador, permitindo que funcionem de forma organizada. Permite também a troca de informações entre todas as redes, como os processadores, memórias, sistemas de armazenamento, placa de rede, entre outros.</a:t>
            </a:r>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placa de som </a:t>
            </a:r>
            <a:r>
              <a:rPr lang="pt-BR" sz="1800" b="0" i="0" u="none" strike="noStrike" cap="none">
                <a:solidFill>
                  <a:srgbClr val="202124"/>
                </a:solidFill>
                <a:latin typeface="Roboto"/>
                <a:ea typeface="Roboto"/>
                <a:cs typeface="Roboto"/>
                <a:sym typeface="Roboto"/>
              </a:rPr>
              <a:t>é a peça responsável por fazer a conversão dos sinais sonoros gerados pelo computador em áudio analógico, reproduzidos por caixa de som ou fone de ouvido.</a:t>
            </a:r>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placa de vídeo </a:t>
            </a:r>
            <a:r>
              <a:rPr lang="pt-BR" sz="1800" b="0" i="0" u="none" strike="noStrike" cap="none">
                <a:solidFill>
                  <a:srgbClr val="202124"/>
                </a:solidFill>
                <a:latin typeface="Roboto"/>
                <a:ea typeface="Roboto"/>
                <a:cs typeface="Roboto"/>
                <a:sym typeface="Roboto"/>
              </a:rPr>
              <a:t>tem a função básica de exibir imagens e vídeos na tela, e também é utilizada para rodar games e softwares que demandam processamento visual, além de auxiliar alguns programas. </a:t>
            </a:r>
            <a:endParaRPr/>
          </a:p>
        </p:txBody>
      </p:sp>
      <p:sp>
        <p:nvSpPr>
          <p:cNvPr id="349" name="Google Shape;349;p37"/>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Hardware &gt; </a:t>
            </a:r>
            <a:r>
              <a:rPr lang="pt-BR" sz="2400" b="1" i="0" u="none" strike="noStrike" cap="none" dirty="0">
                <a:solidFill>
                  <a:srgbClr val="000000"/>
                </a:solidFill>
                <a:latin typeface="Roboto"/>
                <a:ea typeface="Roboto"/>
                <a:cs typeface="Roboto"/>
                <a:sym typeface="Roboto"/>
              </a:rPr>
              <a:t>Placas de Captura, Mae, Som e </a:t>
            </a:r>
            <a:r>
              <a:rPr lang="pt-BR" sz="2400" b="1" i="0" u="none" strike="noStrike" cap="none" dirty="0" err="1">
                <a:solidFill>
                  <a:srgbClr val="000000"/>
                </a:solidFill>
                <a:latin typeface="Roboto"/>
                <a:ea typeface="Roboto"/>
                <a:cs typeface="Roboto"/>
                <a:sym typeface="Roboto"/>
              </a:rPr>
              <a:t>Video</a:t>
            </a:r>
            <a:endParaRPr dirty="0"/>
          </a:p>
        </p:txBody>
      </p:sp>
      <p:pic>
        <p:nvPicPr>
          <p:cNvPr id="350" name="Google Shape;350;p37"/>
          <p:cNvPicPr preferRelativeResize="0"/>
          <p:nvPr/>
        </p:nvPicPr>
        <p:blipFill rotWithShape="1">
          <a:blip r:embed="rId3">
            <a:alphaModFix/>
          </a:blip>
          <a:srcRect/>
          <a:stretch/>
        </p:blipFill>
        <p:spPr>
          <a:xfrm>
            <a:off x="3605228" y="4362465"/>
            <a:ext cx="1806882" cy="2038709"/>
          </a:xfrm>
          <a:prstGeom prst="rect">
            <a:avLst/>
          </a:prstGeom>
          <a:noFill/>
          <a:ln>
            <a:noFill/>
          </a:ln>
        </p:spPr>
      </p:pic>
      <p:sp>
        <p:nvSpPr>
          <p:cNvPr id="351" name="Google Shape;351;p37"/>
          <p:cNvSpPr txBox="1"/>
          <p:nvPr/>
        </p:nvSpPr>
        <p:spPr>
          <a:xfrm>
            <a:off x="3855516" y="6403752"/>
            <a:ext cx="1409076"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Placa mãe</a:t>
            </a:r>
            <a:endParaRPr/>
          </a:p>
        </p:txBody>
      </p:sp>
      <p:pic>
        <p:nvPicPr>
          <p:cNvPr id="352" name="Google Shape;352;p37"/>
          <p:cNvPicPr preferRelativeResize="0"/>
          <p:nvPr/>
        </p:nvPicPr>
        <p:blipFill rotWithShape="1">
          <a:blip r:embed="rId4">
            <a:alphaModFix/>
          </a:blip>
          <a:srcRect/>
          <a:stretch/>
        </p:blipFill>
        <p:spPr>
          <a:xfrm>
            <a:off x="6013025" y="4476052"/>
            <a:ext cx="2632758" cy="1925122"/>
          </a:xfrm>
          <a:prstGeom prst="rect">
            <a:avLst/>
          </a:prstGeom>
          <a:noFill/>
          <a:ln>
            <a:noFill/>
          </a:ln>
        </p:spPr>
      </p:pic>
      <p:sp>
        <p:nvSpPr>
          <p:cNvPr id="353" name="Google Shape;353;p37"/>
          <p:cNvSpPr txBox="1"/>
          <p:nvPr/>
        </p:nvSpPr>
        <p:spPr>
          <a:xfrm>
            <a:off x="6526150" y="6369313"/>
            <a:ext cx="169617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Placa de som</a:t>
            </a:r>
            <a:endParaRPr/>
          </a:p>
        </p:txBody>
      </p:sp>
      <p:pic>
        <p:nvPicPr>
          <p:cNvPr id="354" name="Google Shape;354;p37"/>
          <p:cNvPicPr preferRelativeResize="0"/>
          <p:nvPr/>
        </p:nvPicPr>
        <p:blipFill rotWithShape="1">
          <a:blip r:embed="rId5">
            <a:alphaModFix/>
          </a:blip>
          <a:srcRect/>
          <a:stretch/>
        </p:blipFill>
        <p:spPr>
          <a:xfrm>
            <a:off x="9090024" y="4686257"/>
            <a:ext cx="2213436" cy="1391126"/>
          </a:xfrm>
          <a:prstGeom prst="rect">
            <a:avLst/>
          </a:prstGeom>
          <a:noFill/>
          <a:ln>
            <a:noFill/>
          </a:ln>
        </p:spPr>
      </p:pic>
      <p:sp>
        <p:nvSpPr>
          <p:cNvPr id="355" name="Google Shape;355;p37"/>
          <p:cNvSpPr txBox="1"/>
          <p:nvPr/>
        </p:nvSpPr>
        <p:spPr>
          <a:xfrm>
            <a:off x="9348653" y="6369313"/>
            <a:ext cx="169617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Placa de vídeo</a:t>
            </a:r>
            <a:endParaRPr/>
          </a:p>
        </p:txBody>
      </p:sp>
      <p:pic>
        <p:nvPicPr>
          <p:cNvPr id="356" name="Google Shape;356;p37"/>
          <p:cNvPicPr preferRelativeResize="0"/>
          <p:nvPr/>
        </p:nvPicPr>
        <p:blipFill rotWithShape="1">
          <a:blip r:embed="rId6">
            <a:alphaModFix/>
          </a:blip>
          <a:srcRect/>
          <a:stretch/>
        </p:blipFill>
        <p:spPr>
          <a:xfrm>
            <a:off x="735402" y="4726901"/>
            <a:ext cx="2244614" cy="1309839"/>
          </a:xfrm>
          <a:prstGeom prst="rect">
            <a:avLst/>
          </a:prstGeom>
          <a:noFill/>
          <a:ln>
            <a:noFill/>
          </a:ln>
        </p:spPr>
      </p:pic>
      <p:sp>
        <p:nvSpPr>
          <p:cNvPr id="357" name="Google Shape;357;p37"/>
          <p:cNvSpPr txBox="1"/>
          <p:nvPr/>
        </p:nvSpPr>
        <p:spPr>
          <a:xfrm>
            <a:off x="845553" y="6369313"/>
            <a:ext cx="2011242"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Placa de captura</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p38"/>
          <p:cNvSpPr txBox="1"/>
          <p:nvPr/>
        </p:nvSpPr>
        <p:spPr>
          <a:xfrm>
            <a:off x="735402" y="1898609"/>
            <a:ext cx="10721100"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processador</a:t>
            </a:r>
            <a:r>
              <a:rPr lang="pt-BR" sz="1800" b="0" i="0" u="none" strike="noStrike" cap="none">
                <a:solidFill>
                  <a:srgbClr val="202124"/>
                </a:solidFill>
                <a:latin typeface="Roboto"/>
                <a:ea typeface="Roboto"/>
                <a:cs typeface="Roboto"/>
                <a:sym typeface="Roboto"/>
              </a:rPr>
              <a:t> ou </a:t>
            </a:r>
            <a:r>
              <a:rPr lang="pt-BR" sz="1800" b="1" i="0" u="none" strike="noStrike" cap="none">
                <a:solidFill>
                  <a:srgbClr val="202124"/>
                </a:solidFill>
                <a:latin typeface="Roboto"/>
                <a:ea typeface="Roboto"/>
                <a:cs typeface="Roboto"/>
                <a:sym typeface="Roboto"/>
              </a:rPr>
              <a:t>CPU</a:t>
            </a:r>
            <a:r>
              <a:rPr lang="pt-BR" sz="1800" b="0" i="0" u="none" strike="noStrike" cap="none">
                <a:solidFill>
                  <a:srgbClr val="202124"/>
                </a:solidFill>
                <a:latin typeface="Roboto"/>
                <a:ea typeface="Roboto"/>
                <a:cs typeface="Roboto"/>
                <a:sym typeface="Roboto"/>
              </a:rPr>
              <a:t> é a parte do sistema computacional que realiza as instruções de um programa de computador a partir de cálculos, lógica e entrada e saída de dados. É o "cérebro" do computador, recebe um determinado volume de dados em padrão binário (0 e 1) e respondem a esse volume, processando a informação com base em instruções armazenadas em sua memória interna. Acelera, endereça, resolve e prepara dados </a:t>
            </a:r>
            <a:r>
              <a:rPr lang="pt-BR" sz="1800" b="0" i="0" u="none" strike="noStrike" cap="none">
                <a:solidFill>
                  <a:srgbClr val="000000"/>
                </a:solidFill>
                <a:latin typeface="Roboto"/>
                <a:ea typeface="Roboto"/>
                <a:cs typeface="Roboto"/>
                <a:sym typeface="Roboto"/>
              </a:rPr>
              <a:t>− </a:t>
            </a:r>
            <a:r>
              <a:rPr lang="pt-BR" sz="1800" b="0" i="0" u="none" strike="noStrike" cap="none">
                <a:solidFill>
                  <a:srgbClr val="202124"/>
                </a:solidFill>
                <a:latin typeface="Roboto"/>
                <a:ea typeface="Roboto"/>
                <a:cs typeface="Roboto"/>
                <a:sym typeface="Roboto"/>
              </a:rPr>
              <a:t>tudo depende da aplicação que será feita.</a:t>
            </a:r>
            <a:endParaRPr sz="1800" b="0" i="0" u="none" strike="noStrike" cap="none">
              <a:solidFill>
                <a:srgbClr val="202124"/>
              </a:solidFill>
              <a:latin typeface="Roboto"/>
              <a:ea typeface="Roboto"/>
              <a:cs typeface="Roboto"/>
              <a:sym typeface="Roboto"/>
            </a:endParaRPr>
          </a:p>
        </p:txBody>
      </p:sp>
      <p:sp>
        <p:nvSpPr>
          <p:cNvPr id="364" name="Google Shape;364;p38"/>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a:solidFill>
                  <a:srgbClr val="000000"/>
                </a:solidFill>
                <a:latin typeface="Roboto"/>
                <a:ea typeface="Roboto"/>
                <a:cs typeface="Roboto"/>
                <a:sym typeface="Roboto"/>
              </a:rPr>
              <a:t>Informatica &gt; Hardware &gt; </a:t>
            </a:r>
            <a:r>
              <a:rPr lang="pt-BR" sz="2400" b="1" i="0" u="none" strike="noStrike" cap="none">
                <a:solidFill>
                  <a:srgbClr val="000000"/>
                </a:solidFill>
                <a:latin typeface="Roboto"/>
                <a:ea typeface="Roboto"/>
                <a:cs typeface="Roboto"/>
                <a:sym typeface="Roboto"/>
              </a:rPr>
              <a:t>Processador</a:t>
            </a:r>
            <a:endParaRPr/>
          </a:p>
        </p:txBody>
      </p:sp>
      <p:pic>
        <p:nvPicPr>
          <p:cNvPr id="365" name="Google Shape;365;p38"/>
          <p:cNvPicPr preferRelativeResize="0"/>
          <p:nvPr/>
        </p:nvPicPr>
        <p:blipFill rotWithShape="1">
          <a:blip r:embed="rId3">
            <a:alphaModFix/>
          </a:blip>
          <a:srcRect/>
          <a:stretch/>
        </p:blipFill>
        <p:spPr>
          <a:xfrm>
            <a:off x="1035562" y="3700929"/>
            <a:ext cx="2668887" cy="2410868"/>
          </a:xfrm>
          <a:prstGeom prst="rect">
            <a:avLst/>
          </a:prstGeom>
          <a:noFill/>
          <a:ln>
            <a:noFill/>
          </a:ln>
        </p:spPr>
      </p:pic>
      <p:pic>
        <p:nvPicPr>
          <p:cNvPr id="366" name="Google Shape;366;p38"/>
          <p:cNvPicPr preferRelativeResize="0"/>
          <p:nvPr/>
        </p:nvPicPr>
        <p:blipFill rotWithShape="1">
          <a:blip r:embed="rId4">
            <a:alphaModFix/>
          </a:blip>
          <a:srcRect/>
          <a:stretch/>
        </p:blipFill>
        <p:spPr>
          <a:xfrm>
            <a:off x="4443901" y="3821164"/>
            <a:ext cx="2974317" cy="2290633"/>
          </a:xfrm>
          <a:prstGeom prst="rect">
            <a:avLst/>
          </a:prstGeom>
          <a:noFill/>
          <a:ln>
            <a:noFill/>
          </a:ln>
        </p:spPr>
      </p:pic>
      <p:pic>
        <p:nvPicPr>
          <p:cNvPr id="367" name="Google Shape;367;p38"/>
          <p:cNvPicPr preferRelativeResize="0"/>
          <p:nvPr/>
        </p:nvPicPr>
        <p:blipFill rotWithShape="1">
          <a:blip r:embed="rId5">
            <a:alphaModFix/>
          </a:blip>
          <a:srcRect/>
          <a:stretch/>
        </p:blipFill>
        <p:spPr>
          <a:xfrm>
            <a:off x="8487455" y="4059328"/>
            <a:ext cx="2329206" cy="2052469"/>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39"/>
          <p:cNvSpPr txBox="1"/>
          <p:nvPr/>
        </p:nvSpPr>
        <p:spPr>
          <a:xfrm>
            <a:off x="735402" y="1898609"/>
            <a:ext cx="10721100"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Os </a:t>
            </a:r>
            <a:r>
              <a:rPr lang="pt-BR" sz="1800" b="1" i="0" u="none" strike="noStrike" cap="none">
                <a:solidFill>
                  <a:srgbClr val="202124"/>
                </a:solidFill>
                <a:latin typeface="Roboto"/>
                <a:ea typeface="Roboto"/>
                <a:cs typeface="Roboto"/>
                <a:sym typeface="Roboto"/>
              </a:rPr>
              <a:t>periféricos</a:t>
            </a:r>
            <a:r>
              <a:rPr lang="pt-BR" sz="1800" b="0" i="0" u="none" strike="noStrike" cap="none">
                <a:solidFill>
                  <a:srgbClr val="202124"/>
                </a:solidFill>
                <a:latin typeface="Roboto"/>
                <a:ea typeface="Roboto"/>
                <a:cs typeface="Roboto"/>
                <a:sym typeface="Roboto"/>
              </a:rPr>
              <a:t> são dispositivos instalados juntos ao computador, auxiliando a comunicação do ser humano com o computador. Ficam em torno do computador ou dentro do gabinete, que serve de suporte à placa mãe, drives de computação e outros dispositivos. Existem os periféricos de entrada, como o teclado, e o de saída, como o monitor de vídeo. </a:t>
            </a:r>
            <a:endParaRPr sz="1800" b="0" i="0" u="none" strike="noStrike" cap="none">
              <a:solidFill>
                <a:srgbClr val="202124"/>
              </a:solidFill>
              <a:latin typeface="Roboto"/>
              <a:ea typeface="Roboto"/>
              <a:cs typeface="Roboto"/>
              <a:sym typeface="Roboto"/>
            </a:endParaRPr>
          </a:p>
        </p:txBody>
      </p:sp>
      <p:sp>
        <p:nvSpPr>
          <p:cNvPr id="374" name="Google Shape;374;p39"/>
          <p:cNvSpPr txBox="1"/>
          <p:nvPr/>
        </p:nvSpPr>
        <p:spPr>
          <a:xfrm>
            <a:off x="3121196" y="402217"/>
            <a:ext cx="5949600"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1" i="0" u="none" strike="noStrike" cap="none">
                <a:solidFill>
                  <a:srgbClr val="000000"/>
                </a:solidFill>
                <a:latin typeface="Roboto"/>
                <a:ea typeface="Roboto"/>
                <a:cs typeface="Roboto"/>
                <a:sym typeface="Roboto"/>
              </a:rPr>
              <a:t>Periférico</a:t>
            </a:r>
            <a:endParaRPr/>
          </a:p>
        </p:txBody>
      </p:sp>
      <p:pic>
        <p:nvPicPr>
          <p:cNvPr id="375" name="Google Shape;375;p39"/>
          <p:cNvPicPr preferRelativeResize="0"/>
          <p:nvPr/>
        </p:nvPicPr>
        <p:blipFill rotWithShape="1">
          <a:blip r:embed="rId3">
            <a:alphaModFix/>
          </a:blip>
          <a:srcRect/>
          <a:stretch/>
        </p:blipFill>
        <p:spPr>
          <a:xfrm>
            <a:off x="846406" y="3940766"/>
            <a:ext cx="2274790" cy="1820967"/>
          </a:xfrm>
          <a:prstGeom prst="rect">
            <a:avLst/>
          </a:prstGeom>
          <a:noFill/>
          <a:ln>
            <a:noFill/>
          </a:ln>
        </p:spPr>
      </p:pic>
      <p:pic>
        <p:nvPicPr>
          <p:cNvPr id="376" name="Google Shape;376;p39"/>
          <p:cNvPicPr preferRelativeResize="0"/>
          <p:nvPr/>
        </p:nvPicPr>
        <p:blipFill rotWithShape="1">
          <a:blip r:embed="rId4">
            <a:alphaModFix/>
          </a:blip>
          <a:srcRect/>
          <a:stretch/>
        </p:blipFill>
        <p:spPr>
          <a:xfrm>
            <a:off x="3871580" y="3582677"/>
            <a:ext cx="1426610" cy="2452433"/>
          </a:xfrm>
          <a:prstGeom prst="rect">
            <a:avLst/>
          </a:prstGeom>
          <a:noFill/>
          <a:ln>
            <a:noFill/>
          </a:ln>
        </p:spPr>
      </p:pic>
      <p:pic>
        <p:nvPicPr>
          <p:cNvPr id="377" name="Google Shape;377;p39"/>
          <p:cNvPicPr preferRelativeResize="0"/>
          <p:nvPr/>
        </p:nvPicPr>
        <p:blipFill rotWithShape="1">
          <a:blip r:embed="rId5">
            <a:alphaModFix/>
          </a:blip>
          <a:srcRect/>
          <a:stretch/>
        </p:blipFill>
        <p:spPr>
          <a:xfrm>
            <a:off x="5861290" y="4200280"/>
            <a:ext cx="3351138" cy="1301937"/>
          </a:xfrm>
          <a:prstGeom prst="rect">
            <a:avLst/>
          </a:prstGeom>
          <a:noFill/>
          <a:ln>
            <a:noFill/>
          </a:ln>
        </p:spPr>
      </p:pic>
      <p:pic>
        <p:nvPicPr>
          <p:cNvPr id="378" name="Google Shape;378;p39"/>
          <p:cNvPicPr preferRelativeResize="0"/>
          <p:nvPr/>
        </p:nvPicPr>
        <p:blipFill rotWithShape="1">
          <a:blip r:embed="rId6">
            <a:alphaModFix/>
          </a:blip>
          <a:srcRect/>
          <a:stretch/>
        </p:blipFill>
        <p:spPr>
          <a:xfrm>
            <a:off x="9775528" y="3651607"/>
            <a:ext cx="1680973" cy="2452434"/>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3" name="Google Shape;383;p40"/>
          <p:cNvSpPr txBox="1"/>
          <p:nvPr/>
        </p:nvSpPr>
        <p:spPr>
          <a:xfrm>
            <a:off x="735402" y="1898609"/>
            <a:ext cx="10721100"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Caixa de som gamer e PC</a:t>
            </a:r>
            <a:r>
              <a:rPr lang="pt-BR" sz="1800" i="0" u="none" strike="noStrike" cap="none" dirty="0">
                <a:solidFill>
                  <a:srgbClr val="202124"/>
                </a:solidFill>
                <a:latin typeface="Roboto"/>
                <a:ea typeface="Roboto"/>
                <a:cs typeface="Roboto"/>
                <a:sym typeface="Roboto"/>
              </a:rPr>
              <a:t>, ou caixinha de som, é um periférico em formato menor que emite som diretamente do computador, sendo uma alternativa a quem não quer usar headset/fone de ouvido. Potencializam e melhoram o áudio do computador, e são indicadas principalmente a quem deseja uma experiência mais imersiva com filmes, jogos, músicas, séries, etc. </a:t>
            </a:r>
            <a:r>
              <a:rPr lang="pt-BR" sz="1800" dirty="0">
                <a:solidFill>
                  <a:srgbClr val="202124"/>
                </a:solidFill>
                <a:latin typeface="Roboto"/>
                <a:ea typeface="Roboto"/>
                <a:cs typeface="Roboto"/>
                <a:sym typeface="Roboto"/>
              </a:rPr>
              <a:t>Algumas possuem botão de ligar/desligar e volume, com entrada através do cabo USB.</a:t>
            </a:r>
            <a:endParaRPr sz="1800" i="0" u="none" strike="noStrike" cap="none" dirty="0">
              <a:solidFill>
                <a:srgbClr val="202124"/>
              </a:solidFill>
              <a:latin typeface="Roboto"/>
              <a:ea typeface="Roboto"/>
              <a:cs typeface="Roboto"/>
              <a:sym typeface="Roboto"/>
            </a:endParaRPr>
          </a:p>
        </p:txBody>
      </p:sp>
      <p:sp>
        <p:nvSpPr>
          <p:cNvPr id="385" name="Google Shape;385;p40"/>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a:t>
            </a:r>
            <a:r>
              <a:rPr lang="pt-BR" sz="2400" b="0" i="0" u="none" strike="noStrike" cap="none" dirty="0" err="1">
                <a:solidFill>
                  <a:srgbClr val="000000"/>
                </a:solidFill>
                <a:latin typeface="Roboto"/>
                <a:ea typeface="Roboto"/>
                <a:cs typeface="Roboto"/>
                <a:sym typeface="Roboto"/>
              </a:rPr>
              <a:t>Periferico</a:t>
            </a:r>
            <a:r>
              <a:rPr lang="pt-BR" sz="2400" b="0" i="0" u="none" strike="noStrike" cap="none" dirty="0">
                <a:solidFill>
                  <a:srgbClr val="000000"/>
                </a:solidFill>
                <a:latin typeface="Roboto"/>
                <a:ea typeface="Roboto"/>
                <a:cs typeface="Roboto"/>
                <a:sym typeface="Roboto"/>
              </a:rPr>
              <a:t> &gt; </a:t>
            </a:r>
            <a:r>
              <a:rPr lang="pt-BR" sz="2400" b="1" i="0" u="none" strike="noStrike" cap="none" dirty="0">
                <a:solidFill>
                  <a:srgbClr val="000000"/>
                </a:solidFill>
                <a:latin typeface="Roboto"/>
                <a:ea typeface="Roboto"/>
                <a:cs typeface="Roboto"/>
                <a:sym typeface="Roboto"/>
              </a:rPr>
              <a:t>Caixa de Som Gamer e PC</a:t>
            </a:r>
          </a:p>
        </p:txBody>
      </p:sp>
      <p:pic>
        <p:nvPicPr>
          <p:cNvPr id="1026" name="Picture 2" descr="Caixa de som para PC: veja 7 modelos para ouvir música no computador">
            <a:extLst>
              <a:ext uri="{FF2B5EF4-FFF2-40B4-BE49-F238E27FC236}">
                <a16:creationId xmlns:a16="http://schemas.microsoft.com/office/drawing/2014/main" id="{797D45D3-C552-7E75-839D-0CCABF3803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4993" y="3528311"/>
            <a:ext cx="2178889" cy="186429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aixa De Som PC Aula N-169B, Caixa De Som Para PC Computador Notebook RGB  Caixa De Som USB Com Fio 10w Som 3D">
            <a:extLst>
              <a:ext uri="{FF2B5EF4-FFF2-40B4-BE49-F238E27FC236}">
                <a16:creationId xmlns:a16="http://schemas.microsoft.com/office/drawing/2014/main" id="{A81C30DD-36C9-0CFF-98CB-9A95D61CA0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7092" y="3651607"/>
            <a:ext cx="2654710" cy="144947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aixa De Som Multimídia Para Pc USB Multilaser SP050 - Zornimat">
            <a:extLst>
              <a:ext uri="{FF2B5EF4-FFF2-40B4-BE49-F238E27FC236}">
                <a16:creationId xmlns:a16="http://schemas.microsoft.com/office/drawing/2014/main" id="{B586C09C-38C7-0679-C530-8845798C002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5979" t="11828" r="33925" b="10711"/>
          <a:stretch/>
        </p:blipFill>
        <p:spPr bwMode="auto">
          <a:xfrm>
            <a:off x="10043130" y="3513562"/>
            <a:ext cx="1708922" cy="247610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Par de Caixa de Som 5W RMS Preta e Azul CS-89 | Mundoware">
            <a:extLst>
              <a:ext uri="{FF2B5EF4-FFF2-40B4-BE49-F238E27FC236}">
                <a16:creationId xmlns:a16="http://schemas.microsoft.com/office/drawing/2014/main" id="{446BBB1D-FB9A-9040-F694-E263477556C5}"/>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17446" b="14135"/>
          <a:stretch/>
        </p:blipFill>
        <p:spPr bwMode="auto">
          <a:xfrm>
            <a:off x="7415275" y="5005703"/>
            <a:ext cx="2321798" cy="15885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Caixa d Som Gamer Led Rgb Subwoofer Pc Computador P2 20w Rms - INBOXMOBILE  - Caixa de Som para PC / Computador - Magazine Luiza">
            <a:extLst>
              <a:ext uri="{FF2B5EF4-FFF2-40B4-BE49-F238E27FC236}">
                <a16:creationId xmlns:a16="http://schemas.microsoft.com/office/drawing/2014/main" id="{56743E13-AEB4-75E7-1D28-AFA63301C62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74104" y="4833778"/>
            <a:ext cx="1918663" cy="184191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3" name="Google Shape;383;p40"/>
          <p:cNvSpPr txBox="1"/>
          <p:nvPr/>
        </p:nvSpPr>
        <p:spPr>
          <a:xfrm>
            <a:off x="735402" y="1898609"/>
            <a:ext cx="10721100"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Cartucho e fita de dados</a:t>
            </a:r>
            <a:r>
              <a:rPr lang="pt-BR" sz="1800" b="0" i="0" u="none" strike="noStrike" cap="none" dirty="0">
                <a:solidFill>
                  <a:srgbClr val="202124"/>
                </a:solidFill>
                <a:latin typeface="Roboto"/>
                <a:ea typeface="Roboto"/>
                <a:cs typeface="Roboto"/>
                <a:sym typeface="Roboto"/>
              </a:rPr>
              <a:t> é um dispositivo pequeno e portátil que tem por função armazenar informações, principalmente de dados referentes a jogos, como imagens, sons, vídeos, entre outros.</a:t>
            </a:r>
            <a:endParaRPr sz="1800" b="0" i="0" u="none" strike="noStrike" cap="none" dirty="0">
              <a:solidFill>
                <a:srgbClr val="202124"/>
              </a:solidFill>
              <a:latin typeface="Roboto"/>
              <a:ea typeface="Roboto"/>
              <a:cs typeface="Roboto"/>
              <a:sym typeface="Roboto"/>
            </a:endParaRPr>
          </a:p>
        </p:txBody>
      </p:sp>
      <p:sp>
        <p:nvSpPr>
          <p:cNvPr id="385" name="Google Shape;385;p40"/>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a:t>
            </a:r>
            <a:r>
              <a:rPr lang="pt-BR" sz="2400" b="0" i="0" u="none" strike="noStrike" cap="none" dirty="0" err="1">
                <a:solidFill>
                  <a:srgbClr val="000000"/>
                </a:solidFill>
                <a:latin typeface="Roboto"/>
                <a:ea typeface="Roboto"/>
                <a:cs typeface="Roboto"/>
                <a:sym typeface="Roboto"/>
              </a:rPr>
              <a:t>Periferico</a:t>
            </a:r>
            <a:r>
              <a:rPr lang="pt-BR" sz="2400" b="0" i="0" u="none" strike="noStrike" cap="none" dirty="0">
                <a:solidFill>
                  <a:srgbClr val="000000"/>
                </a:solidFill>
                <a:latin typeface="Roboto"/>
                <a:ea typeface="Roboto"/>
                <a:cs typeface="Roboto"/>
                <a:sym typeface="Roboto"/>
              </a:rPr>
              <a:t> &gt; </a:t>
            </a:r>
            <a:r>
              <a:rPr lang="pt-BR" sz="2400" b="1" i="0" u="none" strike="noStrike" cap="none" dirty="0">
                <a:solidFill>
                  <a:srgbClr val="000000"/>
                </a:solidFill>
                <a:latin typeface="Roboto"/>
                <a:ea typeface="Roboto"/>
                <a:cs typeface="Roboto"/>
                <a:sym typeface="Roboto"/>
              </a:rPr>
              <a:t>Cartucho e Fita de Dados</a:t>
            </a:r>
            <a:endParaRPr sz="2400" b="1" i="0" u="none" strike="noStrike" cap="none" dirty="0">
              <a:solidFill>
                <a:srgbClr val="000000"/>
              </a:solidFill>
              <a:latin typeface="Roboto"/>
              <a:ea typeface="Roboto"/>
              <a:cs typeface="Roboto"/>
              <a:sym typeface="Roboto"/>
            </a:endParaRPr>
          </a:p>
        </p:txBody>
      </p:sp>
      <p:pic>
        <p:nvPicPr>
          <p:cNvPr id="386" name="Google Shape;386;p40"/>
          <p:cNvPicPr preferRelativeResize="0"/>
          <p:nvPr/>
        </p:nvPicPr>
        <p:blipFill rotWithShape="1">
          <a:blip r:embed="rId3">
            <a:alphaModFix/>
          </a:blip>
          <a:srcRect/>
          <a:stretch/>
        </p:blipFill>
        <p:spPr>
          <a:xfrm>
            <a:off x="735402" y="3322233"/>
            <a:ext cx="3943900" cy="2286319"/>
          </a:xfrm>
          <a:prstGeom prst="rect">
            <a:avLst/>
          </a:prstGeom>
          <a:noFill/>
          <a:ln>
            <a:noFill/>
          </a:ln>
        </p:spPr>
      </p:pic>
      <p:pic>
        <p:nvPicPr>
          <p:cNvPr id="387" name="Google Shape;387;p40"/>
          <p:cNvPicPr preferRelativeResize="0"/>
          <p:nvPr/>
        </p:nvPicPr>
        <p:blipFill rotWithShape="1">
          <a:blip r:embed="rId4">
            <a:alphaModFix/>
          </a:blip>
          <a:srcRect/>
          <a:stretch/>
        </p:blipFill>
        <p:spPr>
          <a:xfrm>
            <a:off x="5152987" y="3429000"/>
            <a:ext cx="2021254" cy="2072787"/>
          </a:xfrm>
          <a:prstGeom prst="rect">
            <a:avLst/>
          </a:prstGeom>
          <a:noFill/>
          <a:ln>
            <a:noFill/>
          </a:ln>
        </p:spPr>
      </p:pic>
      <p:pic>
        <p:nvPicPr>
          <p:cNvPr id="388" name="Google Shape;388;p40"/>
          <p:cNvPicPr preferRelativeResize="0"/>
          <p:nvPr/>
        </p:nvPicPr>
        <p:blipFill rotWithShape="1">
          <a:blip r:embed="rId5">
            <a:alphaModFix/>
          </a:blip>
          <a:srcRect/>
          <a:stretch/>
        </p:blipFill>
        <p:spPr>
          <a:xfrm>
            <a:off x="7807918" y="3429000"/>
            <a:ext cx="3648584" cy="2229161"/>
          </a:xfrm>
          <a:prstGeom prst="rect">
            <a:avLst/>
          </a:prstGeom>
          <a:noFill/>
          <a:ln>
            <a:noFill/>
          </a:ln>
        </p:spPr>
      </p:pic>
    </p:spTree>
    <p:extLst>
      <p:ext uri="{BB962C8B-B14F-4D97-AF65-F5344CB8AC3E}">
        <p14:creationId xmlns:p14="http://schemas.microsoft.com/office/powerpoint/2010/main" val="18607293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3" name="Google Shape;393;p41"/>
          <p:cNvSpPr txBox="1"/>
          <p:nvPr/>
        </p:nvSpPr>
        <p:spPr>
          <a:xfrm>
            <a:off x="735402" y="1524214"/>
            <a:ext cx="10721100" cy="2308284"/>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estabilizador</a:t>
            </a:r>
            <a:r>
              <a:rPr lang="pt-BR" sz="1800" b="0" i="0" u="none" strike="noStrike" cap="none">
                <a:solidFill>
                  <a:srgbClr val="202124"/>
                </a:solidFill>
                <a:latin typeface="Roboto"/>
                <a:ea typeface="Roboto"/>
                <a:cs typeface="Roboto"/>
                <a:sym typeface="Roboto"/>
              </a:rPr>
              <a:t> mantém os níveis elétricos estáveis, evitando que o aparelho queime. Possuem chaves seletoras, fusíveis, tomadas de saída para ligar os aparelhos e uma chave de proteção para linhas telefônicas.</a:t>
            </a:r>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nobreak</a:t>
            </a:r>
            <a:r>
              <a:rPr lang="pt-BR" sz="1800" b="0" i="0" u="none" strike="noStrike" cap="none">
                <a:solidFill>
                  <a:srgbClr val="202124"/>
                </a:solidFill>
                <a:latin typeface="Roboto"/>
                <a:ea typeface="Roboto"/>
                <a:cs typeface="Roboto"/>
                <a:sym typeface="Roboto"/>
              </a:rPr>
              <a:t> é responsável por regular a voltagem e a pureza da energia, alimentando os aparelhos por meio de uma bateria quando há queda/variação brusca de energia. </a:t>
            </a:r>
            <a:endParaRP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FF0000"/>
                </a:solidFill>
                <a:latin typeface="Roboto"/>
                <a:ea typeface="Roboto"/>
                <a:cs typeface="Roboto"/>
                <a:sym typeface="Roboto"/>
              </a:rPr>
              <a:t>Atenção:</a:t>
            </a:r>
            <a:r>
              <a:rPr lang="pt-BR" sz="1800" b="0" i="0" u="none" strike="noStrike" cap="none">
                <a:solidFill>
                  <a:srgbClr val="202124"/>
                </a:solidFill>
                <a:latin typeface="Roboto"/>
                <a:ea typeface="Roboto"/>
                <a:cs typeface="Roboto"/>
                <a:sym typeface="Roboto"/>
              </a:rPr>
              <a:t> a diferença entre os dois é que enquanto o estabilizador protege o aparelho para não queimar, nivelando a energia transpassada aos equipamentos eletrônicos, o nobreak segura os equipamentos que não podem ficar sem energia.</a:t>
            </a:r>
            <a:endParaRPr sz="1800" b="0" i="0" u="none" strike="noStrike" cap="none">
              <a:solidFill>
                <a:srgbClr val="202124"/>
              </a:solidFill>
              <a:latin typeface="Roboto"/>
              <a:ea typeface="Roboto"/>
              <a:cs typeface="Roboto"/>
              <a:sym typeface="Roboto"/>
            </a:endParaRPr>
          </a:p>
        </p:txBody>
      </p:sp>
      <p:sp>
        <p:nvSpPr>
          <p:cNvPr id="395" name="Google Shape;395;p41"/>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a:t>
            </a:r>
            <a:r>
              <a:rPr lang="pt-BR" sz="2400" b="0" i="0" u="none" strike="noStrike" cap="none" dirty="0" err="1">
                <a:solidFill>
                  <a:srgbClr val="000000"/>
                </a:solidFill>
                <a:latin typeface="Roboto"/>
                <a:ea typeface="Roboto"/>
                <a:cs typeface="Roboto"/>
                <a:sym typeface="Roboto"/>
              </a:rPr>
              <a:t>Periferico</a:t>
            </a:r>
            <a:r>
              <a:rPr lang="pt-BR" sz="2400" b="0" i="0" u="none" strike="noStrike" cap="none" dirty="0">
                <a:solidFill>
                  <a:srgbClr val="000000"/>
                </a:solidFill>
                <a:latin typeface="Roboto"/>
                <a:ea typeface="Roboto"/>
                <a:cs typeface="Roboto"/>
                <a:sym typeface="Roboto"/>
              </a:rPr>
              <a:t> &gt; </a:t>
            </a:r>
            <a:r>
              <a:rPr lang="pt-BR" sz="2400" b="1" i="0" u="none" strike="noStrike" cap="none" dirty="0">
                <a:solidFill>
                  <a:srgbClr val="000000"/>
                </a:solidFill>
                <a:latin typeface="Roboto"/>
                <a:ea typeface="Roboto"/>
                <a:cs typeface="Roboto"/>
                <a:sym typeface="Roboto"/>
              </a:rPr>
              <a:t>Estabilizador</a:t>
            </a:r>
            <a:r>
              <a:rPr lang="pt-BR" sz="2400" b="1" dirty="0">
                <a:latin typeface="Roboto"/>
                <a:ea typeface="Roboto"/>
                <a:cs typeface="Roboto"/>
                <a:sym typeface="Roboto"/>
              </a:rPr>
              <a:t> e N</a:t>
            </a:r>
            <a:r>
              <a:rPr lang="pt-BR" sz="2400" b="1" i="0" u="none" strike="noStrike" cap="none" dirty="0">
                <a:solidFill>
                  <a:srgbClr val="000000"/>
                </a:solidFill>
                <a:latin typeface="Roboto"/>
                <a:ea typeface="Roboto"/>
                <a:cs typeface="Roboto"/>
                <a:sym typeface="Roboto"/>
              </a:rPr>
              <a:t>obreak</a:t>
            </a:r>
            <a:endParaRPr sz="2400" b="1" i="0" u="none" strike="noStrike" cap="none" dirty="0">
              <a:solidFill>
                <a:srgbClr val="000000"/>
              </a:solidFill>
              <a:latin typeface="Roboto"/>
              <a:ea typeface="Roboto"/>
              <a:cs typeface="Roboto"/>
              <a:sym typeface="Roboto"/>
            </a:endParaRPr>
          </a:p>
        </p:txBody>
      </p:sp>
      <p:pic>
        <p:nvPicPr>
          <p:cNvPr id="396" name="Google Shape;396;p41"/>
          <p:cNvPicPr preferRelativeResize="0"/>
          <p:nvPr/>
        </p:nvPicPr>
        <p:blipFill rotWithShape="1">
          <a:blip r:embed="rId3">
            <a:alphaModFix/>
          </a:blip>
          <a:srcRect/>
          <a:stretch/>
        </p:blipFill>
        <p:spPr>
          <a:xfrm>
            <a:off x="735402" y="3956406"/>
            <a:ext cx="2260887" cy="2308285"/>
          </a:xfrm>
          <a:prstGeom prst="rect">
            <a:avLst/>
          </a:prstGeom>
          <a:noFill/>
          <a:ln>
            <a:noFill/>
          </a:ln>
        </p:spPr>
      </p:pic>
      <p:pic>
        <p:nvPicPr>
          <p:cNvPr id="397" name="Google Shape;397;p41"/>
          <p:cNvPicPr preferRelativeResize="0"/>
          <p:nvPr/>
        </p:nvPicPr>
        <p:blipFill rotWithShape="1">
          <a:blip r:embed="rId4">
            <a:alphaModFix/>
          </a:blip>
          <a:srcRect/>
          <a:stretch/>
        </p:blipFill>
        <p:spPr>
          <a:xfrm>
            <a:off x="3650686" y="4099451"/>
            <a:ext cx="2019582" cy="2305372"/>
          </a:xfrm>
          <a:prstGeom prst="rect">
            <a:avLst/>
          </a:prstGeom>
          <a:noFill/>
          <a:ln>
            <a:noFill/>
          </a:ln>
        </p:spPr>
      </p:pic>
      <p:pic>
        <p:nvPicPr>
          <p:cNvPr id="398" name="Google Shape;398;p41"/>
          <p:cNvPicPr preferRelativeResize="0"/>
          <p:nvPr/>
        </p:nvPicPr>
        <p:blipFill rotWithShape="1">
          <a:blip r:embed="rId5">
            <a:alphaModFix/>
          </a:blip>
          <a:srcRect/>
          <a:stretch/>
        </p:blipFill>
        <p:spPr>
          <a:xfrm>
            <a:off x="6324665" y="4099451"/>
            <a:ext cx="2319662" cy="2276793"/>
          </a:xfrm>
          <a:prstGeom prst="rect">
            <a:avLst/>
          </a:prstGeom>
          <a:noFill/>
          <a:ln>
            <a:noFill/>
          </a:ln>
        </p:spPr>
      </p:pic>
      <p:pic>
        <p:nvPicPr>
          <p:cNvPr id="399" name="Google Shape;399;p41"/>
          <p:cNvPicPr preferRelativeResize="0"/>
          <p:nvPr/>
        </p:nvPicPr>
        <p:blipFill rotWithShape="1">
          <a:blip r:embed="rId6">
            <a:alphaModFix/>
          </a:blip>
          <a:srcRect/>
          <a:stretch/>
        </p:blipFill>
        <p:spPr>
          <a:xfrm>
            <a:off x="8998644" y="4067960"/>
            <a:ext cx="2025637" cy="2308284"/>
          </a:xfrm>
          <a:prstGeom prst="rect">
            <a:avLst/>
          </a:prstGeom>
          <a:noFill/>
          <a:ln>
            <a:noFill/>
          </a:ln>
        </p:spPr>
      </p:pic>
      <p:sp>
        <p:nvSpPr>
          <p:cNvPr id="400" name="Google Shape;400;p41"/>
          <p:cNvSpPr txBox="1"/>
          <p:nvPr/>
        </p:nvSpPr>
        <p:spPr>
          <a:xfrm>
            <a:off x="2524970" y="6388600"/>
            <a:ext cx="159703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Estabilizador</a:t>
            </a:r>
            <a:endParaRPr/>
          </a:p>
        </p:txBody>
      </p:sp>
      <p:sp>
        <p:nvSpPr>
          <p:cNvPr id="401" name="Google Shape;401;p41"/>
          <p:cNvSpPr txBox="1"/>
          <p:nvPr/>
        </p:nvSpPr>
        <p:spPr>
          <a:xfrm>
            <a:off x="8200127" y="6388600"/>
            <a:ext cx="159703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Nobreak</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sp>
        <p:nvSpPr>
          <p:cNvPr id="406" name="Google Shape;406;p42"/>
          <p:cNvSpPr txBox="1"/>
          <p:nvPr/>
        </p:nvSpPr>
        <p:spPr>
          <a:xfrm>
            <a:off x="735402" y="1898609"/>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Gravador de CD e DVD </a:t>
            </a:r>
            <a:r>
              <a:rPr lang="pt-BR" sz="1800" b="0" i="0" u="none" strike="noStrike" cap="none" dirty="0">
                <a:solidFill>
                  <a:srgbClr val="202124"/>
                </a:solidFill>
                <a:latin typeface="Roboto"/>
                <a:ea typeface="Roboto"/>
                <a:cs typeface="Roboto"/>
                <a:sym typeface="Roboto"/>
              </a:rPr>
              <a:t>é um aparelho, externo ou interno, que reconhece as informações armazenadas nas mídias e as transmite para o aparelho eletrônico (CD/DVD), que lê e interpreta os dados.</a:t>
            </a:r>
            <a:endParaRPr sz="1800" b="0" i="0" u="none" strike="noStrike" cap="none" dirty="0">
              <a:solidFill>
                <a:srgbClr val="202124"/>
              </a:solidFill>
              <a:latin typeface="Roboto"/>
              <a:ea typeface="Roboto"/>
              <a:cs typeface="Roboto"/>
              <a:sym typeface="Roboto"/>
            </a:endParaRPr>
          </a:p>
        </p:txBody>
      </p:sp>
      <p:sp>
        <p:nvSpPr>
          <p:cNvPr id="408" name="Google Shape;408;p42"/>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a:t>
            </a:r>
            <a:r>
              <a:rPr lang="pt-BR" sz="2400" b="0" i="0" u="none" strike="noStrike" cap="none" dirty="0" err="1">
                <a:solidFill>
                  <a:srgbClr val="000000"/>
                </a:solidFill>
                <a:latin typeface="Roboto"/>
                <a:ea typeface="Roboto"/>
                <a:cs typeface="Roboto"/>
                <a:sym typeface="Roboto"/>
              </a:rPr>
              <a:t>Periferico</a:t>
            </a:r>
            <a:r>
              <a:rPr lang="pt-BR" sz="2400" b="0" i="0" u="none" strike="noStrike" cap="none" dirty="0">
                <a:solidFill>
                  <a:srgbClr val="000000"/>
                </a:solidFill>
                <a:latin typeface="Roboto"/>
                <a:ea typeface="Roboto"/>
                <a:cs typeface="Roboto"/>
                <a:sym typeface="Roboto"/>
              </a:rPr>
              <a:t> &gt; </a:t>
            </a:r>
            <a:r>
              <a:rPr lang="pt-BR" sz="2400" b="1" i="0" u="none" strike="noStrike" cap="none" dirty="0">
                <a:solidFill>
                  <a:srgbClr val="000000"/>
                </a:solidFill>
                <a:latin typeface="Roboto"/>
                <a:ea typeface="Roboto"/>
                <a:cs typeface="Roboto"/>
                <a:sym typeface="Roboto"/>
              </a:rPr>
              <a:t>Gravador CD</a:t>
            </a:r>
            <a:r>
              <a:rPr lang="pt-BR" sz="2400" b="1" dirty="0">
                <a:latin typeface="Roboto"/>
                <a:ea typeface="Roboto"/>
                <a:cs typeface="Roboto"/>
                <a:sym typeface="Roboto"/>
              </a:rPr>
              <a:t> e </a:t>
            </a:r>
            <a:r>
              <a:rPr lang="pt-BR" sz="2400" b="1" i="0" u="none" strike="noStrike" cap="none" dirty="0">
                <a:solidFill>
                  <a:srgbClr val="000000"/>
                </a:solidFill>
                <a:latin typeface="Roboto"/>
                <a:ea typeface="Roboto"/>
                <a:cs typeface="Roboto"/>
                <a:sym typeface="Roboto"/>
              </a:rPr>
              <a:t>DVD</a:t>
            </a:r>
            <a:endParaRPr dirty="0"/>
          </a:p>
        </p:txBody>
      </p:sp>
      <p:pic>
        <p:nvPicPr>
          <p:cNvPr id="409" name="Google Shape;409;p42"/>
          <p:cNvPicPr preferRelativeResize="0"/>
          <p:nvPr/>
        </p:nvPicPr>
        <p:blipFill rotWithShape="1">
          <a:blip r:embed="rId3">
            <a:alphaModFix/>
          </a:blip>
          <a:srcRect/>
          <a:stretch/>
        </p:blipFill>
        <p:spPr>
          <a:xfrm>
            <a:off x="972025" y="4195727"/>
            <a:ext cx="2597392" cy="1793437"/>
          </a:xfrm>
          <a:prstGeom prst="rect">
            <a:avLst/>
          </a:prstGeom>
          <a:noFill/>
          <a:ln>
            <a:noFill/>
          </a:ln>
        </p:spPr>
      </p:pic>
      <p:pic>
        <p:nvPicPr>
          <p:cNvPr id="410" name="Google Shape;410;p42"/>
          <p:cNvPicPr preferRelativeResize="0"/>
          <p:nvPr/>
        </p:nvPicPr>
        <p:blipFill rotWithShape="1">
          <a:blip r:embed="rId4">
            <a:alphaModFix/>
          </a:blip>
          <a:srcRect/>
          <a:stretch/>
        </p:blipFill>
        <p:spPr>
          <a:xfrm>
            <a:off x="4269113" y="4036103"/>
            <a:ext cx="3542038" cy="1793437"/>
          </a:xfrm>
          <a:prstGeom prst="rect">
            <a:avLst/>
          </a:prstGeom>
          <a:noFill/>
          <a:ln>
            <a:noFill/>
          </a:ln>
        </p:spPr>
      </p:pic>
      <p:pic>
        <p:nvPicPr>
          <p:cNvPr id="411" name="Google Shape;411;p42"/>
          <p:cNvPicPr preferRelativeResize="0"/>
          <p:nvPr/>
        </p:nvPicPr>
        <p:blipFill rotWithShape="1">
          <a:blip r:embed="rId5">
            <a:alphaModFix/>
          </a:blip>
          <a:srcRect/>
          <a:stretch/>
        </p:blipFill>
        <p:spPr>
          <a:xfrm>
            <a:off x="8747470" y="4036103"/>
            <a:ext cx="2472505" cy="1793437"/>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sp>
        <p:nvSpPr>
          <p:cNvPr id="416" name="Google Shape;416;p43"/>
          <p:cNvSpPr txBox="1"/>
          <p:nvPr/>
        </p:nvSpPr>
        <p:spPr>
          <a:xfrm>
            <a:off x="735399" y="1807523"/>
            <a:ext cx="10721193"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impressão</a:t>
            </a:r>
            <a:r>
              <a:rPr lang="pt-BR" sz="1800" b="0" i="0" u="none" strike="noStrike" cap="none">
                <a:solidFill>
                  <a:srgbClr val="202124"/>
                </a:solidFill>
                <a:latin typeface="Roboto"/>
                <a:ea typeface="Roboto"/>
                <a:cs typeface="Roboto"/>
                <a:sym typeface="Roboto"/>
              </a:rPr>
              <a:t> é a reprodução de textos e imagens em uma superfície, sendo papel o mais comum, com auxílio de maquinários como impressoras e fotocopiadoras, que têm diversos modelos e finalidades. Alguns exemplos de impressão são: d</a:t>
            </a:r>
            <a:r>
              <a:rPr lang="pt-BR" sz="1800" b="0" i="0" u="none" strike="noStrike" cap="none">
                <a:solidFill>
                  <a:srgbClr val="000000"/>
                </a:solidFill>
                <a:latin typeface="Roboto"/>
                <a:ea typeface="Roboto"/>
                <a:cs typeface="Roboto"/>
                <a:sym typeface="Roboto"/>
              </a:rPr>
              <a:t>igital, flexografia, offset, rotogravura, serigrafia e tampografia.</a:t>
            </a:r>
            <a:endParaRPr/>
          </a:p>
          <a:p>
            <a:pPr marL="0" marR="0" lvl="0" indent="457200" algn="just" rtl="0">
              <a:lnSpc>
                <a:spcPct val="100000"/>
              </a:lnSpc>
              <a:spcBef>
                <a:spcPts val="0"/>
              </a:spcBef>
              <a:spcAft>
                <a:spcPts val="0"/>
              </a:spcAft>
              <a:buClr>
                <a:srgbClr val="000000"/>
              </a:buClr>
              <a:buSzPts val="1800"/>
              <a:buFont typeface="Arial"/>
              <a:buNone/>
            </a:pPr>
            <a:endParaRPr sz="1800" b="0" i="0" u="none" strike="noStrike" cap="none">
              <a:solidFill>
                <a:srgbClr val="202124"/>
              </a:solidFill>
              <a:latin typeface="Roboto"/>
              <a:ea typeface="Roboto"/>
              <a:cs typeface="Roboto"/>
              <a:sym typeface="Roboto"/>
            </a:endParaRPr>
          </a:p>
        </p:txBody>
      </p:sp>
      <p:sp>
        <p:nvSpPr>
          <p:cNvPr id="418" name="Google Shape;418;p43"/>
          <p:cNvSpPr txBox="1"/>
          <p:nvPr/>
        </p:nvSpPr>
        <p:spPr>
          <a:xfrm>
            <a:off x="2180300" y="514943"/>
            <a:ext cx="7831392"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1" i="0" u="none" strike="noStrike" cap="none">
                <a:solidFill>
                  <a:srgbClr val="000000"/>
                </a:solidFill>
                <a:latin typeface="Roboto"/>
                <a:ea typeface="Roboto"/>
                <a:cs typeface="Roboto"/>
                <a:sym typeface="Roboto"/>
              </a:rPr>
              <a:t>Impressão</a:t>
            </a:r>
            <a:endParaRPr/>
          </a:p>
        </p:txBody>
      </p:sp>
      <p:pic>
        <p:nvPicPr>
          <p:cNvPr id="419" name="Google Shape;419;p43"/>
          <p:cNvPicPr preferRelativeResize="0"/>
          <p:nvPr/>
        </p:nvPicPr>
        <p:blipFill rotWithShape="1">
          <a:blip r:embed="rId3">
            <a:alphaModFix/>
          </a:blip>
          <a:srcRect/>
          <a:stretch/>
        </p:blipFill>
        <p:spPr>
          <a:xfrm>
            <a:off x="4615885" y="3583858"/>
            <a:ext cx="2376894" cy="2679042"/>
          </a:xfrm>
          <a:prstGeom prst="rect">
            <a:avLst/>
          </a:prstGeom>
          <a:noFill/>
          <a:ln>
            <a:noFill/>
          </a:ln>
        </p:spPr>
      </p:pic>
      <p:pic>
        <p:nvPicPr>
          <p:cNvPr id="420" name="Google Shape;420;p43"/>
          <p:cNvPicPr preferRelativeResize="0"/>
          <p:nvPr/>
        </p:nvPicPr>
        <p:blipFill rotWithShape="1">
          <a:blip r:embed="rId4">
            <a:alphaModFix/>
          </a:blip>
          <a:srcRect/>
          <a:stretch/>
        </p:blipFill>
        <p:spPr>
          <a:xfrm>
            <a:off x="1133070" y="3583858"/>
            <a:ext cx="2979506" cy="2409384"/>
          </a:xfrm>
          <a:prstGeom prst="rect">
            <a:avLst/>
          </a:prstGeom>
          <a:noFill/>
          <a:ln>
            <a:noFill/>
          </a:ln>
        </p:spPr>
      </p:pic>
      <p:pic>
        <p:nvPicPr>
          <p:cNvPr id="421" name="Google Shape;421;p43"/>
          <p:cNvPicPr preferRelativeResize="0"/>
          <p:nvPr/>
        </p:nvPicPr>
        <p:blipFill rotWithShape="1">
          <a:blip r:embed="rId5">
            <a:alphaModFix/>
          </a:blip>
          <a:srcRect/>
          <a:stretch/>
        </p:blipFill>
        <p:spPr>
          <a:xfrm>
            <a:off x="7576116" y="3746434"/>
            <a:ext cx="3482814" cy="2409384"/>
          </a:xfrm>
          <a:prstGeom prst="rect">
            <a:avLst/>
          </a:prstGeom>
          <a:noFill/>
          <a:ln>
            <a:noFill/>
          </a:ln>
        </p:spPr>
      </p:pic>
      <p:sp>
        <p:nvSpPr>
          <p:cNvPr id="422" name="Google Shape;422;p43"/>
          <p:cNvSpPr txBox="1"/>
          <p:nvPr/>
        </p:nvSpPr>
        <p:spPr>
          <a:xfrm>
            <a:off x="4942753" y="6158391"/>
            <a:ext cx="2050026"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Impressão digital</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44"/>
          <p:cNvSpPr txBox="1"/>
          <p:nvPr/>
        </p:nvSpPr>
        <p:spPr>
          <a:xfrm>
            <a:off x="735399" y="1603641"/>
            <a:ext cx="10721193" cy="2585283"/>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cartucho</a:t>
            </a:r>
            <a:r>
              <a:rPr lang="pt-BR" sz="1800" b="0" i="0" u="none" strike="noStrike" cap="none">
                <a:solidFill>
                  <a:srgbClr val="202124"/>
                </a:solidFill>
                <a:latin typeface="Roboto"/>
                <a:ea typeface="Roboto"/>
                <a:cs typeface="Roboto"/>
                <a:sym typeface="Roboto"/>
              </a:rPr>
              <a:t> é utilizado em impressora de jato de tinta ou laser para imprimir documentos e fotos, tanto em preto e branco/escala cinza como colorida. Consiste em um recipiente para tinta líquida, em que pode ser recarregável ou não, liberando a quantidade exata no papel.</a:t>
            </a:r>
            <a:endParaRPr/>
          </a:p>
          <a:p>
            <a:pPr marL="0" marR="0" lvl="0" indent="457200" algn="just" rtl="0">
              <a:lnSpc>
                <a:spcPct val="100000"/>
              </a:lnSpc>
              <a:spcBef>
                <a:spcPts val="0"/>
              </a:spcBef>
              <a:spcAft>
                <a:spcPts val="0"/>
              </a:spcAft>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tinta</a:t>
            </a:r>
            <a:r>
              <a:rPr lang="pt-BR" sz="1800" b="0" i="0" u="none" strike="noStrike" cap="none">
                <a:solidFill>
                  <a:srgbClr val="202124"/>
                </a:solidFill>
                <a:latin typeface="Roboto"/>
                <a:ea typeface="Roboto"/>
                <a:cs typeface="Roboto"/>
                <a:sym typeface="Roboto"/>
              </a:rPr>
              <a:t> é um líquido ou pasta feita a partir de uma combinação de ingredientes como verniz, resina, solventes, pigmentos e aditivos. São os pigmentos que dão cor à tinta, e podem vir de uma variedade de fontes contendo compostos de nitrogênio (corantes). </a:t>
            </a:r>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toner</a:t>
            </a:r>
            <a:r>
              <a:rPr lang="pt-BR" sz="1800" b="0" i="0" u="none" strike="noStrike" cap="none">
                <a:solidFill>
                  <a:srgbClr val="202124"/>
                </a:solidFill>
                <a:latin typeface="Roboto"/>
                <a:ea typeface="Roboto"/>
                <a:cs typeface="Roboto"/>
                <a:sym typeface="Roboto"/>
              </a:rPr>
              <a:t> é a tinta em pó e é mais durável devido a fácil utilização em impressoras a laser e fotocopiadoras, que, por meio da fricção, carga magnética e calor, passa pelo cilindro revelador e transfere o necessário para o papel.</a:t>
            </a:r>
            <a:endParaRPr/>
          </a:p>
        </p:txBody>
      </p:sp>
      <p:sp>
        <p:nvSpPr>
          <p:cNvPr id="429" name="Google Shape;429;p44"/>
          <p:cNvSpPr txBox="1"/>
          <p:nvPr/>
        </p:nvSpPr>
        <p:spPr>
          <a:xfrm>
            <a:off x="462035" y="547613"/>
            <a:ext cx="1126792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a:t>
            </a:r>
            <a:r>
              <a:rPr lang="pt-BR" sz="2400" b="0" i="0" u="none" strike="noStrike" cap="none" dirty="0" err="1">
                <a:solidFill>
                  <a:srgbClr val="000000"/>
                </a:solidFill>
                <a:latin typeface="Roboto"/>
                <a:ea typeface="Roboto"/>
                <a:cs typeface="Roboto"/>
                <a:sym typeface="Roboto"/>
              </a:rPr>
              <a:t>Periferico</a:t>
            </a:r>
            <a:r>
              <a:rPr lang="pt-BR" sz="2400" b="0" i="0" u="none" strike="noStrike" cap="none" dirty="0">
                <a:solidFill>
                  <a:srgbClr val="000000"/>
                </a:solidFill>
                <a:latin typeface="Roboto"/>
                <a:ea typeface="Roboto"/>
                <a:cs typeface="Roboto"/>
                <a:sym typeface="Roboto"/>
              </a:rPr>
              <a:t> &gt; </a:t>
            </a:r>
            <a:r>
              <a:rPr lang="pt-BR" sz="2400" b="0" i="0" u="none" strike="noStrike" cap="none" dirty="0" err="1">
                <a:solidFill>
                  <a:srgbClr val="000000"/>
                </a:solidFill>
                <a:latin typeface="Roboto"/>
                <a:ea typeface="Roboto"/>
                <a:cs typeface="Roboto"/>
                <a:sym typeface="Roboto"/>
              </a:rPr>
              <a:t>Impressao</a:t>
            </a:r>
            <a:r>
              <a:rPr lang="pt-BR" sz="2400" b="0" i="0" u="none" strike="noStrike" cap="none" dirty="0">
                <a:solidFill>
                  <a:srgbClr val="000000"/>
                </a:solidFill>
                <a:latin typeface="Roboto"/>
                <a:ea typeface="Roboto"/>
                <a:cs typeface="Roboto"/>
                <a:sym typeface="Roboto"/>
              </a:rPr>
              <a:t> &gt; </a:t>
            </a:r>
            <a:r>
              <a:rPr lang="pt-BR" sz="2400" b="1" i="0" u="none" strike="noStrike" cap="none" dirty="0">
                <a:solidFill>
                  <a:srgbClr val="000000"/>
                </a:solidFill>
                <a:latin typeface="Roboto"/>
                <a:ea typeface="Roboto"/>
                <a:cs typeface="Roboto"/>
                <a:sym typeface="Roboto"/>
              </a:rPr>
              <a:t>Cartucho, Tinta e Toner para Impressora</a:t>
            </a:r>
            <a:endParaRPr sz="2400" b="1" i="0" u="none" strike="noStrike" cap="none" dirty="0">
              <a:solidFill>
                <a:srgbClr val="000000"/>
              </a:solidFill>
              <a:latin typeface="Roboto"/>
              <a:ea typeface="Roboto"/>
              <a:cs typeface="Roboto"/>
              <a:sym typeface="Roboto"/>
            </a:endParaRPr>
          </a:p>
        </p:txBody>
      </p:sp>
      <p:pic>
        <p:nvPicPr>
          <p:cNvPr id="430" name="Google Shape;430;p44"/>
          <p:cNvPicPr preferRelativeResize="0"/>
          <p:nvPr/>
        </p:nvPicPr>
        <p:blipFill rotWithShape="1">
          <a:blip r:embed="rId3">
            <a:alphaModFix/>
          </a:blip>
          <a:srcRect/>
          <a:stretch/>
        </p:blipFill>
        <p:spPr>
          <a:xfrm>
            <a:off x="388071" y="4692193"/>
            <a:ext cx="1739196" cy="1527976"/>
          </a:xfrm>
          <a:prstGeom prst="rect">
            <a:avLst/>
          </a:prstGeom>
          <a:noFill/>
          <a:ln>
            <a:noFill/>
          </a:ln>
        </p:spPr>
      </p:pic>
      <p:pic>
        <p:nvPicPr>
          <p:cNvPr id="431" name="Google Shape;431;p44"/>
          <p:cNvPicPr preferRelativeResize="0"/>
          <p:nvPr/>
        </p:nvPicPr>
        <p:blipFill rotWithShape="1">
          <a:blip r:embed="rId4">
            <a:alphaModFix/>
          </a:blip>
          <a:srcRect/>
          <a:stretch/>
        </p:blipFill>
        <p:spPr>
          <a:xfrm>
            <a:off x="2351205" y="4726107"/>
            <a:ext cx="1949676" cy="1527976"/>
          </a:xfrm>
          <a:prstGeom prst="rect">
            <a:avLst/>
          </a:prstGeom>
          <a:noFill/>
          <a:ln>
            <a:noFill/>
          </a:ln>
        </p:spPr>
      </p:pic>
      <p:pic>
        <p:nvPicPr>
          <p:cNvPr id="432" name="Google Shape;432;p44"/>
          <p:cNvPicPr preferRelativeResize="0"/>
          <p:nvPr/>
        </p:nvPicPr>
        <p:blipFill rotWithShape="1">
          <a:blip r:embed="rId5">
            <a:alphaModFix/>
          </a:blip>
          <a:srcRect/>
          <a:stretch/>
        </p:blipFill>
        <p:spPr>
          <a:xfrm>
            <a:off x="9478360" y="4916020"/>
            <a:ext cx="2109065" cy="1338063"/>
          </a:xfrm>
          <a:prstGeom prst="rect">
            <a:avLst/>
          </a:prstGeom>
          <a:noFill/>
          <a:ln>
            <a:noFill/>
          </a:ln>
        </p:spPr>
      </p:pic>
      <p:pic>
        <p:nvPicPr>
          <p:cNvPr id="433" name="Google Shape;433;p44"/>
          <p:cNvPicPr preferRelativeResize="0"/>
          <p:nvPr/>
        </p:nvPicPr>
        <p:blipFill rotWithShape="1">
          <a:blip r:embed="rId6">
            <a:alphaModFix/>
          </a:blip>
          <a:srcRect/>
          <a:stretch/>
        </p:blipFill>
        <p:spPr>
          <a:xfrm>
            <a:off x="7496384" y="4867358"/>
            <a:ext cx="1706897" cy="1443029"/>
          </a:xfrm>
          <a:prstGeom prst="rect">
            <a:avLst/>
          </a:prstGeom>
          <a:noFill/>
          <a:ln>
            <a:noFill/>
          </a:ln>
        </p:spPr>
      </p:pic>
      <p:sp>
        <p:nvSpPr>
          <p:cNvPr id="434" name="Google Shape;434;p44"/>
          <p:cNvSpPr txBox="1"/>
          <p:nvPr/>
        </p:nvSpPr>
        <p:spPr>
          <a:xfrm>
            <a:off x="634028" y="6328699"/>
            <a:ext cx="112289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Cartucho</a:t>
            </a:r>
            <a:endParaRPr/>
          </a:p>
        </p:txBody>
      </p:sp>
      <p:sp>
        <p:nvSpPr>
          <p:cNvPr id="435" name="Google Shape;435;p44"/>
          <p:cNvSpPr txBox="1"/>
          <p:nvPr/>
        </p:nvSpPr>
        <p:spPr>
          <a:xfrm>
            <a:off x="2180300" y="6328699"/>
            <a:ext cx="2515317"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Cartucho recarregável</a:t>
            </a:r>
            <a:endParaRPr/>
          </a:p>
        </p:txBody>
      </p:sp>
      <p:sp>
        <p:nvSpPr>
          <p:cNvPr id="436" name="Google Shape;436;p44"/>
          <p:cNvSpPr txBox="1"/>
          <p:nvPr/>
        </p:nvSpPr>
        <p:spPr>
          <a:xfrm>
            <a:off x="10173616" y="6328699"/>
            <a:ext cx="112289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Toner</a:t>
            </a:r>
            <a:endParaRPr/>
          </a:p>
        </p:txBody>
      </p:sp>
      <p:sp>
        <p:nvSpPr>
          <p:cNvPr id="437" name="Google Shape;437;p44"/>
          <p:cNvSpPr txBox="1"/>
          <p:nvPr/>
        </p:nvSpPr>
        <p:spPr>
          <a:xfrm>
            <a:off x="7953615" y="6328699"/>
            <a:ext cx="79243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Tinta</a:t>
            </a:r>
            <a:endParaRPr/>
          </a:p>
        </p:txBody>
      </p:sp>
      <p:pic>
        <p:nvPicPr>
          <p:cNvPr id="438" name="Google Shape;438;p44"/>
          <p:cNvPicPr preferRelativeResize="0"/>
          <p:nvPr/>
        </p:nvPicPr>
        <p:blipFill rotWithShape="1">
          <a:blip r:embed="rId7">
            <a:alphaModFix/>
          </a:blip>
          <a:srcRect/>
          <a:stretch/>
        </p:blipFill>
        <p:spPr>
          <a:xfrm>
            <a:off x="4923559" y="4916020"/>
            <a:ext cx="2059973" cy="1338063"/>
          </a:xfrm>
          <a:prstGeom prst="rect">
            <a:avLst/>
          </a:prstGeom>
          <a:noFill/>
          <a:ln>
            <a:noFill/>
          </a:ln>
        </p:spPr>
      </p:pic>
      <p:sp>
        <p:nvSpPr>
          <p:cNvPr id="439" name="Google Shape;439;p44"/>
          <p:cNvSpPr txBox="1"/>
          <p:nvPr/>
        </p:nvSpPr>
        <p:spPr>
          <a:xfrm>
            <a:off x="4876842" y="6328699"/>
            <a:ext cx="2344465"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Fita para impressão</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sp>
        <p:nvSpPr>
          <p:cNvPr id="444" name="Google Shape;444;p45"/>
          <p:cNvSpPr txBox="1"/>
          <p:nvPr/>
        </p:nvSpPr>
        <p:spPr>
          <a:xfrm>
            <a:off x="735397" y="1596729"/>
            <a:ext cx="10721193" cy="2308284"/>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impressora</a:t>
            </a:r>
            <a:r>
              <a:rPr lang="pt-BR" sz="1800" b="0" i="0" u="none" strike="noStrike" cap="none">
                <a:solidFill>
                  <a:srgbClr val="202124"/>
                </a:solidFill>
                <a:latin typeface="Roboto"/>
                <a:ea typeface="Roboto"/>
                <a:cs typeface="Roboto"/>
                <a:sym typeface="Roboto"/>
              </a:rPr>
              <a:t> é um maquinário que, quando conectado ao computador, tem a função de imprimir textos, gráficos, imagens, entre outros. É possível selecionar a quantidade de vezes que será feita a impressão de um material, podendo tanto ser preto e branco/escala cinza como colorida.</a:t>
            </a:r>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Alguns exemplos de impressora são:</a:t>
            </a:r>
            <a:endParaRPr/>
          </a:p>
          <a:p>
            <a:pPr marL="0" marR="0" lvl="0" indent="457200" algn="just" rtl="0">
              <a:lnSpc>
                <a:spcPct val="100000"/>
              </a:lnSpc>
              <a:spcBef>
                <a:spcPts val="0"/>
              </a:spcBef>
              <a:spcAft>
                <a:spcPts val="0"/>
              </a:spcAft>
              <a:buClr>
                <a:srgbClr val="000000"/>
              </a:buClr>
              <a:buSzPts val="1800"/>
              <a:buFont typeface="Arial"/>
              <a:buNone/>
            </a:pPr>
            <a:endParaRPr sz="1800" b="0" i="0" u="none" strike="noStrike" cap="none">
              <a:solidFill>
                <a:srgbClr val="202124"/>
              </a:solidFill>
              <a:latin typeface="Roboto"/>
              <a:ea typeface="Roboto"/>
              <a:cs typeface="Roboto"/>
              <a:sym typeface="Roboto"/>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de jato de tinta: é menor e mais utilizada em casa;</a:t>
            </a:r>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b) a laser: utilizada para grandes demandas de impressão;</a:t>
            </a:r>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c) multifuncional: possui diversas funções, como cópia, fax, scanner e xerox;</a:t>
            </a:r>
            <a:endParaRPr/>
          </a:p>
        </p:txBody>
      </p:sp>
      <p:sp>
        <p:nvSpPr>
          <p:cNvPr id="446" name="Google Shape;446;p45"/>
          <p:cNvSpPr txBox="1"/>
          <p:nvPr/>
        </p:nvSpPr>
        <p:spPr>
          <a:xfrm>
            <a:off x="2180296" y="455532"/>
            <a:ext cx="7831392"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a:solidFill>
                  <a:srgbClr val="000000"/>
                </a:solidFill>
                <a:latin typeface="Roboto"/>
                <a:ea typeface="Roboto"/>
                <a:cs typeface="Roboto"/>
                <a:sym typeface="Roboto"/>
              </a:rPr>
              <a:t>Informatica &gt; Periferico &gt; Impressao &gt; </a:t>
            </a:r>
            <a:r>
              <a:rPr lang="pt-BR" sz="2400" b="1" i="0" u="none" strike="noStrike" cap="none">
                <a:solidFill>
                  <a:srgbClr val="000000"/>
                </a:solidFill>
                <a:latin typeface="Roboto"/>
                <a:ea typeface="Roboto"/>
                <a:cs typeface="Roboto"/>
                <a:sym typeface="Roboto"/>
              </a:rPr>
              <a:t>Impressora</a:t>
            </a:r>
            <a:endParaRPr/>
          </a:p>
        </p:txBody>
      </p:sp>
      <p:pic>
        <p:nvPicPr>
          <p:cNvPr id="447" name="Google Shape;447;p45"/>
          <p:cNvPicPr preferRelativeResize="0"/>
          <p:nvPr/>
        </p:nvPicPr>
        <p:blipFill rotWithShape="1">
          <a:blip r:embed="rId3">
            <a:alphaModFix/>
          </a:blip>
          <a:srcRect/>
          <a:stretch/>
        </p:blipFill>
        <p:spPr>
          <a:xfrm>
            <a:off x="927128" y="4251146"/>
            <a:ext cx="2952256" cy="1959687"/>
          </a:xfrm>
          <a:prstGeom prst="rect">
            <a:avLst/>
          </a:prstGeom>
          <a:noFill/>
          <a:ln>
            <a:noFill/>
          </a:ln>
        </p:spPr>
      </p:pic>
      <p:pic>
        <p:nvPicPr>
          <p:cNvPr id="448" name="Google Shape;448;p45"/>
          <p:cNvPicPr preferRelativeResize="0"/>
          <p:nvPr/>
        </p:nvPicPr>
        <p:blipFill rotWithShape="1">
          <a:blip r:embed="rId4">
            <a:alphaModFix/>
          </a:blip>
          <a:srcRect/>
          <a:stretch/>
        </p:blipFill>
        <p:spPr>
          <a:xfrm>
            <a:off x="4734120" y="4322553"/>
            <a:ext cx="2723745" cy="1899125"/>
          </a:xfrm>
          <a:prstGeom prst="rect">
            <a:avLst/>
          </a:prstGeom>
          <a:noFill/>
          <a:ln>
            <a:noFill/>
          </a:ln>
        </p:spPr>
      </p:pic>
      <p:pic>
        <p:nvPicPr>
          <p:cNvPr id="449" name="Google Shape;449;p45"/>
          <p:cNvPicPr preferRelativeResize="0"/>
          <p:nvPr/>
        </p:nvPicPr>
        <p:blipFill rotWithShape="1">
          <a:blip r:embed="rId5">
            <a:alphaModFix/>
          </a:blip>
          <a:srcRect/>
          <a:stretch/>
        </p:blipFill>
        <p:spPr>
          <a:xfrm>
            <a:off x="8647769" y="4221297"/>
            <a:ext cx="2211168" cy="1989536"/>
          </a:xfrm>
          <a:prstGeom prst="rect">
            <a:avLst/>
          </a:prstGeom>
          <a:noFill/>
          <a:ln>
            <a:noFill/>
          </a:ln>
        </p:spPr>
      </p:pic>
      <p:sp>
        <p:nvSpPr>
          <p:cNvPr id="450" name="Google Shape;450;p45"/>
          <p:cNvSpPr txBox="1"/>
          <p:nvPr/>
        </p:nvSpPr>
        <p:spPr>
          <a:xfrm>
            <a:off x="1643714" y="6318720"/>
            <a:ext cx="151908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Jato de tinta</a:t>
            </a:r>
            <a:endParaRPr/>
          </a:p>
        </p:txBody>
      </p:sp>
      <p:sp>
        <p:nvSpPr>
          <p:cNvPr id="451" name="Google Shape;451;p45"/>
          <p:cNvSpPr txBox="1"/>
          <p:nvPr/>
        </p:nvSpPr>
        <p:spPr>
          <a:xfrm>
            <a:off x="5621179" y="6340501"/>
            <a:ext cx="151908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A laser</a:t>
            </a:r>
            <a:endParaRPr/>
          </a:p>
        </p:txBody>
      </p:sp>
      <p:sp>
        <p:nvSpPr>
          <p:cNvPr id="452" name="Google Shape;452;p45"/>
          <p:cNvSpPr txBox="1"/>
          <p:nvPr/>
        </p:nvSpPr>
        <p:spPr>
          <a:xfrm>
            <a:off x="8999629" y="6318720"/>
            <a:ext cx="1767665"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Multifuncional</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457" name="Google Shape;457;p46"/>
          <p:cNvSpPr txBox="1"/>
          <p:nvPr/>
        </p:nvSpPr>
        <p:spPr>
          <a:xfrm>
            <a:off x="735397" y="1528582"/>
            <a:ext cx="10721193" cy="1754286"/>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None/>
            </a:pPr>
            <a:r>
              <a:rPr lang="pt-BR" sz="1800" b="0" i="0" u="none" strike="noStrike" cap="none">
                <a:solidFill>
                  <a:srgbClr val="202124"/>
                </a:solidFill>
                <a:latin typeface="Roboto"/>
                <a:ea typeface="Roboto"/>
                <a:cs typeface="Roboto"/>
                <a:sym typeface="Roboto"/>
              </a:rPr>
              <a:t>Continuação:</a:t>
            </a:r>
            <a:endParaRPr/>
          </a:p>
          <a:p>
            <a:pPr marL="0" marR="0" lvl="0" indent="457200" algn="just" rtl="0">
              <a:lnSpc>
                <a:spcPct val="100000"/>
              </a:lnSpc>
              <a:spcBef>
                <a:spcPts val="0"/>
              </a:spcBef>
              <a:spcAft>
                <a:spcPts val="0"/>
              </a:spcAft>
              <a:buClr>
                <a:srgbClr val="000000"/>
              </a:buClr>
              <a:buSzPts val="1800"/>
              <a:buFont typeface="Arial"/>
              <a:buNone/>
            </a:pPr>
            <a:endParaRPr sz="1800" b="0" i="0" u="none" strike="noStrike" cap="none">
              <a:solidFill>
                <a:srgbClr val="202124"/>
              </a:solidFill>
              <a:latin typeface="Roboto"/>
              <a:ea typeface="Roboto"/>
              <a:cs typeface="Roboto"/>
              <a:sym typeface="Roboto"/>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d) LED: com o uso de díodos emissores de luz é mais usada para impressão de exames, raio-x, ultrassons, etc.;</a:t>
            </a:r>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 térmica: utilizada para cupons/notas fiscais, código de barras, etc.;</a:t>
            </a:r>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f) 3D: utilizada para dar forma à objetos, dos mais simples aos mais complexos.</a:t>
            </a:r>
            <a:endParaRPr sz="1800" b="0" i="0" u="none" strike="noStrike" cap="none">
              <a:solidFill>
                <a:srgbClr val="202124"/>
              </a:solidFill>
              <a:latin typeface="Roboto"/>
              <a:ea typeface="Roboto"/>
              <a:cs typeface="Roboto"/>
              <a:sym typeface="Roboto"/>
            </a:endParaRPr>
          </a:p>
        </p:txBody>
      </p:sp>
      <p:pic>
        <p:nvPicPr>
          <p:cNvPr id="459" name="Google Shape;459;p46"/>
          <p:cNvPicPr preferRelativeResize="0"/>
          <p:nvPr/>
        </p:nvPicPr>
        <p:blipFill rotWithShape="1">
          <a:blip r:embed="rId3">
            <a:alphaModFix/>
          </a:blip>
          <a:srcRect/>
          <a:stretch/>
        </p:blipFill>
        <p:spPr>
          <a:xfrm>
            <a:off x="1018366" y="3803970"/>
            <a:ext cx="3070733" cy="2460491"/>
          </a:xfrm>
          <a:prstGeom prst="rect">
            <a:avLst/>
          </a:prstGeom>
          <a:noFill/>
          <a:ln>
            <a:noFill/>
          </a:ln>
        </p:spPr>
      </p:pic>
      <p:pic>
        <p:nvPicPr>
          <p:cNvPr id="460" name="Google Shape;460;p46"/>
          <p:cNvPicPr preferRelativeResize="0"/>
          <p:nvPr/>
        </p:nvPicPr>
        <p:blipFill rotWithShape="1">
          <a:blip r:embed="rId4">
            <a:alphaModFix/>
          </a:blip>
          <a:srcRect/>
          <a:stretch/>
        </p:blipFill>
        <p:spPr>
          <a:xfrm>
            <a:off x="8160822" y="3575133"/>
            <a:ext cx="2780914" cy="2743587"/>
          </a:xfrm>
          <a:prstGeom prst="rect">
            <a:avLst/>
          </a:prstGeom>
          <a:noFill/>
          <a:ln>
            <a:noFill/>
          </a:ln>
        </p:spPr>
      </p:pic>
      <p:pic>
        <p:nvPicPr>
          <p:cNvPr id="461" name="Google Shape;461;p46"/>
          <p:cNvPicPr preferRelativeResize="0"/>
          <p:nvPr/>
        </p:nvPicPr>
        <p:blipFill rotWithShape="1">
          <a:blip r:embed="rId5">
            <a:alphaModFix/>
          </a:blip>
          <a:srcRect/>
          <a:stretch/>
        </p:blipFill>
        <p:spPr>
          <a:xfrm>
            <a:off x="4673323" y="3961312"/>
            <a:ext cx="2588885" cy="2357408"/>
          </a:xfrm>
          <a:prstGeom prst="rect">
            <a:avLst/>
          </a:prstGeom>
          <a:noFill/>
          <a:ln>
            <a:noFill/>
          </a:ln>
        </p:spPr>
      </p:pic>
      <p:sp>
        <p:nvSpPr>
          <p:cNvPr id="462" name="Google Shape;462;p46"/>
          <p:cNvSpPr txBox="1"/>
          <p:nvPr/>
        </p:nvSpPr>
        <p:spPr>
          <a:xfrm>
            <a:off x="2193418" y="6318720"/>
            <a:ext cx="72062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LED</a:t>
            </a:r>
            <a:endParaRPr/>
          </a:p>
        </p:txBody>
      </p:sp>
      <p:sp>
        <p:nvSpPr>
          <p:cNvPr id="463" name="Google Shape;463;p46"/>
          <p:cNvSpPr txBox="1"/>
          <p:nvPr/>
        </p:nvSpPr>
        <p:spPr>
          <a:xfrm>
            <a:off x="5432889" y="6318720"/>
            <a:ext cx="151908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Térmica</a:t>
            </a:r>
            <a:endParaRPr/>
          </a:p>
        </p:txBody>
      </p:sp>
      <p:sp>
        <p:nvSpPr>
          <p:cNvPr id="464" name="Google Shape;464;p46"/>
          <p:cNvSpPr txBox="1"/>
          <p:nvPr/>
        </p:nvSpPr>
        <p:spPr>
          <a:xfrm>
            <a:off x="9201450" y="6318720"/>
            <a:ext cx="53873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3D</a:t>
            </a:r>
            <a:endParaRPr/>
          </a:p>
        </p:txBody>
      </p:sp>
      <p:sp>
        <p:nvSpPr>
          <p:cNvPr id="465" name="Google Shape;465;p46"/>
          <p:cNvSpPr txBox="1"/>
          <p:nvPr/>
        </p:nvSpPr>
        <p:spPr>
          <a:xfrm>
            <a:off x="2180297" y="485204"/>
            <a:ext cx="7831392"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a:solidFill>
                  <a:srgbClr val="000000"/>
                </a:solidFill>
                <a:latin typeface="Roboto"/>
                <a:ea typeface="Roboto"/>
                <a:cs typeface="Roboto"/>
                <a:sym typeface="Roboto"/>
              </a:rPr>
              <a:t>Informatica &gt; Periferico &gt; Impressao &gt; </a:t>
            </a:r>
            <a:r>
              <a:rPr lang="pt-BR" sz="2400" b="1" i="0" u="none" strike="noStrike" cap="none">
                <a:solidFill>
                  <a:srgbClr val="000000"/>
                </a:solidFill>
                <a:latin typeface="Roboto"/>
                <a:ea typeface="Roboto"/>
                <a:cs typeface="Roboto"/>
                <a:sym typeface="Roboto"/>
              </a:rPr>
              <a:t>Impressora</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sp>
        <p:nvSpPr>
          <p:cNvPr id="470" name="Google Shape;470;p47"/>
          <p:cNvSpPr txBox="1"/>
          <p:nvPr/>
        </p:nvSpPr>
        <p:spPr>
          <a:xfrm>
            <a:off x="735402" y="1898609"/>
            <a:ext cx="10721100" cy="2031285"/>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leitor de cartão </a:t>
            </a:r>
            <a:r>
              <a:rPr lang="pt-BR" sz="1800" b="0" i="0" u="none" strike="noStrike" cap="none">
                <a:solidFill>
                  <a:srgbClr val="202124"/>
                </a:solidFill>
                <a:latin typeface="Roboto"/>
                <a:ea typeface="Roboto"/>
                <a:cs typeface="Roboto"/>
                <a:sym typeface="Roboto"/>
              </a:rPr>
              <a:t>é um gadget com diversas entradas, e tem como principal função transferir e ler dados do cartão de memória de um aparelho para o computador. Precisa ser compatível com o cartão de memória que for usado.</a:t>
            </a:r>
            <a:endParaRPr/>
          </a:p>
          <a:p>
            <a:pPr marL="0" marR="0" lvl="0" indent="457200" algn="just" rtl="0">
              <a:lnSpc>
                <a:spcPct val="100000"/>
              </a:lnSpc>
              <a:spcBef>
                <a:spcPts val="0"/>
              </a:spcBef>
              <a:spcAft>
                <a:spcPts val="0"/>
              </a:spcAft>
              <a:buNone/>
            </a:pPr>
            <a:r>
              <a:rPr lang="pt-BR" sz="1800" b="0" i="0" u="none" strike="noStrike" cap="none">
                <a:solidFill>
                  <a:srgbClr val="202124"/>
                </a:solidFill>
                <a:latin typeface="Roboto"/>
                <a:ea typeface="Roboto"/>
                <a:cs typeface="Roboto"/>
                <a:sym typeface="Roboto"/>
              </a:rPr>
              <a:t>O</a:t>
            </a:r>
            <a:r>
              <a:rPr lang="pt-BR" sz="1800" b="1" i="0" u="none" strike="noStrike" cap="none">
                <a:solidFill>
                  <a:srgbClr val="202124"/>
                </a:solidFill>
                <a:latin typeface="Roboto"/>
                <a:ea typeface="Roboto"/>
                <a:cs typeface="Roboto"/>
                <a:sym typeface="Roboto"/>
              </a:rPr>
              <a:t> pen drive</a:t>
            </a:r>
            <a:r>
              <a:rPr lang="pt-BR" sz="1800" b="0" i="0" u="none" strike="noStrike" cap="none">
                <a:solidFill>
                  <a:srgbClr val="202124"/>
                </a:solidFill>
                <a:latin typeface="Roboto"/>
                <a:ea typeface="Roboto"/>
                <a:cs typeface="Roboto"/>
                <a:sym typeface="Roboto"/>
              </a:rPr>
              <a:t>, também conhecido por memória USB flash drive, é um dispositivo que armazena dados que inclui memória flash e possui entrada USB, conectando assim a qualquer entrada USB (computador, rádio, televisão, entre outros). É pequeno e portátil e tem vários modelos e tamanhos.</a:t>
            </a:r>
            <a:endParaRPr/>
          </a:p>
          <a:p>
            <a:pPr marL="0" marR="0" lvl="0" indent="457200" algn="just" rtl="0">
              <a:lnSpc>
                <a:spcPct val="100000"/>
              </a:lnSpc>
              <a:spcBef>
                <a:spcPts val="0"/>
              </a:spcBef>
              <a:spcAft>
                <a:spcPts val="0"/>
              </a:spcAft>
              <a:buClr>
                <a:srgbClr val="000000"/>
              </a:buClr>
              <a:buSzPts val="1800"/>
              <a:buFont typeface="Arial"/>
              <a:buNone/>
            </a:pPr>
            <a:endParaRPr sz="1800" b="0" i="0" u="none" strike="noStrike" cap="none">
              <a:solidFill>
                <a:srgbClr val="202124"/>
              </a:solidFill>
              <a:latin typeface="Roboto"/>
              <a:ea typeface="Roboto"/>
              <a:cs typeface="Roboto"/>
              <a:sym typeface="Roboto"/>
            </a:endParaRPr>
          </a:p>
        </p:txBody>
      </p:sp>
      <p:sp>
        <p:nvSpPr>
          <p:cNvPr id="472" name="Google Shape;472;p47"/>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a:t>
            </a:r>
            <a:r>
              <a:rPr lang="pt-BR" sz="2400" b="0" i="0" u="none" strike="noStrike" cap="none" dirty="0" err="1">
                <a:solidFill>
                  <a:srgbClr val="000000"/>
                </a:solidFill>
                <a:latin typeface="Roboto"/>
                <a:ea typeface="Roboto"/>
                <a:cs typeface="Roboto"/>
                <a:sym typeface="Roboto"/>
              </a:rPr>
              <a:t>Periferico</a:t>
            </a:r>
            <a:r>
              <a:rPr lang="pt-BR" sz="2400" b="0" i="0" u="none" strike="noStrike" cap="none" dirty="0">
                <a:solidFill>
                  <a:srgbClr val="000000"/>
                </a:solidFill>
                <a:latin typeface="Roboto"/>
                <a:ea typeface="Roboto"/>
                <a:cs typeface="Roboto"/>
                <a:sym typeface="Roboto"/>
              </a:rPr>
              <a:t> &gt; </a:t>
            </a:r>
            <a:r>
              <a:rPr lang="pt-BR" sz="2400" b="1" i="0" u="none" strike="noStrike" cap="none" dirty="0">
                <a:solidFill>
                  <a:srgbClr val="000000"/>
                </a:solidFill>
                <a:latin typeface="Roboto"/>
                <a:ea typeface="Roboto"/>
                <a:cs typeface="Roboto"/>
                <a:sym typeface="Roboto"/>
              </a:rPr>
              <a:t>Leitor de </a:t>
            </a:r>
            <a:r>
              <a:rPr lang="pt-BR" sz="2400" b="1" i="0" u="none" strike="noStrike" cap="none" dirty="0" err="1">
                <a:solidFill>
                  <a:srgbClr val="000000"/>
                </a:solidFill>
                <a:latin typeface="Roboto"/>
                <a:ea typeface="Roboto"/>
                <a:cs typeface="Roboto"/>
                <a:sym typeface="Roboto"/>
              </a:rPr>
              <a:t>Cartao</a:t>
            </a:r>
            <a:r>
              <a:rPr lang="pt-BR" sz="2400" b="1" i="0" u="none" strike="noStrike" cap="none" dirty="0">
                <a:solidFill>
                  <a:srgbClr val="000000"/>
                </a:solidFill>
                <a:latin typeface="Roboto"/>
                <a:ea typeface="Roboto"/>
                <a:cs typeface="Roboto"/>
                <a:sym typeface="Roboto"/>
              </a:rPr>
              <a:t> e Pen Drive</a:t>
            </a:r>
            <a:endParaRPr sz="2400" b="1" i="0" u="none" strike="noStrike" cap="none" dirty="0">
              <a:solidFill>
                <a:srgbClr val="000000"/>
              </a:solidFill>
              <a:latin typeface="Roboto"/>
              <a:ea typeface="Roboto"/>
              <a:cs typeface="Roboto"/>
              <a:sym typeface="Roboto"/>
            </a:endParaRPr>
          </a:p>
        </p:txBody>
      </p:sp>
      <p:pic>
        <p:nvPicPr>
          <p:cNvPr id="473" name="Google Shape;473;p47"/>
          <p:cNvPicPr preferRelativeResize="0"/>
          <p:nvPr/>
        </p:nvPicPr>
        <p:blipFill rotWithShape="1">
          <a:blip r:embed="rId3">
            <a:alphaModFix/>
          </a:blip>
          <a:srcRect/>
          <a:stretch/>
        </p:blipFill>
        <p:spPr>
          <a:xfrm>
            <a:off x="735402" y="4341397"/>
            <a:ext cx="2518265" cy="1684882"/>
          </a:xfrm>
          <a:prstGeom prst="rect">
            <a:avLst/>
          </a:prstGeom>
          <a:noFill/>
          <a:ln>
            <a:noFill/>
          </a:ln>
        </p:spPr>
      </p:pic>
      <p:pic>
        <p:nvPicPr>
          <p:cNvPr id="474" name="Google Shape;474;p47"/>
          <p:cNvPicPr preferRelativeResize="0"/>
          <p:nvPr/>
        </p:nvPicPr>
        <p:blipFill rotWithShape="1">
          <a:blip r:embed="rId4">
            <a:alphaModFix/>
          </a:blip>
          <a:srcRect/>
          <a:stretch/>
        </p:blipFill>
        <p:spPr>
          <a:xfrm>
            <a:off x="3564454" y="4482604"/>
            <a:ext cx="2734057" cy="1400370"/>
          </a:xfrm>
          <a:prstGeom prst="rect">
            <a:avLst/>
          </a:prstGeom>
          <a:noFill/>
          <a:ln>
            <a:noFill/>
          </a:ln>
        </p:spPr>
      </p:pic>
      <p:pic>
        <p:nvPicPr>
          <p:cNvPr id="475" name="Google Shape;475;p47"/>
          <p:cNvPicPr preferRelativeResize="0"/>
          <p:nvPr/>
        </p:nvPicPr>
        <p:blipFill rotWithShape="1">
          <a:blip r:embed="rId5">
            <a:alphaModFix/>
          </a:blip>
          <a:srcRect/>
          <a:stretch/>
        </p:blipFill>
        <p:spPr>
          <a:xfrm>
            <a:off x="6914729" y="4410951"/>
            <a:ext cx="1849628" cy="1543675"/>
          </a:xfrm>
          <a:prstGeom prst="rect">
            <a:avLst/>
          </a:prstGeom>
          <a:noFill/>
          <a:ln>
            <a:noFill/>
          </a:ln>
        </p:spPr>
      </p:pic>
      <p:pic>
        <p:nvPicPr>
          <p:cNvPr id="476" name="Google Shape;476;p47"/>
          <p:cNvPicPr preferRelativeResize="0"/>
          <p:nvPr/>
        </p:nvPicPr>
        <p:blipFill rotWithShape="1">
          <a:blip r:embed="rId6">
            <a:alphaModFix/>
          </a:blip>
          <a:srcRect/>
          <a:stretch/>
        </p:blipFill>
        <p:spPr>
          <a:xfrm>
            <a:off x="9162043" y="4679189"/>
            <a:ext cx="2087982" cy="1007198"/>
          </a:xfrm>
          <a:prstGeom prst="rect">
            <a:avLst/>
          </a:prstGeom>
          <a:noFill/>
          <a:ln>
            <a:noFill/>
          </a:ln>
        </p:spPr>
      </p:pic>
      <p:sp>
        <p:nvSpPr>
          <p:cNvPr id="477" name="Google Shape;477;p47"/>
          <p:cNvSpPr txBox="1"/>
          <p:nvPr/>
        </p:nvSpPr>
        <p:spPr>
          <a:xfrm>
            <a:off x="8473777" y="6066350"/>
            <a:ext cx="137653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Pen drive</a:t>
            </a:r>
            <a:endParaRPr/>
          </a:p>
        </p:txBody>
      </p:sp>
      <p:sp>
        <p:nvSpPr>
          <p:cNvPr id="478" name="Google Shape;478;p47"/>
          <p:cNvSpPr txBox="1"/>
          <p:nvPr/>
        </p:nvSpPr>
        <p:spPr>
          <a:xfrm>
            <a:off x="2527333" y="6068898"/>
            <a:ext cx="2074242"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Leitor de cartão</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sp>
        <p:nvSpPr>
          <p:cNvPr id="483" name="Google Shape;483;p48"/>
          <p:cNvSpPr txBox="1"/>
          <p:nvPr/>
        </p:nvSpPr>
        <p:spPr>
          <a:xfrm>
            <a:off x="735402" y="1898609"/>
            <a:ext cx="10721100" cy="1754286"/>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a:t>
            </a:r>
            <a:r>
              <a:rPr lang="pt-BR" sz="1800" b="1" i="0" u="none" strike="noStrike" cap="none" dirty="0">
                <a:solidFill>
                  <a:srgbClr val="202124"/>
                </a:solidFill>
                <a:latin typeface="Roboto"/>
                <a:ea typeface="Roboto"/>
                <a:cs typeface="Roboto"/>
                <a:sym typeface="Roboto"/>
              </a:rPr>
              <a:t>lousa digital interativa </a:t>
            </a:r>
            <a:r>
              <a:rPr lang="pt-BR" sz="1800" b="0" i="0" u="none" strike="noStrike" cap="none" dirty="0">
                <a:solidFill>
                  <a:srgbClr val="202124"/>
                </a:solidFill>
                <a:latin typeface="Roboto"/>
                <a:ea typeface="Roboto"/>
                <a:cs typeface="Roboto"/>
                <a:sym typeface="Roboto"/>
              </a:rPr>
              <a:t>é um equipamento que funciona como a tela de um computador, porém sua superfície é maior e sensível ao toque. É utilizada em reuniões, videoconferências, eventos, aulas e videoaulas.</a:t>
            </a: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a:t>
            </a:r>
            <a:r>
              <a:rPr lang="pt-BR" sz="1800" b="1" i="0" u="none" strike="noStrike" cap="none" dirty="0">
                <a:solidFill>
                  <a:srgbClr val="202124"/>
                </a:solidFill>
                <a:latin typeface="Roboto"/>
                <a:ea typeface="Roboto"/>
                <a:cs typeface="Roboto"/>
                <a:sym typeface="Roboto"/>
              </a:rPr>
              <a:t>mesa digitalizadora</a:t>
            </a:r>
            <a:r>
              <a:rPr lang="pt-BR" sz="1800" b="0" i="0" u="none" strike="noStrike" cap="none" dirty="0">
                <a:solidFill>
                  <a:srgbClr val="202124"/>
                </a:solidFill>
                <a:latin typeface="Roboto"/>
                <a:ea typeface="Roboto"/>
                <a:cs typeface="Roboto"/>
                <a:sym typeface="Roboto"/>
              </a:rPr>
              <a:t>, também conhecida como mesa/tablet gráfico, é um periférico utilizado para desenhar ou escrever com uma caneta. A imagem, que aparece por meio de programas de edição, é transferida ao computador por um cabo USB ou sem fio.</a:t>
            </a:r>
            <a:endParaRPr sz="1800" b="0" i="0" u="none" strike="noStrike" cap="none" dirty="0">
              <a:solidFill>
                <a:srgbClr val="202124"/>
              </a:solidFill>
              <a:latin typeface="Roboto"/>
              <a:ea typeface="Roboto"/>
              <a:cs typeface="Roboto"/>
              <a:sym typeface="Roboto"/>
            </a:endParaRPr>
          </a:p>
        </p:txBody>
      </p:sp>
      <p:sp>
        <p:nvSpPr>
          <p:cNvPr id="485" name="Google Shape;485;p48"/>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a:t>
            </a:r>
            <a:r>
              <a:rPr lang="pt-BR" sz="2400" b="0" i="0" u="none" strike="noStrike" cap="none" dirty="0" err="1">
                <a:solidFill>
                  <a:srgbClr val="000000"/>
                </a:solidFill>
                <a:latin typeface="Roboto"/>
                <a:ea typeface="Roboto"/>
                <a:cs typeface="Roboto"/>
                <a:sym typeface="Roboto"/>
              </a:rPr>
              <a:t>Periferico</a:t>
            </a:r>
            <a:r>
              <a:rPr lang="pt-BR" sz="2400" b="0" i="0" u="none" strike="noStrike" cap="none" dirty="0">
                <a:solidFill>
                  <a:srgbClr val="000000"/>
                </a:solidFill>
                <a:latin typeface="Roboto"/>
                <a:ea typeface="Roboto"/>
                <a:cs typeface="Roboto"/>
                <a:sym typeface="Roboto"/>
              </a:rPr>
              <a:t> &gt; </a:t>
            </a:r>
            <a:r>
              <a:rPr lang="pt-BR" sz="2400" b="1" i="0" u="none" strike="noStrike" cap="none" dirty="0">
                <a:solidFill>
                  <a:srgbClr val="000000"/>
                </a:solidFill>
                <a:latin typeface="Roboto"/>
                <a:ea typeface="Roboto"/>
                <a:cs typeface="Roboto"/>
                <a:sym typeface="Roboto"/>
              </a:rPr>
              <a:t>Lousa </a:t>
            </a:r>
            <a:r>
              <a:rPr lang="pt-BR" sz="2400" b="1" dirty="0">
                <a:latin typeface="Roboto"/>
                <a:ea typeface="Roboto"/>
                <a:cs typeface="Roboto"/>
                <a:sym typeface="Roboto"/>
              </a:rPr>
              <a:t>Digital Interativa e </a:t>
            </a:r>
            <a:r>
              <a:rPr lang="pt-BR" sz="2400" b="1" i="0" u="none" strike="noStrike" cap="none" dirty="0">
                <a:solidFill>
                  <a:srgbClr val="000000"/>
                </a:solidFill>
                <a:latin typeface="Roboto"/>
                <a:ea typeface="Roboto"/>
                <a:cs typeface="Roboto"/>
                <a:sym typeface="Roboto"/>
              </a:rPr>
              <a:t>Mesa Digitalizadora</a:t>
            </a:r>
            <a:endParaRPr sz="2400" b="1" i="0" u="none" strike="noStrike" cap="none" dirty="0">
              <a:solidFill>
                <a:srgbClr val="000000"/>
              </a:solidFill>
              <a:latin typeface="Roboto"/>
              <a:ea typeface="Roboto"/>
              <a:cs typeface="Roboto"/>
              <a:sym typeface="Roboto"/>
            </a:endParaRPr>
          </a:p>
        </p:txBody>
      </p:sp>
      <p:pic>
        <p:nvPicPr>
          <p:cNvPr id="486" name="Google Shape;486;p48"/>
          <p:cNvPicPr preferRelativeResize="0"/>
          <p:nvPr/>
        </p:nvPicPr>
        <p:blipFill rotWithShape="1">
          <a:blip r:embed="rId3">
            <a:alphaModFix/>
          </a:blip>
          <a:srcRect/>
          <a:stretch/>
        </p:blipFill>
        <p:spPr>
          <a:xfrm>
            <a:off x="6873861" y="3898925"/>
            <a:ext cx="3450009" cy="2399045"/>
          </a:xfrm>
          <a:prstGeom prst="rect">
            <a:avLst/>
          </a:prstGeom>
          <a:noFill/>
          <a:ln>
            <a:noFill/>
          </a:ln>
        </p:spPr>
      </p:pic>
      <p:pic>
        <p:nvPicPr>
          <p:cNvPr id="1026" name="Picture 2" descr="Lousa Interativa Quinyx 86&quot; - Loja Ribra">
            <a:extLst>
              <a:ext uri="{FF2B5EF4-FFF2-40B4-BE49-F238E27FC236}">
                <a16:creationId xmlns:a16="http://schemas.microsoft.com/office/drawing/2014/main" id="{E387C738-C004-28C9-7C48-6C334145DB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6618" y="3767148"/>
            <a:ext cx="3793305" cy="2530823"/>
          </a:xfrm>
          <a:prstGeom prst="rect">
            <a:avLst/>
          </a:prstGeom>
          <a:noFill/>
          <a:extLst>
            <a:ext uri="{909E8E84-426E-40DD-AFC4-6F175D3DCCD1}">
              <a14:hiddenFill xmlns:a14="http://schemas.microsoft.com/office/drawing/2010/main">
                <a:solidFill>
                  <a:srgbClr val="FFFFFF"/>
                </a:solidFill>
              </a14:hiddenFill>
            </a:ext>
          </a:extLst>
        </p:spPr>
      </p:pic>
      <p:sp>
        <p:nvSpPr>
          <p:cNvPr id="2" name="CaixaDeTexto 1">
            <a:extLst>
              <a:ext uri="{FF2B5EF4-FFF2-40B4-BE49-F238E27FC236}">
                <a16:creationId xmlns:a16="http://schemas.microsoft.com/office/drawing/2014/main" id="{2E1D889A-643C-E2A0-36CF-5B5E5531A091}"/>
              </a:ext>
            </a:extLst>
          </p:cNvPr>
          <p:cNvSpPr txBox="1"/>
          <p:nvPr/>
        </p:nvSpPr>
        <p:spPr>
          <a:xfrm>
            <a:off x="2168013" y="6297970"/>
            <a:ext cx="2964426" cy="369332"/>
          </a:xfrm>
          <a:prstGeom prst="rect">
            <a:avLst/>
          </a:prstGeom>
          <a:noFill/>
        </p:spPr>
        <p:txBody>
          <a:bodyPr wrap="square" rtlCol="0">
            <a:spAutoFit/>
          </a:bodyPr>
          <a:lstStyle/>
          <a:p>
            <a:r>
              <a:rPr lang="pt-BR" sz="1800" dirty="0">
                <a:latin typeface="Roboto" panose="02000000000000000000" pitchFamily="2" charset="0"/>
                <a:ea typeface="Roboto" panose="02000000000000000000" pitchFamily="2" charset="0"/>
              </a:rPr>
              <a:t>Lousa digital interativa</a:t>
            </a:r>
          </a:p>
        </p:txBody>
      </p:sp>
      <p:sp>
        <p:nvSpPr>
          <p:cNvPr id="10" name="CaixaDeTexto 9">
            <a:extLst>
              <a:ext uri="{FF2B5EF4-FFF2-40B4-BE49-F238E27FC236}">
                <a16:creationId xmlns:a16="http://schemas.microsoft.com/office/drawing/2014/main" id="{97E40A64-B64D-0DD1-8720-3302E3A6BF19}"/>
              </a:ext>
            </a:extLst>
          </p:cNvPr>
          <p:cNvSpPr txBox="1"/>
          <p:nvPr/>
        </p:nvSpPr>
        <p:spPr>
          <a:xfrm>
            <a:off x="7359444" y="6297970"/>
            <a:ext cx="2964426" cy="369332"/>
          </a:xfrm>
          <a:prstGeom prst="rect">
            <a:avLst/>
          </a:prstGeom>
          <a:noFill/>
        </p:spPr>
        <p:txBody>
          <a:bodyPr wrap="square" rtlCol="0">
            <a:spAutoFit/>
          </a:bodyPr>
          <a:lstStyle/>
          <a:p>
            <a:r>
              <a:rPr lang="pt-BR" sz="1800" dirty="0">
                <a:latin typeface="Roboto" panose="02000000000000000000" pitchFamily="2" charset="0"/>
                <a:ea typeface="Roboto" panose="02000000000000000000" pitchFamily="2" charset="0"/>
              </a:rPr>
              <a:t>Mesa digitalizadora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sp>
        <p:nvSpPr>
          <p:cNvPr id="493" name="Google Shape;493;p49"/>
          <p:cNvSpPr txBox="1"/>
          <p:nvPr/>
        </p:nvSpPr>
        <p:spPr>
          <a:xfrm>
            <a:off x="735402" y="1898609"/>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microfone</a:t>
            </a:r>
            <a:r>
              <a:rPr lang="pt-BR" sz="1800" b="0" i="0" u="none" strike="noStrike" cap="none">
                <a:solidFill>
                  <a:srgbClr val="202124"/>
                </a:solidFill>
                <a:latin typeface="Roboto"/>
                <a:ea typeface="Roboto"/>
                <a:cs typeface="Roboto"/>
                <a:sym typeface="Roboto"/>
              </a:rPr>
              <a:t> é um equipamento que transforma energia sonora em energia elétrica, encontrada na placa de som do computador. Esses sinais elétricos são dirigidos aos amplificadores e gravadores. É muito utilizado por quem faz vídeos, conversas de voz, gravação e reconhecimento de voz. </a:t>
            </a:r>
            <a:endParaRPr sz="1800" b="0" i="0" u="none" strike="noStrike" cap="none">
              <a:solidFill>
                <a:srgbClr val="202124"/>
              </a:solidFill>
              <a:latin typeface="Roboto"/>
              <a:ea typeface="Roboto"/>
              <a:cs typeface="Roboto"/>
              <a:sym typeface="Roboto"/>
            </a:endParaRPr>
          </a:p>
        </p:txBody>
      </p:sp>
      <p:sp>
        <p:nvSpPr>
          <p:cNvPr id="495" name="Google Shape;495;p49"/>
          <p:cNvSpPr txBox="1"/>
          <p:nvPr/>
        </p:nvSpPr>
        <p:spPr>
          <a:xfrm>
            <a:off x="3121196" y="402217"/>
            <a:ext cx="5949600"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2400" b="0" i="0" u="none" strike="noStrike" cap="none">
                <a:solidFill>
                  <a:srgbClr val="000000"/>
                </a:solidFill>
                <a:latin typeface="Roboto"/>
                <a:ea typeface="Roboto"/>
                <a:cs typeface="Roboto"/>
                <a:sym typeface="Roboto"/>
              </a:rPr>
              <a:t>Informatica &gt; Periferico &gt; </a:t>
            </a:r>
            <a:r>
              <a:rPr lang="pt-BR" sz="2400" b="1" i="0" u="none" strike="noStrike" cap="none">
                <a:solidFill>
                  <a:srgbClr val="000000"/>
                </a:solidFill>
                <a:latin typeface="Roboto"/>
                <a:ea typeface="Roboto"/>
                <a:cs typeface="Roboto"/>
                <a:sym typeface="Roboto"/>
              </a:rPr>
              <a:t>Microfone</a:t>
            </a:r>
            <a:endParaRPr/>
          </a:p>
        </p:txBody>
      </p:sp>
      <p:pic>
        <p:nvPicPr>
          <p:cNvPr id="496" name="Google Shape;496;p49"/>
          <p:cNvPicPr preferRelativeResize="0"/>
          <p:nvPr/>
        </p:nvPicPr>
        <p:blipFill rotWithShape="1">
          <a:blip r:embed="rId3">
            <a:alphaModFix/>
          </a:blip>
          <a:srcRect/>
          <a:stretch/>
        </p:blipFill>
        <p:spPr>
          <a:xfrm>
            <a:off x="1342806" y="4010524"/>
            <a:ext cx="2162537" cy="1897736"/>
          </a:xfrm>
          <a:prstGeom prst="rect">
            <a:avLst/>
          </a:prstGeom>
          <a:noFill/>
          <a:ln>
            <a:noFill/>
          </a:ln>
        </p:spPr>
      </p:pic>
      <p:pic>
        <p:nvPicPr>
          <p:cNvPr id="497" name="Google Shape;497;p49"/>
          <p:cNvPicPr preferRelativeResize="0"/>
          <p:nvPr/>
        </p:nvPicPr>
        <p:blipFill rotWithShape="1">
          <a:blip r:embed="rId4">
            <a:alphaModFix/>
          </a:blip>
          <a:srcRect/>
          <a:stretch/>
        </p:blipFill>
        <p:spPr>
          <a:xfrm>
            <a:off x="5025933" y="3514514"/>
            <a:ext cx="1640337" cy="2571204"/>
          </a:xfrm>
          <a:prstGeom prst="rect">
            <a:avLst/>
          </a:prstGeom>
          <a:noFill/>
          <a:ln>
            <a:noFill/>
          </a:ln>
        </p:spPr>
      </p:pic>
      <p:pic>
        <p:nvPicPr>
          <p:cNvPr id="498" name="Google Shape;498;p49"/>
          <p:cNvPicPr preferRelativeResize="0"/>
          <p:nvPr/>
        </p:nvPicPr>
        <p:blipFill rotWithShape="1">
          <a:blip r:embed="rId5">
            <a:alphaModFix/>
          </a:blip>
          <a:srcRect/>
          <a:stretch/>
        </p:blipFill>
        <p:spPr>
          <a:xfrm>
            <a:off x="8186860" y="3696367"/>
            <a:ext cx="2368992" cy="2453599"/>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02"/>
        <p:cNvGrpSpPr/>
        <p:nvPr/>
      </p:nvGrpSpPr>
      <p:grpSpPr>
        <a:xfrm>
          <a:off x="0" y="0"/>
          <a:ext cx="0" cy="0"/>
          <a:chOff x="0" y="0"/>
          <a:chExt cx="0" cy="0"/>
        </a:xfrm>
      </p:grpSpPr>
      <p:sp>
        <p:nvSpPr>
          <p:cNvPr id="503" name="Google Shape;503;p50"/>
          <p:cNvSpPr txBox="1"/>
          <p:nvPr/>
        </p:nvSpPr>
        <p:spPr>
          <a:xfrm>
            <a:off x="735450" y="1534483"/>
            <a:ext cx="10721100" cy="2308284"/>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Um </a:t>
            </a:r>
            <a:r>
              <a:rPr lang="pt-BR" sz="1800" b="1" i="0" u="none" strike="noStrike" cap="none">
                <a:solidFill>
                  <a:srgbClr val="202124"/>
                </a:solidFill>
                <a:latin typeface="Roboto"/>
                <a:ea typeface="Roboto"/>
                <a:cs typeface="Roboto"/>
                <a:sym typeface="Roboto"/>
              </a:rPr>
              <a:t>monitor</a:t>
            </a:r>
            <a:r>
              <a:rPr lang="pt-BR" sz="1800" b="0" i="0" u="none" strike="noStrike" cap="none">
                <a:solidFill>
                  <a:srgbClr val="202124"/>
                </a:solidFill>
                <a:latin typeface="Roboto"/>
                <a:ea typeface="Roboto"/>
                <a:cs typeface="Roboto"/>
                <a:sym typeface="Roboto"/>
              </a:rPr>
              <a:t> é uma peça do computador que exibe as informações de vídeo e gráficos gerados por um computador conectado por meio da placa de vídeo.</a:t>
            </a:r>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Os monitores são semelhantes às TVs, mas geralmente exibem informações em uma resolução muito mais alta. Também ao contrário das televisões, os monitores geralmente ficam em cima de uma mesa em vez de serem montados na parede. Um monitor às vezes é chamado de tela, monitor de vídeo, terminal de exibição de vídeo, unidade de exibição de vídeo ou tela de vídeo.</a:t>
            </a:r>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Existem diversos tipos de monitores, os monitores gamers, monitores 4K, Full HD, curvos, WideScreen, LED, HDMI e muito mais.</a:t>
            </a:r>
            <a:endParaRPr sz="1800" b="0" i="0" u="none" strike="noStrike" cap="none">
              <a:solidFill>
                <a:srgbClr val="202124"/>
              </a:solidFill>
              <a:latin typeface="Roboto"/>
              <a:ea typeface="Roboto"/>
              <a:cs typeface="Roboto"/>
              <a:sym typeface="Roboto"/>
            </a:endParaRPr>
          </a:p>
        </p:txBody>
      </p:sp>
      <p:sp>
        <p:nvSpPr>
          <p:cNvPr id="505" name="Google Shape;505;p50"/>
          <p:cNvSpPr txBox="1"/>
          <p:nvPr/>
        </p:nvSpPr>
        <p:spPr>
          <a:xfrm>
            <a:off x="3629159" y="423857"/>
            <a:ext cx="4933585"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Informatica &gt; Periferico &gt; </a:t>
            </a:r>
            <a:r>
              <a:rPr lang="pt-BR" sz="2400" b="1" i="0" u="none" strike="noStrike" cap="none">
                <a:solidFill>
                  <a:srgbClr val="202124"/>
                </a:solidFill>
                <a:latin typeface="Roboto"/>
                <a:ea typeface="Roboto"/>
                <a:cs typeface="Roboto"/>
                <a:sym typeface="Roboto"/>
              </a:rPr>
              <a:t>Monitor</a:t>
            </a:r>
            <a:endParaRPr sz="1400" b="1" i="0" u="none" strike="noStrike" cap="none">
              <a:solidFill>
                <a:srgbClr val="000000"/>
              </a:solidFill>
              <a:latin typeface="Arial"/>
              <a:ea typeface="Arial"/>
              <a:cs typeface="Arial"/>
              <a:sym typeface="Arial"/>
            </a:endParaRPr>
          </a:p>
        </p:txBody>
      </p:sp>
      <p:pic>
        <p:nvPicPr>
          <p:cNvPr id="506" name="Google Shape;506;p50"/>
          <p:cNvPicPr preferRelativeResize="0"/>
          <p:nvPr/>
        </p:nvPicPr>
        <p:blipFill rotWithShape="1">
          <a:blip r:embed="rId3">
            <a:alphaModFix/>
          </a:blip>
          <a:srcRect/>
          <a:stretch/>
        </p:blipFill>
        <p:spPr>
          <a:xfrm>
            <a:off x="667078" y="3743698"/>
            <a:ext cx="3455597" cy="2767231"/>
          </a:xfrm>
          <a:prstGeom prst="rect">
            <a:avLst/>
          </a:prstGeom>
          <a:noFill/>
          <a:ln>
            <a:noFill/>
          </a:ln>
        </p:spPr>
      </p:pic>
      <p:pic>
        <p:nvPicPr>
          <p:cNvPr id="507" name="Google Shape;507;p50"/>
          <p:cNvPicPr preferRelativeResize="0"/>
          <p:nvPr/>
        </p:nvPicPr>
        <p:blipFill rotWithShape="1">
          <a:blip r:embed="rId4">
            <a:alphaModFix/>
          </a:blip>
          <a:srcRect/>
          <a:stretch/>
        </p:blipFill>
        <p:spPr>
          <a:xfrm>
            <a:off x="4948188" y="4015430"/>
            <a:ext cx="2789043" cy="2418714"/>
          </a:xfrm>
          <a:prstGeom prst="rect">
            <a:avLst/>
          </a:prstGeom>
          <a:noFill/>
          <a:ln>
            <a:noFill/>
          </a:ln>
        </p:spPr>
      </p:pic>
      <p:pic>
        <p:nvPicPr>
          <p:cNvPr id="508" name="Google Shape;508;p50"/>
          <p:cNvPicPr preferRelativeResize="0"/>
          <p:nvPr/>
        </p:nvPicPr>
        <p:blipFill rotWithShape="1">
          <a:blip r:embed="rId5">
            <a:alphaModFix/>
          </a:blip>
          <a:srcRect/>
          <a:stretch/>
        </p:blipFill>
        <p:spPr>
          <a:xfrm>
            <a:off x="8562744" y="3743698"/>
            <a:ext cx="2962178" cy="2962178"/>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12"/>
        <p:cNvGrpSpPr/>
        <p:nvPr/>
      </p:nvGrpSpPr>
      <p:grpSpPr>
        <a:xfrm>
          <a:off x="0" y="0"/>
          <a:ext cx="0" cy="0"/>
          <a:chOff x="0" y="0"/>
          <a:chExt cx="0" cy="0"/>
        </a:xfrm>
      </p:grpSpPr>
      <p:sp>
        <p:nvSpPr>
          <p:cNvPr id="513" name="Google Shape;513;p51"/>
          <p:cNvSpPr txBox="1"/>
          <p:nvPr/>
        </p:nvSpPr>
        <p:spPr>
          <a:xfrm>
            <a:off x="735402" y="1898609"/>
            <a:ext cx="10721100"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Mouse</a:t>
            </a:r>
            <a:r>
              <a:rPr lang="pt-BR" sz="1800" b="0" i="0" u="none" strike="noStrike" cap="none">
                <a:solidFill>
                  <a:srgbClr val="202124"/>
                </a:solidFill>
                <a:latin typeface="Roboto"/>
                <a:ea typeface="Roboto"/>
                <a:cs typeface="Roboto"/>
                <a:sym typeface="Roboto"/>
              </a:rPr>
              <a:t>, com ou sem fio, é um dispositivo que pelo clique controla o cursor que aparece na tela do computador, guiando o ser humano a abrir abas, fechar, selecionar, entre outros.</a:t>
            </a:r>
            <a:endParaRPr sz="1800" b="0" i="0" u="none" strike="noStrike" cap="none">
              <a:solidFill>
                <a:srgbClr val="202124"/>
              </a:solidFill>
              <a:latin typeface="Roboto"/>
              <a:ea typeface="Roboto"/>
              <a:cs typeface="Roboto"/>
              <a:sym typeface="Roboto"/>
            </a:endParaRPr>
          </a:p>
        </p:txBody>
      </p:sp>
      <p:sp>
        <p:nvSpPr>
          <p:cNvPr id="515" name="Google Shape;515;p51"/>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a:solidFill>
                  <a:srgbClr val="000000"/>
                </a:solidFill>
                <a:latin typeface="Roboto"/>
                <a:ea typeface="Roboto"/>
                <a:cs typeface="Roboto"/>
                <a:sym typeface="Roboto"/>
              </a:rPr>
              <a:t>Informatica &gt; Periferico &gt; </a:t>
            </a:r>
            <a:r>
              <a:rPr lang="pt-BR" sz="2400" b="1" i="0" u="none" strike="noStrike" cap="none">
                <a:solidFill>
                  <a:srgbClr val="000000"/>
                </a:solidFill>
                <a:latin typeface="Roboto"/>
                <a:ea typeface="Roboto"/>
                <a:cs typeface="Roboto"/>
                <a:sym typeface="Roboto"/>
              </a:rPr>
              <a:t>Mouse</a:t>
            </a:r>
            <a:endParaRPr sz="2400" b="1" i="0" u="none" strike="noStrike" cap="none">
              <a:solidFill>
                <a:srgbClr val="000000"/>
              </a:solidFill>
              <a:latin typeface="Roboto"/>
              <a:ea typeface="Roboto"/>
              <a:cs typeface="Roboto"/>
              <a:sym typeface="Roboto"/>
            </a:endParaRPr>
          </a:p>
        </p:txBody>
      </p:sp>
      <p:pic>
        <p:nvPicPr>
          <p:cNvPr id="516" name="Google Shape;516;p51"/>
          <p:cNvPicPr preferRelativeResize="0"/>
          <p:nvPr/>
        </p:nvPicPr>
        <p:blipFill rotWithShape="1">
          <a:blip r:embed="rId3">
            <a:alphaModFix/>
          </a:blip>
          <a:srcRect/>
          <a:stretch/>
        </p:blipFill>
        <p:spPr>
          <a:xfrm>
            <a:off x="6877104" y="3495716"/>
            <a:ext cx="1149309" cy="2100046"/>
          </a:xfrm>
          <a:prstGeom prst="rect">
            <a:avLst/>
          </a:prstGeom>
          <a:noFill/>
          <a:ln>
            <a:noFill/>
          </a:ln>
        </p:spPr>
      </p:pic>
      <p:pic>
        <p:nvPicPr>
          <p:cNvPr id="517" name="Google Shape;517;p51"/>
          <p:cNvPicPr preferRelativeResize="0"/>
          <p:nvPr/>
        </p:nvPicPr>
        <p:blipFill rotWithShape="1">
          <a:blip r:embed="rId4">
            <a:alphaModFix/>
          </a:blip>
          <a:srcRect/>
          <a:stretch/>
        </p:blipFill>
        <p:spPr>
          <a:xfrm>
            <a:off x="9278551" y="3577173"/>
            <a:ext cx="1168413" cy="1798499"/>
          </a:xfrm>
          <a:prstGeom prst="rect">
            <a:avLst/>
          </a:prstGeom>
          <a:noFill/>
          <a:ln>
            <a:noFill/>
          </a:ln>
        </p:spPr>
      </p:pic>
      <p:pic>
        <p:nvPicPr>
          <p:cNvPr id="518" name="Google Shape;518;p51"/>
          <p:cNvPicPr preferRelativeResize="0"/>
          <p:nvPr/>
        </p:nvPicPr>
        <p:blipFill rotWithShape="1">
          <a:blip r:embed="rId5">
            <a:alphaModFix/>
          </a:blip>
          <a:srcRect/>
          <a:stretch/>
        </p:blipFill>
        <p:spPr>
          <a:xfrm>
            <a:off x="1552803" y="3734190"/>
            <a:ext cx="1869511" cy="1484463"/>
          </a:xfrm>
          <a:prstGeom prst="rect">
            <a:avLst/>
          </a:prstGeom>
          <a:noFill/>
          <a:ln>
            <a:noFill/>
          </a:ln>
        </p:spPr>
      </p:pic>
      <p:pic>
        <p:nvPicPr>
          <p:cNvPr id="519" name="Google Shape;519;p51"/>
          <p:cNvPicPr preferRelativeResize="0"/>
          <p:nvPr/>
        </p:nvPicPr>
        <p:blipFill rotWithShape="1">
          <a:blip r:embed="rId6">
            <a:alphaModFix/>
          </a:blip>
          <a:srcRect/>
          <a:stretch/>
        </p:blipFill>
        <p:spPr>
          <a:xfrm>
            <a:off x="4312531" y="3426399"/>
            <a:ext cx="1292336" cy="2100046"/>
          </a:xfrm>
          <a:prstGeom prst="rect">
            <a:avLst/>
          </a:prstGeom>
          <a:noFill/>
          <a:ln>
            <a:noFill/>
          </a:ln>
        </p:spPr>
      </p:pic>
      <p:sp>
        <p:nvSpPr>
          <p:cNvPr id="520" name="Google Shape;520;p51"/>
          <p:cNvSpPr txBox="1"/>
          <p:nvPr/>
        </p:nvSpPr>
        <p:spPr>
          <a:xfrm>
            <a:off x="2743199" y="5756223"/>
            <a:ext cx="186951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Mouse com fio</a:t>
            </a:r>
            <a:endParaRPr/>
          </a:p>
        </p:txBody>
      </p:sp>
      <p:sp>
        <p:nvSpPr>
          <p:cNvPr id="521" name="Google Shape;521;p51"/>
          <p:cNvSpPr txBox="1"/>
          <p:nvPr/>
        </p:nvSpPr>
        <p:spPr>
          <a:xfrm>
            <a:off x="7857344" y="5756223"/>
            <a:ext cx="186951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Mouse sem fio</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25"/>
        <p:cNvGrpSpPr/>
        <p:nvPr/>
      </p:nvGrpSpPr>
      <p:grpSpPr>
        <a:xfrm>
          <a:off x="0" y="0"/>
          <a:ext cx="0" cy="0"/>
          <a:chOff x="0" y="0"/>
          <a:chExt cx="0" cy="0"/>
        </a:xfrm>
      </p:grpSpPr>
      <p:sp>
        <p:nvSpPr>
          <p:cNvPr id="526" name="Google Shape;526;p52"/>
          <p:cNvSpPr txBox="1"/>
          <p:nvPr/>
        </p:nvSpPr>
        <p:spPr>
          <a:xfrm>
            <a:off x="735402" y="1898609"/>
            <a:ext cx="10721100" cy="2031285"/>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óculos gamer</a:t>
            </a:r>
            <a:r>
              <a:rPr lang="pt-BR" sz="1800" b="0" i="0" u="none" strike="noStrike" cap="none">
                <a:solidFill>
                  <a:srgbClr val="202124"/>
                </a:solidFill>
                <a:latin typeface="Roboto"/>
                <a:ea typeface="Roboto"/>
                <a:cs typeface="Roboto"/>
                <a:sym typeface="Roboto"/>
              </a:rPr>
              <a:t> é ideal para pessoas que passam muito tempo jogando em frente ao computador, e alguns podem ter o filtro de luz azul. Proporcionam clareza, melhoram o desempenho da visão e diminui a tensão dos olhos e estresse. </a:t>
            </a:r>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óculos de realidade virtual </a:t>
            </a:r>
            <a:r>
              <a:rPr lang="pt-BR" sz="1800" b="0" i="0" u="none" strike="noStrike" cap="none">
                <a:solidFill>
                  <a:srgbClr val="202124"/>
                </a:solidFill>
                <a:latin typeface="Roboto"/>
                <a:ea typeface="Roboto"/>
                <a:cs typeface="Roboto"/>
                <a:sym typeface="Roboto"/>
              </a:rPr>
              <a:t>utiliza um ou dois displays LCD, e em alguns casos as lentes podem ser colocadas entre os olhos do usuário e as telas, permitindo que o usuário ajuste a distância da imagem em relação à sua visão. Esse óculos cria uma ilusão para que o usuário acredite que está vendo algo real em um cenário.</a:t>
            </a:r>
            <a:endParaRPr sz="1800" b="0" i="0" u="none" strike="noStrike" cap="none">
              <a:solidFill>
                <a:srgbClr val="202124"/>
              </a:solidFill>
              <a:latin typeface="Roboto"/>
              <a:ea typeface="Roboto"/>
              <a:cs typeface="Roboto"/>
              <a:sym typeface="Roboto"/>
            </a:endParaRPr>
          </a:p>
        </p:txBody>
      </p:sp>
      <p:sp>
        <p:nvSpPr>
          <p:cNvPr id="528" name="Google Shape;528;p52"/>
          <p:cNvSpPr txBox="1"/>
          <p:nvPr/>
        </p:nvSpPr>
        <p:spPr>
          <a:xfrm>
            <a:off x="735402" y="469400"/>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a:t>
            </a:r>
            <a:r>
              <a:rPr lang="pt-BR" sz="2400" b="0" i="0" u="none" strike="noStrike" cap="none" dirty="0" err="1">
                <a:solidFill>
                  <a:srgbClr val="000000"/>
                </a:solidFill>
                <a:latin typeface="Roboto"/>
                <a:ea typeface="Roboto"/>
                <a:cs typeface="Roboto"/>
                <a:sym typeface="Roboto"/>
              </a:rPr>
              <a:t>Periferico</a:t>
            </a:r>
            <a:r>
              <a:rPr lang="pt-BR" sz="2400" b="0" i="0" u="none" strike="noStrike" cap="none" dirty="0">
                <a:solidFill>
                  <a:srgbClr val="000000"/>
                </a:solidFill>
                <a:latin typeface="Roboto"/>
                <a:ea typeface="Roboto"/>
                <a:cs typeface="Roboto"/>
                <a:sym typeface="Roboto"/>
              </a:rPr>
              <a:t> &gt; </a:t>
            </a:r>
            <a:r>
              <a:rPr lang="pt-BR" sz="2400" b="1" i="0" u="none" strike="noStrike" cap="none" dirty="0" err="1">
                <a:solidFill>
                  <a:srgbClr val="000000"/>
                </a:solidFill>
                <a:latin typeface="Roboto"/>
                <a:ea typeface="Roboto"/>
                <a:cs typeface="Roboto"/>
                <a:sym typeface="Roboto"/>
              </a:rPr>
              <a:t>Oculos</a:t>
            </a:r>
            <a:r>
              <a:rPr lang="pt-BR" sz="2400" b="1" i="0" u="none" strike="noStrike" cap="none" dirty="0">
                <a:solidFill>
                  <a:srgbClr val="000000"/>
                </a:solidFill>
                <a:latin typeface="Roboto"/>
                <a:ea typeface="Roboto"/>
                <a:cs typeface="Roboto"/>
                <a:sym typeface="Roboto"/>
              </a:rPr>
              <a:t> Gamer e Realidade Virtual</a:t>
            </a:r>
            <a:endParaRPr sz="2400" b="1" i="0" u="none" strike="noStrike" cap="none" dirty="0">
              <a:solidFill>
                <a:srgbClr val="000000"/>
              </a:solidFill>
              <a:latin typeface="Roboto"/>
              <a:ea typeface="Roboto"/>
              <a:cs typeface="Roboto"/>
              <a:sym typeface="Roboto"/>
            </a:endParaRPr>
          </a:p>
        </p:txBody>
      </p:sp>
      <p:pic>
        <p:nvPicPr>
          <p:cNvPr id="529" name="Google Shape;529;p52"/>
          <p:cNvPicPr preferRelativeResize="0"/>
          <p:nvPr/>
        </p:nvPicPr>
        <p:blipFill rotWithShape="1">
          <a:blip r:embed="rId3">
            <a:alphaModFix/>
          </a:blip>
          <a:srcRect/>
          <a:stretch/>
        </p:blipFill>
        <p:spPr>
          <a:xfrm>
            <a:off x="1818574" y="4283343"/>
            <a:ext cx="1625598" cy="1895531"/>
          </a:xfrm>
          <a:prstGeom prst="rect">
            <a:avLst/>
          </a:prstGeom>
          <a:noFill/>
          <a:ln>
            <a:noFill/>
          </a:ln>
        </p:spPr>
      </p:pic>
      <p:pic>
        <p:nvPicPr>
          <p:cNvPr id="530" name="Google Shape;530;p52"/>
          <p:cNvPicPr preferRelativeResize="0"/>
          <p:nvPr/>
        </p:nvPicPr>
        <p:blipFill rotWithShape="1">
          <a:blip r:embed="rId4">
            <a:alphaModFix/>
          </a:blip>
          <a:srcRect/>
          <a:stretch/>
        </p:blipFill>
        <p:spPr>
          <a:xfrm>
            <a:off x="4224416" y="4482604"/>
            <a:ext cx="3048884" cy="1497010"/>
          </a:xfrm>
          <a:prstGeom prst="rect">
            <a:avLst/>
          </a:prstGeom>
          <a:noFill/>
          <a:ln>
            <a:noFill/>
          </a:ln>
        </p:spPr>
      </p:pic>
      <p:pic>
        <p:nvPicPr>
          <p:cNvPr id="531" name="Google Shape;531;p52"/>
          <p:cNvPicPr preferRelativeResize="0"/>
          <p:nvPr/>
        </p:nvPicPr>
        <p:blipFill rotWithShape="1">
          <a:blip r:embed="rId5">
            <a:alphaModFix/>
          </a:blip>
          <a:srcRect/>
          <a:stretch/>
        </p:blipFill>
        <p:spPr>
          <a:xfrm>
            <a:off x="7967585" y="4022761"/>
            <a:ext cx="2311562" cy="2285589"/>
          </a:xfrm>
          <a:prstGeom prst="rect">
            <a:avLst/>
          </a:prstGeom>
          <a:noFill/>
          <a:ln>
            <a:noFill/>
          </a:ln>
        </p:spPr>
      </p:pic>
      <p:sp>
        <p:nvSpPr>
          <p:cNvPr id="532" name="Google Shape;532;p52"/>
          <p:cNvSpPr txBox="1"/>
          <p:nvPr/>
        </p:nvSpPr>
        <p:spPr>
          <a:xfrm>
            <a:off x="3072984" y="6308350"/>
            <a:ext cx="1660695"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Óculos gamer</a:t>
            </a:r>
            <a:endParaRPr/>
          </a:p>
        </p:txBody>
      </p:sp>
      <p:sp>
        <p:nvSpPr>
          <p:cNvPr id="533" name="Google Shape;533;p52"/>
          <p:cNvSpPr txBox="1"/>
          <p:nvPr/>
        </p:nvSpPr>
        <p:spPr>
          <a:xfrm>
            <a:off x="7967585" y="6308350"/>
            <a:ext cx="3353609"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Óculos de realidade virtual</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7"/>
        <p:cNvGrpSpPr/>
        <p:nvPr/>
      </p:nvGrpSpPr>
      <p:grpSpPr>
        <a:xfrm>
          <a:off x="0" y="0"/>
          <a:ext cx="0" cy="0"/>
          <a:chOff x="0" y="0"/>
          <a:chExt cx="0" cy="0"/>
        </a:xfrm>
      </p:grpSpPr>
      <p:sp>
        <p:nvSpPr>
          <p:cNvPr id="538" name="Google Shape;538;p53"/>
          <p:cNvSpPr txBox="1"/>
          <p:nvPr/>
        </p:nvSpPr>
        <p:spPr>
          <a:xfrm>
            <a:off x="735402" y="1898609"/>
            <a:ext cx="10721193"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Um </a:t>
            </a:r>
            <a:r>
              <a:rPr lang="pt-BR" sz="1800" b="1" i="0" u="none" strike="noStrike" cap="none">
                <a:solidFill>
                  <a:srgbClr val="202124"/>
                </a:solidFill>
                <a:latin typeface="Roboto"/>
                <a:ea typeface="Roboto"/>
                <a:cs typeface="Roboto"/>
                <a:sym typeface="Roboto"/>
              </a:rPr>
              <a:t>projetor de vídeo</a:t>
            </a:r>
            <a:r>
              <a:rPr lang="pt-BR" sz="1800" b="0" i="0" u="none" strike="noStrike" cap="none">
                <a:solidFill>
                  <a:srgbClr val="202124"/>
                </a:solidFill>
                <a:latin typeface="Roboto"/>
                <a:ea typeface="Roboto"/>
                <a:cs typeface="Roboto"/>
                <a:sym typeface="Roboto"/>
              </a:rPr>
              <a:t> ou </a:t>
            </a:r>
            <a:r>
              <a:rPr lang="pt-BR" sz="1800" b="1" i="0" u="none" strike="noStrike" cap="none">
                <a:solidFill>
                  <a:srgbClr val="202124"/>
                </a:solidFill>
                <a:latin typeface="Roboto"/>
                <a:ea typeface="Roboto"/>
                <a:cs typeface="Roboto"/>
                <a:sym typeface="Roboto"/>
              </a:rPr>
              <a:t>videoprojetor</a:t>
            </a:r>
            <a:r>
              <a:rPr lang="pt-BR" sz="1800" b="0" i="0" u="none" strike="noStrike" cap="none">
                <a:solidFill>
                  <a:srgbClr val="202124"/>
                </a:solidFill>
                <a:latin typeface="Roboto"/>
                <a:ea typeface="Roboto"/>
                <a:cs typeface="Roboto"/>
                <a:sym typeface="Roboto"/>
              </a:rPr>
              <a:t> é um dispositivo que processa sinais de vídeo e projeta a imagem correspondente em uma tela da projeção, usando um sistema de lentes.</a:t>
            </a:r>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Eles permitem a exibição da tela do computador (ou de outro dispositivo) de maneira ampliada em uma parede ou em um telão apropriado. Dessa forma, é possível a todos os presentes no ambiente assistir apresentações de slides, sequências de fotos, vídeos, etc.</a:t>
            </a:r>
            <a:endParaRPr sz="1800" b="0" i="0" u="none" strike="noStrike" cap="none">
              <a:solidFill>
                <a:srgbClr val="202124"/>
              </a:solidFill>
              <a:latin typeface="Roboto"/>
              <a:ea typeface="Roboto"/>
              <a:cs typeface="Roboto"/>
              <a:sym typeface="Roboto"/>
            </a:endParaRPr>
          </a:p>
        </p:txBody>
      </p:sp>
      <p:sp>
        <p:nvSpPr>
          <p:cNvPr id="540" name="Google Shape;540;p53"/>
          <p:cNvSpPr txBox="1"/>
          <p:nvPr/>
        </p:nvSpPr>
        <p:spPr>
          <a:xfrm>
            <a:off x="3579966" y="423857"/>
            <a:ext cx="5032059"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Informatica &gt; Periferico &gt; </a:t>
            </a:r>
            <a:r>
              <a:rPr lang="pt-BR" sz="2400" b="1" i="0" u="none" strike="noStrike" cap="none">
                <a:solidFill>
                  <a:srgbClr val="202124"/>
                </a:solidFill>
                <a:latin typeface="Roboto"/>
                <a:ea typeface="Roboto"/>
                <a:cs typeface="Roboto"/>
                <a:sym typeface="Roboto"/>
              </a:rPr>
              <a:t>Projetor</a:t>
            </a:r>
            <a:endParaRPr sz="1400" b="1" i="0" u="none" strike="noStrike" cap="none">
              <a:solidFill>
                <a:srgbClr val="000000"/>
              </a:solidFill>
              <a:latin typeface="Arial"/>
              <a:ea typeface="Arial"/>
              <a:cs typeface="Arial"/>
              <a:sym typeface="Arial"/>
            </a:endParaRPr>
          </a:p>
        </p:txBody>
      </p:sp>
      <p:pic>
        <p:nvPicPr>
          <p:cNvPr id="541" name="Google Shape;541;p53"/>
          <p:cNvPicPr preferRelativeResize="0"/>
          <p:nvPr/>
        </p:nvPicPr>
        <p:blipFill rotWithShape="1">
          <a:blip r:embed="rId3">
            <a:alphaModFix/>
          </a:blip>
          <a:srcRect/>
          <a:stretch/>
        </p:blipFill>
        <p:spPr>
          <a:xfrm>
            <a:off x="735402" y="4363183"/>
            <a:ext cx="2450250" cy="1225125"/>
          </a:xfrm>
          <a:prstGeom prst="rect">
            <a:avLst/>
          </a:prstGeom>
          <a:noFill/>
          <a:ln>
            <a:noFill/>
          </a:ln>
        </p:spPr>
      </p:pic>
      <p:pic>
        <p:nvPicPr>
          <p:cNvPr id="542" name="Google Shape;542;p53"/>
          <p:cNvPicPr preferRelativeResize="0"/>
          <p:nvPr/>
        </p:nvPicPr>
        <p:blipFill rotWithShape="1">
          <a:blip r:embed="rId4">
            <a:alphaModFix/>
          </a:blip>
          <a:srcRect/>
          <a:stretch/>
        </p:blipFill>
        <p:spPr>
          <a:xfrm>
            <a:off x="3757363" y="4147064"/>
            <a:ext cx="2273446" cy="1659702"/>
          </a:xfrm>
          <a:prstGeom prst="rect">
            <a:avLst/>
          </a:prstGeom>
          <a:noFill/>
          <a:ln>
            <a:noFill/>
          </a:ln>
        </p:spPr>
      </p:pic>
      <p:pic>
        <p:nvPicPr>
          <p:cNvPr id="543" name="Google Shape;543;p53"/>
          <p:cNvPicPr preferRelativeResize="0"/>
          <p:nvPr/>
        </p:nvPicPr>
        <p:blipFill rotWithShape="1">
          <a:blip r:embed="rId5">
            <a:alphaModFix/>
          </a:blip>
          <a:srcRect l="16103" t="16410" r="21062" b="13409"/>
          <a:stretch/>
        </p:blipFill>
        <p:spPr>
          <a:xfrm>
            <a:off x="9039322" y="4147064"/>
            <a:ext cx="2213885" cy="1624670"/>
          </a:xfrm>
          <a:prstGeom prst="rect">
            <a:avLst/>
          </a:prstGeom>
          <a:noFill/>
          <a:ln>
            <a:noFill/>
          </a:ln>
        </p:spPr>
      </p:pic>
      <p:pic>
        <p:nvPicPr>
          <p:cNvPr id="544" name="Google Shape;544;p53"/>
          <p:cNvPicPr preferRelativeResize="0"/>
          <p:nvPr/>
        </p:nvPicPr>
        <p:blipFill rotWithShape="1">
          <a:blip r:embed="rId6">
            <a:alphaModFix/>
          </a:blip>
          <a:srcRect/>
          <a:stretch/>
        </p:blipFill>
        <p:spPr>
          <a:xfrm>
            <a:off x="6398342" y="4128217"/>
            <a:ext cx="2273447" cy="1624670"/>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48"/>
        <p:cNvGrpSpPr/>
        <p:nvPr/>
      </p:nvGrpSpPr>
      <p:grpSpPr>
        <a:xfrm>
          <a:off x="0" y="0"/>
          <a:ext cx="0" cy="0"/>
          <a:chOff x="0" y="0"/>
          <a:chExt cx="0" cy="0"/>
        </a:xfrm>
      </p:grpSpPr>
      <p:sp>
        <p:nvSpPr>
          <p:cNvPr id="549" name="Google Shape;549;p54"/>
          <p:cNvSpPr txBox="1"/>
          <p:nvPr/>
        </p:nvSpPr>
        <p:spPr>
          <a:xfrm>
            <a:off x="735402"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scanner</a:t>
            </a:r>
            <a:r>
              <a:rPr lang="pt-BR" sz="1800" b="0" i="0" u="none" strike="noStrike" cap="none">
                <a:solidFill>
                  <a:srgbClr val="202124"/>
                </a:solidFill>
                <a:latin typeface="Roboto"/>
                <a:ea typeface="Roboto"/>
                <a:cs typeface="Roboto"/>
                <a:sym typeface="Roboto"/>
              </a:rPr>
              <a:t> é o equipamento capaz de digitalizar um documento e transferir suas informações a um computador. Traduzido para o português, é chamado de digitalizador, cuja função básica é a de realizar uma varredura no documento, que através de impulsos elétricos faz a captação dos reflexos obtidos.</a:t>
            </a:r>
            <a:endParaRPr sz="1800" b="0" i="0" u="none" strike="noStrike" cap="none">
              <a:solidFill>
                <a:srgbClr val="202124"/>
              </a:solidFill>
              <a:latin typeface="Roboto"/>
              <a:ea typeface="Roboto"/>
              <a:cs typeface="Roboto"/>
              <a:sym typeface="Roboto"/>
            </a:endParaRPr>
          </a:p>
        </p:txBody>
      </p:sp>
      <p:sp>
        <p:nvSpPr>
          <p:cNvPr id="551" name="Google Shape;551;p54"/>
          <p:cNvSpPr txBox="1"/>
          <p:nvPr/>
        </p:nvSpPr>
        <p:spPr>
          <a:xfrm>
            <a:off x="3523695" y="423857"/>
            <a:ext cx="5144601"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Informatica &gt; Periferico &gt; </a:t>
            </a:r>
            <a:r>
              <a:rPr lang="pt-BR" sz="2400" b="1" i="0" u="none" strike="noStrike" cap="none">
                <a:solidFill>
                  <a:srgbClr val="202124"/>
                </a:solidFill>
                <a:latin typeface="Roboto"/>
                <a:ea typeface="Roboto"/>
                <a:cs typeface="Roboto"/>
                <a:sym typeface="Roboto"/>
              </a:rPr>
              <a:t>Scanner</a:t>
            </a:r>
            <a:endParaRPr sz="1400" b="1" i="0" u="none" strike="noStrike" cap="none">
              <a:solidFill>
                <a:srgbClr val="000000"/>
              </a:solidFill>
              <a:latin typeface="Arial"/>
              <a:ea typeface="Arial"/>
              <a:cs typeface="Arial"/>
              <a:sym typeface="Arial"/>
            </a:endParaRPr>
          </a:p>
        </p:txBody>
      </p:sp>
      <p:pic>
        <p:nvPicPr>
          <p:cNvPr id="552" name="Google Shape;552;p54"/>
          <p:cNvPicPr preferRelativeResize="0"/>
          <p:nvPr/>
        </p:nvPicPr>
        <p:blipFill rotWithShape="1">
          <a:blip r:embed="rId3">
            <a:alphaModFix/>
          </a:blip>
          <a:srcRect/>
          <a:stretch/>
        </p:blipFill>
        <p:spPr>
          <a:xfrm>
            <a:off x="4453329" y="3486038"/>
            <a:ext cx="3649564" cy="2337799"/>
          </a:xfrm>
          <a:prstGeom prst="rect">
            <a:avLst/>
          </a:prstGeom>
          <a:noFill/>
          <a:ln>
            <a:noFill/>
          </a:ln>
        </p:spPr>
      </p:pic>
      <p:pic>
        <p:nvPicPr>
          <p:cNvPr id="553" name="Google Shape;553;p54"/>
          <p:cNvPicPr preferRelativeResize="0"/>
          <p:nvPr/>
        </p:nvPicPr>
        <p:blipFill rotWithShape="1">
          <a:blip r:embed="rId4">
            <a:alphaModFix/>
          </a:blip>
          <a:srcRect/>
          <a:stretch/>
        </p:blipFill>
        <p:spPr>
          <a:xfrm>
            <a:off x="8453066" y="3432722"/>
            <a:ext cx="2444429" cy="2444429"/>
          </a:xfrm>
          <a:prstGeom prst="rect">
            <a:avLst/>
          </a:prstGeom>
          <a:noFill/>
          <a:ln>
            <a:noFill/>
          </a:ln>
        </p:spPr>
      </p:pic>
      <p:pic>
        <p:nvPicPr>
          <p:cNvPr id="554" name="Google Shape;554;p54"/>
          <p:cNvPicPr preferRelativeResize="0"/>
          <p:nvPr/>
        </p:nvPicPr>
        <p:blipFill rotWithShape="1">
          <a:blip r:embed="rId5">
            <a:alphaModFix/>
          </a:blip>
          <a:srcRect/>
          <a:stretch/>
        </p:blipFill>
        <p:spPr>
          <a:xfrm>
            <a:off x="930325" y="3374608"/>
            <a:ext cx="2968851" cy="2968851"/>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58"/>
        <p:cNvGrpSpPr/>
        <p:nvPr/>
      </p:nvGrpSpPr>
      <p:grpSpPr>
        <a:xfrm>
          <a:off x="0" y="0"/>
          <a:ext cx="0" cy="0"/>
          <a:chOff x="0" y="0"/>
          <a:chExt cx="0" cy="0"/>
        </a:xfrm>
      </p:grpSpPr>
      <p:sp>
        <p:nvSpPr>
          <p:cNvPr id="559" name="Google Shape;559;p55"/>
          <p:cNvSpPr txBox="1"/>
          <p:nvPr/>
        </p:nvSpPr>
        <p:spPr>
          <a:xfrm>
            <a:off x="735402" y="1898609"/>
            <a:ext cx="10721100"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stream deck </a:t>
            </a:r>
            <a:r>
              <a:rPr lang="pt-BR" sz="1800" b="0" i="0" u="none" strike="noStrike" cap="none">
                <a:solidFill>
                  <a:srgbClr val="202124"/>
                </a:solidFill>
                <a:latin typeface="Roboto"/>
                <a:ea typeface="Roboto"/>
                <a:cs typeface="Roboto"/>
                <a:sym typeface="Roboto"/>
              </a:rPr>
              <a:t>é utilizado em transmissões de streamers, oferecendo mais dinâmicas e efeitos aos vídeos publicados. É um pequeno painel de controle com botões personalizáveis, permitindo ao usuário habilitar funções durante as transmissões e organizar da melhor forma o gadget. É possível inserir efeitos visuais e sonoros, acessar atalhos e comandos dentro dos jogos, controlar funções das plataformas, programar mensagens, entre outros. </a:t>
            </a:r>
            <a:endParaRPr sz="1800" b="0" i="0" u="none" strike="noStrike" cap="none">
              <a:solidFill>
                <a:srgbClr val="202124"/>
              </a:solidFill>
              <a:latin typeface="Roboto"/>
              <a:ea typeface="Roboto"/>
              <a:cs typeface="Roboto"/>
              <a:sym typeface="Roboto"/>
            </a:endParaRPr>
          </a:p>
        </p:txBody>
      </p:sp>
      <p:sp>
        <p:nvSpPr>
          <p:cNvPr id="561" name="Google Shape;561;p55"/>
          <p:cNvSpPr txBox="1"/>
          <p:nvPr/>
        </p:nvSpPr>
        <p:spPr>
          <a:xfrm>
            <a:off x="3121196" y="402217"/>
            <a:ext cx="5949600"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2400" b="0" i="0" u="none" strike="noStrike" cap="none">
                <a:solidFill>
                  <a:srgbClr val="000000"/>
                </a:solidFill>
                <a:latin typeface="Roboto"/>
                <a:ea typeface="Roboto"/>
                <a:cs typeface="Roboto"/>
                <a:sym typeface="Roboto"/>
              </a:rPr>
              <a:t>Informatica &gt; Periferico &gt; </a:t>
            </a:r>
            <a:r>
              <a:rPr lang="pt-BR" sz="2400" b="1" i="0" u="none" strike="noStrike" cap="none">
                <a:solidFill>
                  <a:srgbClr val="000000"/>
                </a:solidFill>
                <a:latin typeface="Roboto"/>
                <a:ea typeface="Roboto"/>
                <a:cs typeface="Roboto"/>
                <a:sym typeface="Roboto"/>
              </a:rPr>
              <a:t>Stream Deck</a:t>
            </a:r>
            <a:endParaRPr/>
          </a:p>
        </p:txBody>
      </p:sp>
      <p:pic>
        <p:nvPicPr>
          <p:cNvPr id="562" name="Google Shape;562;p55"/>
          <p:cNvPicPr preferRelativeResize="0"/>
          <p:nvPr/>
        </p:nvPicPr>
        <p:blipFill rotWithShape="1">
          <a:blip r:embed="rId3">
            <a:alphaModFix/>
          </a:blip>
          <a:srcRect/>
          <a:stretch/>
        </p:blipFill>
        <p:spPr>
          <a:xfrm>
            <a:off x="8343440" y="3988583"/>
            <a:ext cx="2709444" cy="2155959"/>
          </a:xfrm>
          <a:prstGeom prst="rect">
            <a:avLst/>
          </a:prstGeom>
          <a:noFill/>
          <a:ln>
            <a:noFill/>
          </a:ln>
        </p:spPr>
      </p:pic>
      <p:pic>
        <p:nvPicPr>
          <p:cNvPr id="563" name="Google Shape;563;p55"/>
          <p:cNvPicPr preferRelativeResize="0"/>
          <p:nvPr/>
        </p:nvPicPr>
        <p:blipFill rotWithShape="1">
          <a:blip r:embed="rId4">
            <a:alphaModFix/>
          </a:blip>
          <a:srcRect/>
          <a:stretch/>
        </p:blipFill>
        <p:spPr>
          <a:xfrm>
            <a:off x="865037" y="4049666"/>
            <a:ext cx="2789012" cy="2033792"/>
          </a:xfrm>
          <a:prstGeom prst="rect">
            <a:avLst/>
          </a:prstGeom>
          <a:noFill/>
          <a:ln>
            <a:noFill/>
          </a:ln>
        </p:spPr>
      </p:pic>
      <p:pic>
        <p:nvPicPr>
          <p:cNvPr id="564" name="Google Shape;564;p55"/>
          <p:cNvPicPr preferRelativeResize="0"/>
          <p:nvPr/>
        </p:nvPicPr>
        <p:blipFill rotWithShape="1">
          <a:blip r:embed="rId5">
            <a:alphaModFix/>
          </a:blip>
          <a:srcRect/>
          <a:stretch/>
        </p:blipFill>
        <p:spPr>
          <a:xfrm>
            <a:off x="4231871" y="3988583"/>
            <a:ext cx="3403698" cy="2155959"/>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68"/>
        <p:cNvGrpSpPr/>
        <p:nvPr/>
      </p:nvGrpSpPr>
      <p:grpSpPr>
        <a:xfrm>
          <a:off x="0" y="0"/>
          <a:ext cx="0" cy="0"/>
          <a:chOff x="0" y="0"/>
          <a:chExt cx="0" cy="0"/>
        </a:xfrm>
      </p:grpSpPr>
      <p:sp>
        <p:nvSpPr>
          <p:cNvPr id="569" name="Google Shape;569;p56"/>
          <p:cNvSpPr txBox="1"/>
          <p:nvPr/>
        </p:nvSpPr>
        <p:spPr>
          <a:xfrm>
            <a:off x="735402" y="1898609"/>
            <a:ext cx="10721100"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None/>
            </a:pPr>
            <a:r>
              <a:rPr lang="pt-BR" sz="1800" b="1" i="0" u="none" strike="noStrike" cap="none">
                <a:solidFill>
                  <a:srgbClr val="202124"/>
                </a:solidFill>
                <a:latin typeface="Roboto"/>
                <a:ea typeface="Roboto"/>
                <a:cs typeface="Roboto"/>
                <a:sym typeface="Roboto"/>
              </a:rPr>
              <a:t>Teclado</a:t>
            </a:r>
            <a:r>
              <a:rPr lang="pt-BR" sz="1800" b="0" i="0" u="none" strike="noStrike" cap="none">
                <a:solidFill>
                  <a:srgbClr val="202124"/>
                </a:solidFill>
                <a:latin typeface="Roboto"/>
                <a:ea typeface="Roboto"/>
                <a:cs typeface="Roboto"/>
                <a:sym typeface="Roboto"/>
              </a:rPr>
              <a:t> é um dispositivo usado em computador/notebook que contém várias teclas que permitem o usuário a realizar funções como digitar, capturar imagens, navegar na internet, trocar as janelas do computador, entre outros. Todas essas funções são mostradas na tela através do envio de dados feito pelo comando do usuário. Possui diversos modelos e tamanhos, e alguns podem ter cor que ajudam o usuário a encontrar melhor as teclas. </a:t>
            </a:r>
            <a:endParaRPr/>
          </a:p>
        </p:txBody>
      </p:sp>
      <p:sp>
        <p:nvSpPr>
          <p:cNvPr id="571" name="Google Shape;571;p56"/>
          <p:cNvSpPr txBox="1"/>
          <p:nvPr/>
        </p:nvSpPr>
        <p:spPr>
          <a:xfrm>
            <a:off x="367701" y="480903"/>
            <a:ext cx="11456502"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a:t>
            </a:r>
            <a:r>
              <a:rPr lang="pt-BR" sz="2400" b="0" i="0" u="none" strike="noStrike" cap="none" dirty="0" err="1">
                <a:solidFill>
                  <a:srgbClr val="000000"/>
                </a:solidFill>
                <a:latin typeface="Roboto"/>
                <a:ea typeface="Roboto"/>
                <a:cs typeface="Roboto"/>
                <a:sym typeface="Roboto"/>
              </a:rPr>
              <a:t>Periferico</a:t>
            </a:r>
            <a:r>
              <a:rPr lang="pt-BR" sz="2400" b="0" i="0" u="none" strike="noStrike" cap="none" dirty="0">
                <a:solidFill>
                  <a:srgbClr val="000000"/>
                </a:solidFill>
                <a:latin typeface="Roboto"/>
                <a:ea typeface="Roboto"/>
                <a:cs typeface="Roboto"/>
                <a:sym typeface="Roboto"/>
              </a:rPr>
              <a:t> &gt; </a:t>
            </a:r>
            <a:r>
              <a:rPr lang="pt-BR" sz="2400" b="1" i="0" u="none" strike="noStrike" cap="none" dirty="0">
                <a:solidFill>
                  <a:srgbClr val="000000"/>
                </a:solidFill>
                <a:latin typeface="Roboto"/>
                <a:ea typeface="Roboto"/>
                <a:cs typeface="Roboto"/>
                <a:sym typeface="Roboto"/>
              </a:rPr>
              <a:t>Teclado </a:t>
            </a:r>
            <a:r>
              <a:rPr lang="pt-BR" sz="2400" b="1" i="0" u="none" strike="noStrike" cap="none" dirty="0" err="1">
                <a:solidFill>
                  <a:srgbClr val="000000"/>
                </a:solidFill>
                <a:latin typeface="Roboto"/>
                <a:ea typeface="Roboto"/>
                <a:cs typeface="Roboto"/>
                <a:sym typeface="Roboto"/>
              </a:rPr>
              <a:t>Teclado</a:t>
            </a:r>
            <a:r>
              <a:rPr lang="pt-BR" sz="2400" b="1" i="0" u="none" strike="noStrike" cap="none" dirty="0">
                <a:solidFill>
                  <a:srgbClr val="000000"/>
                </a:solidFill>
                <a:latin typeface="Roboto"/>
                <a:ea typeface="Roboto"/>
                <a:cs typeface="Roboto"/>
                <a:sym typeface="Roboto"/>
              </a:rPr>
              <a:t> para </a:t>
            </a:r>
            <a:r>
              <a:rPr lang="pt-BR" sz="2400" b="1" i="0" u="none" strike="noStrike" cap="none" dirty="0" err="1">
                <a:solidFill>
                  <a:srgbClr val="000000"/>
                </a:solidFill>
                <a:latin typeface="Roboto"/>
                <a:ea typeface="Roboto"/>
                <a:cs typeface="Roboto"/>
                <a:sym typeface="Roboto"/>
              </a:rPr>
              <a:t>All</a:t>
            </a:r>
            <a:r>
              <a:rPr lang="pt-BR" sz="2400" b="1" i="0" u="none" strike="noStrike" cap="none" dirty="0">
                <a:solidFill>
                  <a:srgbClr val="000000"/>
                </a:solidFill>
                <a:latin typeface="Roboto"/>
                <a:ea typeface="Roboto"/>
                <a:cs typeface="Roboto"/>
                <a:sym typeface="Roboto"/>
              </a:rPr>
              <a:t> in </a:t>
            </a:r>
            <a:r>
              <a:rPr lang="pt-BR" sz="2400" b="1" i="0" u="none" strike="noStrike" cap="none" dirty="0" err="1">
                <a:solidFill>
                  <a:srgbClr val="000000"/>
                </a:solidFill>
                <a:latin typeface="Roboto"/>
                <a:ea typeface="Roboto"/>
                <a:cs typeface="Roboto"/>
                <a:sym typeface="Roboto"/>
              </a:rPr>
              <a:t>One</a:t>
            </a:r>
            <a:r>
              <a:rPr lang="pt-BR" sz="2400" b="1" i="0" u="none" strike="noStrike" cap="none" dirty="0">
                <a:solidFill>
                  <a:srgbClr val="000000"/>
                </a:solidFill>
                <a:latin typeface="Roboto"/>
                <a:ea typeface="Roboto"/>
                <a:cs typeface="Roboto"/>
                <a:sym typeface="Roboto"/>
              </a:rPr>
              <a:t> e Computador Desktop</a:t>
            </a:r>
            <a:endParaRPr sz="2400" b="1" i="0" u="none" strike="noStrike" cap="none" dirty="0">
              <a:solidFill>
                <a:srgbClr val="000000"/>
              </a:solidFill>
              <a:latin typeface="Roboto"/>
              <a:ea typeface="Roboto"/>
              <a:cs typeface="Roboto"/>
              <a:sym typeface="Roboto"/>
            </a:endParaRPr>
          </a:p>
        </p:txBody>
      </p:sp>
      <p:pic>
        <p:nvPicPr>
          <p:cNvPr id="572" name="Google Shape;572;p56"/>
          <p:cNvPicPr preferRelativeResize="0"/>
          <p:nvPr/>
        </p:nvPicPr>
        <p:blipFill rotWithShape="1">
          <a:blip r:embed="rId3">
            <a:alphaModFix/>
          </a:blip>
          <a:srcRect/>
          <a:stretch/>
        </p:blipFill>
        <p:spPr>
          <a:xfrm>
            <a:off x="1130215" y="4167085"/>
            <a:ext cx="3351844" cy="1747703"/>
          </a:xfrm>
          <a:prstGeom prst="rect">
            <a:avLst/>
          </a:prstGeom>
          <a:noFill/>
          <a:ln>
            <a:noFill/>
          </a:ln>
        </p:spPr>
      </p:pic>
      <p:pic>
        <p:nvPicPr>
          <p:cNvPr id="573" name="Google Shape;573;p56"/>
          <p:cNvPicPr preferRelativeResize="0"/>
          <p:nvPr/>
        </p:nvPicPr>
        <p:blipFill rotWithShape="1">
          <a:blip r:embed="rId4">
            <a:alphaModFix/>
          </a:blip>
          <a:srcRect/>
          <a:stretch/>
        </p:blipFill>
        <p:spPr>
          <a:xfrm>
            <a:off x="4482059" y="4400336"/>
            <a:ext cx="3211108" cy="1281200"/>
          </a:xfrm>
          <a:prstGeom prst="rect">
            <a:avLst/>
          </a:prstGeom>
          <a:noFill/>
          <a:ln>
            <a:noFill/>
          </a:ln>
        </p:spPr>
      </p:pic>
      <p:pic>
        <p:nvPicPr>
          <p:cNvPr id="574" name="Google Shape;574;p56"/>
          <p:cNvPicPr preferRelativeResize="0"/>
          <p:nvPr/>
        </p:nvPicPr>
        <p:blipFill rotWithShape="1">
          <a:blip r:embed="rId5">
            <a:alphaModFix/>
          </a:blip>
          <a:srcRect/>
          <a:stretch/>
        </p:blipFill>
        <p:spPr>
          <a:xfrm>
            <a:off x="8102893" y="4167084"/>
            <a:ext cx="3009359" cy="1747703"/>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78"/>
        <p:cNvGrpSpPr/>
        <p:nvPr/>
      </p:nvGrpSpPr>
      <p:grpSpPr>
        <a:xfrm>
          <a:off x="0" y="0"/>
          <a:ext cx="0" cy="0"/>
          <a:chOff x="0" y="0"/>
          <a:chExt cx="0" cy="0"/>
        </a:xfrm>
      </p:grpSpPr>
      <p:sp>
        <p:nvSpPr>
          <p:cNvPr id="579" name="Google Shape;579;p57"/>
          <p:cNvSpPr txBox="1"/>
          <p:nvPr/>
        </p:nvSpPr>
        <p:spPr>
          <a:xfrm>
            <a:off x="735402" y="1898609"/>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Webcam</a:t>
            </a:r>
            <a:r>
              <a:rPr lang="pt-BR" sz="1800" b="0" i="0" u="none" strike="noStrike" cap="none">
                <a:solidFill>
                  <a:srgbClr val="202124"/>
                </a:solidFill>
                <a:latin typeface="Roboto"/>
                <a:ea typeface="Roboto"/>
                <a:cs typeface="Roboto"/>
                <a:sym typeface="Roboto"/>
              </a:rPr>
              <a:t> é uma câmera de vídeo, que pode ter ou não microfone, acoplada ao computador, captando as imagens e transferindo-as para ele. São de baixo custo e utilizadas em videoconferências, monitoramento de ambientes, produção de vídeo e imagens para edição. </a:t>
            </a:r>
            <a:endParaRPr sz="1800" b="0" i="0" u="none" strike="noStrike" cap="none">
              <a:solidFill>
                <a:srgbClr val="202124"/>
              </a:solidFill>
              <a:latin typeface="Roboto"/>
              <a:ea typeface="Roboto"/>
              <a:cs typeface="Roboto"/>
              <a:sym typeface="Roboto"/>
            </a:endParaRPr>
          </a:p>
        </p:txBody>
      </p:sp>
      <p:sp>
        <p:nvSpPr>
          <p:cNvPr id="581" name="Google Shape;581;p57"/>
          <p:cNvSpPr txBox="1"/>
          <p:nvPr/>
        </p:nvSpPr>
        <p:spPr>
          <a:xfrm>
            <a:off x="3241524" y="388489"/>
            <a:ext cx="5182147"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a:solidFill>
                  <a:srgbClr val="000000"/>
                </a:solidFill>
                <a:latin typeface="Roboto"/>
                <a:ea typeface="Roboto"/>
                <a:cs typeface="Roboto"/>
                <a:sym typeface="Roboto"/>
              </a:rPr>
              <a:t>Informatica &gt; Periferico &gt; </a:t>
            </a:r>
            <a:r>
              <a:rPr lang="pt-BR" sz="2400" b="1" i="0" u="none" strike="noStrike" cap="none">
                <a:solidFill>
                  <a:srgbClr val="000000"/>
                </a:solidFill>
                <a:latin typeface="Roboto"/>
                <a:ea typeface="Roboto"/>
                <a:cs typeface="Roboto"/>
                <a:sym typeface="Roboto"/>
              </a:rPr>
              <a:t>Webcam</a:t>
            </a:r>
            <a:endParaRPr sz="2400" b="1" i="0" u="none" strike="noStrike" cap="none">
              <a:solidFill>
                <a:srgbClr val="000000"/>
              </a:solidFill>
              <a:latin typeface="Roboto"/>
              <a:ea typeface="Roboto"/>
              <a:cs typeface="Roboto"/>
              <a:sym typeface="Roboto"/>
            </a:endParaRPr>
          </a:p>
        </p:txBody>
      </p:sp>
      <p:pic>
        <p:nvPicPr>
          <p:cNvPr id="582" name="Google Shape;582;p57"/>
          <p:cNvPicPr preferRelativeResize="0"/>
          <p:nvPr/>
        </p:nvPicPr>
        <p:blipFill rotWithShape="1">
          <a:blip r:embed="rId3">
            <a:alphaModFix/>
          </a:blip>
          <a:srcRect/>
          <a:stretch/>
        </p:blipFill>
        <p:spPr>
          <a:xfrm>
            <a:off x="7576094" y="3374608"/>
            <a:ext cx="2989403" cy="2301320"/>
          </a:xfrm>
          <a:prstGeom prst="rect">
            <a:avLst/>
          </a:prstGeom>
          <a:noFill/>
          <a:ln>
            <a:noFill/>
          </a:ln>
        </p:spPr>
      </p:pic>
      <p:pic>
        <p:nvPicPr>
          <p:cNvPr id="583" name="Google Shape;583;p57"/>
          <p:cNvPicPr preferRelativeResize="0"/>
          <p:nvPr/>
        </p:nvPicPr>
        <p:blipFill rotWithShape="1">
          <a:blip r:embed="rId4">
            <a:alphaModFix/>
          </a:blip>
          <a:srcRect/>
          <a:stretch/>
        </p:blipFill>
        <p:spPr>
          <a:xfrm>
            <a:off x="4679976" y="3374608"/>
            <a:ext cx="2305244" cy="2864091"/>
          </a:xfrm>
          <a:prstGeom prst="rect">
            <a:avLst/>
          </a:prstGeom>
          <a:noFill/>
          <a:ln>
            <a:noFill/>
          </a:ln>
        </p:spPr>
      </p:pic>
      <p:pic>
        <p:nvPicPr>
          <p:cNvPr id="584" name="Google Shape;584;p57"/>
          <p:cNvPicPr preferRelativeResize="0"/>
          <p:nvPr/>
        </p:nvPicPr>
        <p:blipFill rotWithShape="1">
          <a:blip r:embed="rId5">
            <a:alphaModFix/>
          </a:blip>
          <a:srcRect/>
          <a:stretch/>
        </p:blipFill>
        <p:spPr>
          <a:xfrm>
            <a:off x="1471275" y="3467691"/>
            <a:ext cx="2617827" cy="2574557"/>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88"/>
        <p:cNvGrpSpPr/>
        <p:nvPr/>
      </p:nvGrpSpPr>
      <p:grpSpPr>
        <a:xfrm>
          <a:off x="0" y="0"/>
          <a:ext cx="0" cy="0"/>
          <a:chOff x="0" y="0"/>
          <a:chExt cx="0" cy="0"/>
        </a:xfrm>
      </p:grpSpPr>
      <p:sp>
        <p:nvSpPr>
          <p:cNvPr id="589" name="Google Shape;589;p58"/>
          <p:cNvSpPr txBox="1"/>
          <p:nvPr/>
        </p:nvSpPr>
        <p:spPr>
          <a:xfrm>
            <a:off x="735446" y="1703737"/>
            <a:ext cx="10721100" cy="2862282"/>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dirty="0">
                <a:solidFill>
                  <a:srgbClr val="202124"/>
                </a:solidFill>
                <a:latin typeface="Roboto"/>
                <a:ea typeface="Roboto"/>
                <a:cs typeface="Roboto"/>
                <a:sym typeface="Roboto"/>
              </a:rPr>
              <a:t>Software</a:t>
            </a:r>
            <a:r>
              <a:rPr lang="pt-BR" sz="1800" b="0" i="0" u="none" strike="noStrike" cap="none" dirty="0">
                <a:solidFill>
                  <a:srgbClr val="202124"/>
                </a:solidFill>
                <a:latin typeface="Roboto"/>
                <a:ea typeface="Roboto"/>
                <a:cs typeface="Roboto"/>
                <a:sym typeface="Roboto"/>
              </a:rPr>
              <a:t> é serviço computacional que através de uma sequência de instruções executam, manipulam, redirecionam ou modificam dados ou acontecimentos. É todo programa presente nos diversos dispositivos eletrônicos, como os celulares, computadores, tablets, </a:t>
            </a:r>
            <a:r>
              <a:rPr lang="pt-BR" sz="1800" b="0" i="0" u="none" strike="noStrike" cap="none" dirty="0" err="1">
                <a:solidFill>
                  <a:srgbClr val="202124"/>
                </a:solidFill>
                <a:latin typeface="Roboto"/>
                <a:ea typeface="Roboto"/>
                <a:cs typeface="Roboto"/>
                <a:sym typeface="Roboto"/>
              </a:rPr>
              <a:t>smart</a:t>
            </a:r>
            <a:r>
              <a:rPr lang="pt-BR" sz="1800" b="0" i="0" u="none" strike="noStrike" cap="none" dirty="0">
                <a:solidFill>
                  <a:srgbClr val="202124"/>
                </a:solidFill>
                <a:latin typeface="Roboto"/>
                <a:ea typeface="Roboto"/>
                <a:cs typeface="Roboto"/>
                <a:sym typeface="Roboto"/>
              </a:rPr>
              <a:t> TV, entre outros. Entram na categoria também os antivírus.</a:t>
            </a:r>
            <a:endParaRPr dirty="0"/>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Existem alguns tipos de software: </a:t>
            </a:r>
            <a:endParaRPr dirty="0"/>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de sistema, responsável pelo sistema operacional de todos os dispositivos auxiliando os usuários em seu uso de forma visual e através de comando (exemplo: Windows, Android, iOS); </a:t>
            </a:r>
            <a:endParaRPr dirty="0"/>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b) para aplicativos, ou seja, programas utilizados para realizar tarefas do cotidiano como ouvir música, ver vídeos, criar/editar planilhas e arquivos (exemplo: Microsoft Word, Youtube, </a:t>
            </a:r>
            <a:r>
              <a:rPr lang="pt-BR" sz="1800" b="0" i="0" u="none" strike="noStrike" cap="none" dirty="0" err="1">
                <a:solidFill>
                  <a:srgbClr val="202124"/>
                </a:solidFill>
                <a:latin typeface="Roboto"/>
                <a:ea typeface="Roboto"/>
                <a:cs typeface="Roboto"/>
                <a:sym typeface="Roboto"/>
              </a:rPr>
              <a:t>Spotify</a:t>
            </a:r>
            <a:r>
              <a:rPr lang="pt-BR" sz="1800" b="0" i="0" u="none" strike="noStrike" cap="none" dirty="0">
                <a:solidFill>
                  <a:srgbClr val="202124"/>
                </a:solidFill>
                <a:latin typeface="Roboto"/>
                <a:ea typeface="Roboto"/>
                <a:cs typeface="Roboto"/>
                <a:sym typeface="Roboto"/>
              </a:rPr>
              <a:t>, Calculadora); </a:t>
            </a:r>
            <a:endParaRPr dirty="0"/>
          </a:p>
        </p:txBody>
      </p:sp>
      <p:sp>
        <p:nvSpPr>
          <p:cNvPr id="591" name="Google Shape;591;p58"/>
          <p:cNvSpPr txBox="1"/>
          <p:nvPr/>
        </p:nvSpPr>
        <p:spPr>
          <a:xfrm>
            <a:off x="3121196" y="465520"/>
            <a:ext cx="59496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a:solidFill>
                  <a:srgbClr val="000000"/>
                </a:solidFill>
                <a:latin typeface="Roboto"/>
                <a:ea typeface="Roboto"/>
                <a:cs typeface="Roboto"/>
                <a:sym typeface="Roboto"/>
              </a:rPr>
              <a:t>Informatica &gt; </a:t>
            </a:r>
            <a:r>
              <a:rPr lang="pt-BR" sz="2400" b="1" i="0" u="none" strike="noStrike" cap="none">
                <a:solidFill>
                  <a:srgbClr val="000000"/>
                </a:solidFill>
                <a:latin typeface="Roboto"/>
                <a:ea typeface="Roboto"/>
                <a:cs typeface="Roboto"/>
                <a:sym typeface="Roboto"/>
              </a:rPr>
              <a:t>Software</a:t>
            </a:r>
            <a:endParaRPr/>
          </a:p>
        </p:txBody>
      </p:sp>
      <p:pic>
        <p:nvPicPr>
          <p:cNvPr id="592" name="Google Shape;592;p58"/>
          <p:cNvPicPr preferRelativeResize="0"/>
          <p:nvPr/>
        </p:nvPicPr>
        <p:blipFill rotWithShape="1">
          <a:blip r:embed="rId3">
            <a:alphaModFix/>
          </a:blip>
          <a:srcRect/>
          <a:stretch/>
        </p:blipFill>
        <p:spPr>
          <a:xfrm>
            <a:off x="1503978" y="4505141"/>
            <a:ext cx="2329353" cy="1966669"/>
          </a:xfrm>
          <a:prstGeom prst="rect">
            <a:avLst/>
          </a:prstGeom>
          <a:noFill/>
          <a:ln>
            <a:noFill/>
          </a:ln>
        </p:spPr>
      </p:pic>
      <p:pic>
        <p:nvPicPr>
          <p:cNvPr id="593" name="Google Shape;593;p58"/>
          <p:cNvPicPr preferRelativeResize="0"/>
          <p:nvPr/>
        </p:nvPicPr>
        <p:blipFill rotWithShape="1">
          <a:blip r:embed="rId4">
            <a:alphaModFix/>
          </a:blip>
          <a:srcRect/>
          <a:stretch/>
        </p:blipFill>
        <p:spPr>
          <a:xfrm>
            <a:off x="4865930" y="4584469"/>
            <a:ext cx="1859021" cy="1808011"/>
          </a:xfrm>
          <a:prstGeom prst="rect">
            <a:avLst/>
          </a:prstGeom>
          <a:noFill/>
          <a:ln>
            <a:noFill/>
          </a:ln>
        </p:spPr>
      </p:pic>
      <p:pic>
        <p:nvPicPr>
          <p:cNvPr id="594" name="Google Shape;594;p58"/>
          <p:cNvPicPr preferRelativeResize="0"/>
          <p:nvPr/>
        </p:nvPicPr>
        <p:blipFill rotWithShape="1">
          <a:blip r:embed="rId5">
            <a:alphaModFix/>
          </a:blip>
          <a:srcRect/>
          <a:stretch/>
        </p:blipFill>
        <p:spPr>
          <a:xfrm>
            <a:off x="7757550" y="4874026"/>
            <a:ext cx="3572374" cy="1228896"/>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98"/>
        <p:cNvGrpSpPr/>
        <p:nvPr/>
      </p:nvGrpSpPr>
      <p:grpSpPr>
        <a:xfrm>
          <a:off x="0" y="0"/>
          <a:ext cx="0" cy="0"/>
          <a:chOff x="0" y="0"/>
          <a:chExt cx="0" cy="0"/>
        </a:xfrm>
      </p:grpSpPr>
      <p:sp>
        <p:nvSpPr>
          <p:cNvPr id="599" name="Google Shape;599;p59"/>
          <p:cNvSpPr txBox="1"/>
          <p:nvPr/>
        </p:nvSpPr>
        <p:spPr>
          <a:xfrm>
            <a:off x="735446" y="1568607"/>
            <a:ext cx="10721100" cy="2862282"/>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Continuação:</a:t>
            </a:r>
            <a:endParaRPr/>
          </a:p>
          <a:p>
            <a:pPr marL="0" marR="0" lvl="0" indent="457200" algn="just" rtl="0">
              <a:lnSpc>
                <a:spcPct val="100000"/>
              </a:lnSpc>
              <a:spcBef>
                <a:spcPts val="0"/>
              </a:spcBef>
              <a:spcAft>
                <a:spcPts val="0"/>
              </a:spcAft>
              <a:buClr>
                <a:srgbClr val="000000"/>
              </a:buClr>
              <a:buSzPts val="1800"/>
              <a:buFont typeface="Arial"/>
              <a:buNone/>
            </a:pPr>
            <a:endParaRPr sz="1800" b="0" i="0" u="none" strike="noStrike" cap="none">
              <a:solidFill>
                <a:srgbClr val="202124"/>
              </a:solidFill>
              <a:latin typeface="Roboto"/>
              <a:ea typeface="Roboto"/>
              <a:cs typeface="Roboto"/>
              <a:sym typeface="Roboto"/>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c) de programação, permitindo aos programadores a criar outros programas, fornecendo soluções para testar, compartilhar, gerenciar e facilitar a escrita dos códigos; </a:t>
            </a:r>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d) de comunicação, que permite a troca de mensagens e informações entre eles (por exemplo: Gmail, Telegram, Whatsapp); </a:t>
            </a:r>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 para jogos, que são usados para lazer e entretenimento (exemplo: The Sims, Candy Crush, League of Legends);</a:t>
            </a:r>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f) aberto, ou seja, qualquer software citado anteriormente que possua o código-fonte público disponível para qualquer pessoa acessar (exemplo: Google Chrome, Linux, Mozila Firefox).</a:t>
            </a:r>
            <a:endParaRPr/>
          </a:p>
        </p:txBody>
      </p:sp>
      <p:sp>
        <p:nvSpPr>
          <p:cNvPr id="601" name="Google Shape;601;p59"/>
          <p:cNvSpPr txBox="1"/>
          <p:nvPr/>
        </p:nvSpPr>
        <p:spPr>
          <a:xfrm>
            <a:off x="3121196" y="402217"/>
            <a:ext cx="59496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a:t>
            </a:r>
            <a:r>
              <a:rPr lang="pt-BR" sz="2400" b="1" i="0" u="none" strike="noStrike" cap="none" dirty="0">
                <a:solidFill>
                  <a:srgbClr val="000000"/>
                </a:solidFill>
                <a:latin typeface="Roboto"/>
                <a:ea typeface="Roboto"/>
                <a:cs typeface="Roboto"/>
                <a:sym typeface="Roboto"/>
              </a:rPr>
              <a:t>Software</a:t>
            </a:r>
            <a:endParaRPr dirty="0"/>
          </a:p>
        </p:txBody>
      </p:sp>
      <p:pic>
        <p:nvPicPr>
          <p:cNvPr id="602" name="Google Shape;602;p59"/>
          <p:cNvPicPr preferRelativeResize="0"/>
          <p:nvPr/>
        </p:nvPicPr>
        <p:blipFill rotWithShape="1">
          <a:blip r:embed="rId3">
            <a:alphaModFix/>
          </a:blip>
          <a:srcRect/>
          <a:stretch/>
        </p:blipFill>
        <p:spPr>
          <a:xfrm>
            <a:off x="1424689" y="4636254"/>
            <a:ext cx="1714739" cy="1819529"/>
          </a:xfrm>
          <a:prstGeom prst="rect">
            <a:avLst/>
          </a:prstGeom>
          <a:noFill/>
          <a:ln>
            <a:noFill/>
          </a:ln>
        </p:spPr>
      </p:pic>
      <p:pic>
        <p:nvPicPr>
          <p:cNvPr id="603" name="Google Shape;603;p59"/>
          <p:cNvPicPr preferRelativeResize="0"/>
          <p:nvPr/>
        </p:nvPicPr>
        <p:blipFill rotWithShape="1">
          <a:blip r:embed="rId4">
            <a:alphaModFix/>
          </a:blip>
          <a:srcRect/>
          <a:stretch/>
        </p:blipFill>
        <p:spPr>
          <a:xfrm>
            <a:off x="4484702" y="4653598"/>
            <a:ext cx="2920439" cy="1802185"/>
          </a:xfrm>
          <a:prstGeom prst="rect">
            <a:avLst/>
          </a:prstGeom>
          <a:noFill/>
          <a:ln>
            <a:noFill/>
          </a:ln>
        </p:spPr>
      </p:pic>
      <p:pic>
        <p:nvPicPr>
          <p:cNvPr id="604" name="Google Shape;604;p59"/>
          <p:cNvPicPr preferRelativeResize="0"/>
          <p:nvPr/>
        </p:nvPicPr>
        <p:blipFill rotWithShape="1">
          <a:blip r:embed="rId5">
            <a:alphaModFix/>
          </a:blip>
          <a:srcRect/>
          <a:stretch/>
        </p:blipFill>
        <p:spPr>
          <a:xfrm>
            <a:off x="8750415" y="4635113"/>
            <a:ext cx="1906349" cy="1820670"/>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08"/>
        <p:cNvGrpSpPr/>
        <p:nvPr/>
      </p:nvGrpSpPr>
      <p:grpSpPr>
        <a:xfrm>
          <a:off x="0" y="0"/>
          <a:ext cx="0" cy="0"/>
          <a:chOff x="0" y="0"/>
          <a:chExt cx="0" cy="0"/>
        </a:xfrm>
      </p:grpSpPr>
      <p:sp>
        <p:nvSpPr>
          <p:cNvPr id="609" name="Google Shape;609;p60"/>
          <p:cNvSpPr txBox="1"/>
          <p:nvPr/>
        </p:nvSpPr>
        <p:spPr>
          <a:xfrm>
            <a:off x="735402"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bateria para tablet </a:t>
            </a:r>
            <a:r>
              <a:rPr lang="pt-BR" sz="1800" b="0" i="0" u="none" strike="noStrike" cap="none">
                <a:solidFill>
                  <a:srgbClr val="202124"/>
                </a:solidFill>
                <a:latin typeface="Roboto"/>
                <a:ea typeface="Roboto"/>
                <a:cs typeface="Roboto"/>
                <a:sym typeface="Roboto"/>
              </a:rPr>
              <a:t>é uma peça interna essencial para o funcionamento dos dispositivos eletrônicos. Serve para armazenar e fornecer a energia necessária para o funcionamento do tablet.</a:t>
            </a:r>
            <a:endParaRPr sz="1800" b="0" i="0" u="none" strike="noStrike" cap="none">
              <a:solidFill>
                <a:srgbClr val="202124"/>
              </a:solidFill>
              <a:latin typeface="Roboto"/>
              <a:ea typeface="Roboto"/>
              <a:cs typeface="Roboto"/>
              <a:sym typeface="Roboto"/>
            </a:endParaRPr>
          </a:p>
        </p:txBody>
      </p:sp>
      <p:sp>
        <p:nvSpPr>
          <p:cNvPr id="611" name="Google Shape;611;p60"/>
          <p:cNvSpPr txBox="1"/>
          <p:nvPr/>
        </p:nvSpPr>
        <p:spPr>
          <a:xfrm>
            <a:off x="2187676" y="463314"/>
            <a:ext cx="7816644"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err="1">
                <a:solidFill>
                  <a:srgbClr val="202124"/>
                </a:solidFill>
                <a:latin typeface="Roboto"/>
                <a:ea typeface="Roboto"/>
                <a:cs typeface="Roboto"/>
                <a:sym typeface="Roboto"/>
              </a:rPr>
              <a:t>Informatica</a:t>
            </a:r>
            <a:r>
              <a:rPr lang="pt-BR" sz="2400" b="0" i="0" u="none" strike="noStrike" cap="none" dirty="0">
                <a:solidFill>
                  <a:srgbClr val="202124"/>
                </a:solidFill>
                <a:latin typeface="Roboto"/>
                <a:ea typeface="Roboto"/>
                <a:cs typeface="Roboto"/>
                <a:sym typeface="Roboto"/>
              </a:rPr>
              <a:t> &gt; Tablet e </a:t>
            </a:r>
            <a:r>
              <a:rPr lang="pt-BR" sz="2400" b="0" i="0" u="none" strike="noStrike" cap="none" dirty="0" err="1">
                <a:solidFill>
                  <a:srgbClr val="202124"/>
                </a:solidFill>
                <a:latin typeface="Roboto"/>
                <a:ea typeface="Roboto"/>
                <a:cs typeface="Roboto"/>
                <a:sym typeface="Roboto"/>
              </a:rPr>
              <a:t>Acessorios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Bateria para Tablet</a:t>
            </a:r>
            <a:endParaRPr sz="1400" b="1" i="0" u="none" strike="noStrike" cap="none" dirty="0">
              <a:solidFill>
                <a:srgbClr val="000000"/>
              </a:solidFill>
              <a:latin typeface="Arial"/>
              <a:ea typeface="Arial"/>
              <a:cs typeface="Arial"/>
              <a:sym typeface="Arial"/>
            </a:endParaRPr>
          </a:p>
        </p:txBody>
      </p:sp>
      <p:pic>
        <p:nvPicPr>
          <p:cNvPr id="612" name="Google Shape;612;p60"/>
          <p:cNvPicPr preferRelativeResize="0"/>
          <p:nvPr/>
        </p:nvPicPr>
        <p:blipFill rotWithShape="1">
          <a:blip r:embed="rId3">
            <a:alphaModFix/>
          </a:blip>
          <a:srcRect/>
          <a:stretch/>
        </p:blipFill>
        <p:spPr>
          <a:xfrm>
            <a:off x="659165" y="3203917"/>
            <a:ext cx="2825335" cy="2825335"/>
          </a:xfrm>
          <a:prstGeom prst="rect">
            <a:avLst/>
          </a:prstGeom>
          <a:noFill/>
          <a:ln>
            <a:noFill/>
          </a:ln>
        </p:spPr>
      </p:pic>
      <p:pic>
        <p:nvPicPr>
          <p:cNvPr id="613" name="Google Shape;613;p60"/>
          <p:cNvPicPr preferRelativeResize="0"/>
          <p:nvPr/>
        </p:nvPicPr>
        <p:blipFill rotWithShape="1">
          <a:blip r:embed="rId4">
            <a:alphaModFix/>
          </a:blip>
          <a:srcRect/>
          <a:stretch/>
        </p:blipFill>
        <p:spPr>
          <a:xfrm>
            <a:off x="4574353" y="3429000"/>
            <a:ext cx="2600252" cy="2600252"/>
          </a:xfrm>
          <a:prstGeom prst="rect">
            <a:avLst/>
          </a:prstGeom>
          <a:noFill/>
          <a:ln>
            <a:noFill/>
          </a:ln>
        </p:spPr>
      </p:pic>
      <p:pic>
        <p:nvPicPr>
          <p:cNvPr id="614" name="Google Shape;614;p60"/>
          <p:cNvPicPr preferRelativeResize="0"/>
          <p:nvPr/>
        </p:nvPicPr>
        <p:blipFill rotWithShape="1">
          <a:blip r:embed="rId5">
            <a:alphaModFix/>
          </a:blip>
          <a:srcRect/>
          <a:stretch/>
        </p:blipFill>
        <p:spPr>
          <a:xfrm>
            <a:off x="8653422" y="3325946"/>
            <a:ext cx="1943100" cy="2581275"/>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618"/>
        <p:cNvGrpSpPr/>
        <p:nvPr/>
      </p:nvGrpSpPr>
      <p:grpSpPr>
        <a:xfrm>
          <a:off x="0" y="0"/>
          <a:ext cx="0" cy="0"/>
          <a:chOff x="0" y="0"/>
          <a:chExt cx="0" cy="0"/>
        </a:xfrm>
      </p:grpSpPr>
      <p:sp>
        <p:nvSpPr>
          <p:cNvPr id="619" name="Google Shape;619;p61"/>
          <p:cNvSpPr txBox="1"/>
          <p:nvPr/>
        </p:nvSpPr>
        <p:spPr>
          <a:xfrm>
            <a:off x="735450" y="1534483"/>
            <a:ext cx="10721100"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caneta touch </a:t>
            </a:r>
            <a:r>
              <a:rPr lang="pt-BR" sz="1800" b="0" i="0" u="none" strike="noStrike" cap="none">
                <a:solidFill>
                  <a:srgbClr val="202124"/>
                </a:solidFill>
                <a:latin typeface="Roboto"/>
                <a:ea typeface="Roboto"/>
                <a:cs typeface="Roboto"/>
                <a:sym typeface="Roboto"/>
              </a:rPr>
              <a:t>é um acessório ideal pra desenhar, escrever ou sublinhar textos nos tablets ou iPads. Ela te ajuda a tirar melhor proveito desses aparelhos, facilitando na hora de assinar documentos, criar artes e anotações da aula no e-book ou em apostilas digitais.</a:t>
            </a:r>
            <a:endParaRP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FF0000"/>
                </a:solidFill>
                <a:latin typeface="Roboto"/>
                <a:ea typeface="Roboto"/>
                <a:cs typeface="Roboto"/>
                <a:sym typeface="Roboto"/>
              </a:rPr>
              <a:t>Atenção</a:t>
            </a:r>
            <a:r>
              <a:rPr lang="pt-BR" sz="1800" b="1" i="0" u="none" strike="noStrike" cap="none">
                <a:solidFill>
                  <a:srgbClr val="202124"/>
                </a:solidFill>
                <a:latin typeface="Roboto"/>
                <a:ea typeface="Roboto"/>
                <a:cs typeface="Roboto"/>
                <a:sym typeface="Roboto"/>
              </a:rPr>
              <a:t>: </a:t>
            </a:r>
            <a:r>
              <a:rPr lang="pt-BR" sz="1800" b="0" i="0" u="none" strike="noStrike" cap="none">
                <a:solidFill>
                  <a:srgbClr val="202124"/>
                </a:solidFill>
                <a:latin typeface="Roboto"/>
                <a:ea typeface="Roboto"/>
                <a:cs typeface="Roboto"/>
                <a:sym typeface="Roboto"/>
              </a:rPr>
              <a:t>canetas esferográficas com borracha para usar no tablet entram em Papelaria &gt; Escolar e Escritorio &gt; </a:t>
            </a:r>
            <a:r>
              <a:rPr lang="pt-BR" sz="1800" b="1" i="0" u="none" strike="noStrike" cap="none">
                <a:solidFill>
                  <a:srgbClr val="202124"/>
                </a:solidFill>
                <a:latin typeface="Roboto"/>
                <a:ea typeface="Roboto"/>
                <a:cs typeface="Roboto"/>
                <a:sym typeface="Roboto"/>
              </a:rPr>
              <a:t>Caneta</a:t>
            </a:r>
            <a:r>
              <a:rPr lang="pt-BR" sz="1800" b="0" i="0" u="none" strike="noStrike" cap="none">
                <a:solidFill>
                  <a:srgbClr val="202124"/>
                </a:solidFill>
                <a:latin typeface="Roboto"/>
                <a:ea typeface="Roboto"/>
                <a:cs typeface="Roboto"/>
                <a:sym typeface="Roboto"/>
              </a:rPr>
              <a:t>.</a:t>
            </a:r>
            <a:endParaRPr sz="1800" b="0" i="0" u="none" strike="noStrike" cap="none">
              <a:solidFill>
                <a:srgbClr val="202124"/>
              </a:solidFill>
              <a:latin typeface="Roboto"/>
              <a:ea typeface="Roboto"/>
              <a:cs typeface="Roboto"/>
              <a:sym typeface="Roboto"/>
            </a:endParaRPr>
          </a:p>
        </p:txBody>
      </p:sp>
      <p:sp>
        <p:nvSpPr>
          <p:cNvPr id="621" name="Google Shape;621;p61"/>
          <p:cNvSpPr txBox="1"/>
          <p:nvPr/>
        </p:nvSpPr>
        <p:spPr>
          <a:xfrm>
            <a:off x="1774722" y="466536"/>
            <a:ext cx="8642555"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err="1">
                <a:solidFill>
                  <a:srgbClr val="202124"/>
                </a:solidFill>
                <a:latin typeface="Roboto"/>
                <a:ea typeface="Roboto"/>
                <a:cs typeface="Roboto"/>
                <a:sym typeface="Roboto"/>
              </a:rPr>
              <a:t>Informatica</a:t>
            </a:r>
            <a:r>
              <a:rPr lang="pt-BR" sz="2400" b="0" i="0" u="none" strike="noStrike" cap="none" dirty="0">
                <a:solidFill>
                  <a:srgbClr val="202124"/>
                </a:solidFill>
                <a:latin typeface="Roboto"/>
                <a:ea typeface="Roboto"/>
                <a:cs typeface="Roboto"/>
                <a:sym typeface="Roboto"/>
              </a:rPr>
              <a:t> &gt; Tablet e </a:t>
            </a:r>
            <a:r>
              <a:rPr lang="pt-BR" sz="2400" b="0" i="0" u="none" strike="noStrike" cap="none" dirty="0" err="1">
                <a:solidFill>
                  <a:srgbClr val="202124"/>
                </a:solidFill>
                <a:latin typeface="Roboto"/>
                <a:ea typeface="Roboto"/>
                <a:cs typeface="Roboto"/>
                <a:sym typeface="Roboto"/>
              </a:rPr>
              <a:t>Acessorios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Caneta para Tablet</a:t>
            </a:r>
            <a:endParaRPr sz="1400" b="1" i="0" u="none" strike="noStrike" cap="none" dirty="0">
              <a:solidFill>
                <a:srgbClr val="000000"/>
              </a:solidFill>
              <a:latin typeface="Arial"/>
              <a:ea typeface="Arial"/>
              <a:cs typeface="Arial"/>
              <a:sym typeface="Arial"/>
            </a:endParaRPr>
          </a:p>
        </p:txBody>
      </p:sp>
      <p:pic>
        <p:nvPicPr>
          <p:cNvPr id="622" name="Google Shape;622;p61"/>
          <p:cNvPicPr preferRelativeResize="0"/>
          <p:nvPr/>
        </p:nvPicPr>
        <p:blipFill rotWithShape="1">
          <a:blip r:embed="rId3">
            <a:alphaModFix/>
          </a:blip>
          <a:srcRect/>
          <a:stretch/>
        </p:blipFill>
        <p:spPr>
          <a:xfrm>
            <a:off x="1153436" y="3429000"/>
            <a:ext cx="2670244" cy="2670244"/>
          </a:xfrm>
          <a:prstGeom prst="rect">
            <a:avLst/>
          </a:prstGeom>
          <a:noFill/>
          <a:ln>
            <a:noFill/>
          </a:ln>
        </p:spPr>
      </p:pic>
      <p:pic>
        <p:nvPicPr>
          <p:cNvPr id="623" name="Google Shape;623;p61"/>
          <p:cNvPicPr preferRelativeResize="0"/>
          <p:nvPr/>
        </p:nvPicPr>
        <p:blipFill rotWithShape="1">
          <a:blip r:embed="rId4">
            <a:alphaModFix/>
          </a:blip>
          <a:srcRect/>
          <a:stretch/>
        </p:blipFill>
        <p:spPr>
          <a:xfrm>
            <a:off x="4460362" y="3464049"/>
            <a:ext cx="2683682" cy="2683682"/>
          </a:xfrm>
          <a:prstGeom prst="rect">
            <a:avLst/>
          </a:prstGeom>
          <a:noFill/>
          <a:ln>
            <a:noFill/>
          </a:ln>
        </p:spPr>
      </p:pic>
      <p:pic>
        <p:nvPicPr>
          <p:cNvPr id="624" name="Google Shape;624;p61"/>
          <p:cNvPicPr preferRelativeResize="0"/>
          <p:nvPr/>
        </p:nvPicPr>
        <p:blipFill rotWithShape="1">
          <a:blip r:embed="rId5">
            <a:alphaModFix/>
          </a:blip>
          <a:srcRect r="37786"/>
          <a:stretch/>
        </p:blipFill>
        <p:spPr>
          <a:xfrm>
            <a:off x="8776006" y="3305301"/>
            <a:ext cx="1330319" cy="2670244"/>
          </a:xfrm>
          <a:prstGeom prst="rect">
            <a:avLst/>
          </a:prstGeom>
          <a:noFill/>
          <a:ln>
            <a:noFill/>
          </a:ln>
        </p:spPr>
      </p:pic>
      <p:sp>
        <p:nvSpPr>
          <p:cNvPr id="625" name="Google Shape;625;p61"/>
          <p:cNvSpPr txBox="1"/>
          <p:nvPr/>
        </p:nvSpPr>
        <p:spPr>
          <a:xfrm>
            <a:off x="3199375" y="6230678"/>
            <a:ext cx="252197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Caneta para tablet</a:t>
            </a:r>
            <a:endParaRPr/>
          </a:p>
        </p:txBody>
      </p:sp>
      <p:sp>
        <p:nvSpPr>
          <p:cNvPr id="626" name="Google Shape;626;p61"/>
          <p:cNvSpPr txBox="1"/>
          <p:nvPr/>
        </p:nvSpPr>
        <p:spPr>
          <a:xfrm>
            <a:off x="8343899" y="6230678"/>
            <a:ext cx="267024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Caneta esferográfica</a:t>
            </a:r>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630"/>
        <p:cNvGrpSpPr/>
        <p:nvPr/>
      </p:nvGrpSpPr>
      <p:grpSpPr>
        <a:xfrm>
          <a:off x="0" y="0"/>
          <a:ext cx="0" cy="0"/>
          <a:chOff x="0" y="0"/>
          <a:chExt cx="0" cy="0"/>
        </a:xfrm>
      </p:grpSpPr>
      <p:sp>
        <p:nvSpPr>
          <p:cNvPr id="631" name="Google Shape;631;p62"/>
          <p:cNvSpPr txBox="1"/>
          <p:nvPr/>
        </p:nvSpPr>
        <p:spPr>
          <a:xfrm>
            <a:off x="735402" y="1898609"/>
            <a:ext cx="10721193"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capa para tablet </a:t>
            </a:r>
            <a:r>
              <a:rPr lang="pt-BR" sz="1800" b="0" i="0" u="none" strike="noStrike" cap="none">
                <a:solidFill>
                  <a:srgbClr val="202124"/>
                </a:solidFill>
                <a:latin typeface="Roboto"/>
                <a:ea typeface="Roboto"/>
                <a:cs typeface="Roboto"/>
                <a:sym typeface="Roboto"/>
              </a:rPr>
              <a:t>tem como a sua principal função a proteção extra para os dispositivos. Podem possuir diversos formatos, cores e tamanhos diferentes, sendo alguns voltados para o público infantil. Entra nessa categoria o bumper para tablet, um acessório com a finalidade parecida com a capa de proteção. Ele evita que o dispositivo, ao cair, quebre, protegendo os pontos frágeis do aparelho e as beiradas.</a:t>
            </a:r>
            <a:endParaRPr sz="1800" b="0" i="0" u="none" strike="noStrike" cap="none">
              <a:solidFill>
                <a:srgbClr val="202124"/>
              </a:solidFill>
              <a:latin typeface="Roboto"/>
              <a:ea typeface="Roboto"/>
              <a:cs typeface="Roboto"/>
              <a:sym typeface="Roboto"/>
            </a:endParaRPr>
          </a:p>
        </p:txBody>
      </p:sp>
      <p:sp>
        <p:nvSpPr>
          <p:cNvPr id="633" name="Google Shape;633;p62"/>
          <p:cNvSpPr txBox="1"/>
          <p:nvPr/>
        </p:nvSpPr>
        <p:spPr>
          <a:xfrm>
            <a:off x="2367898" y="498601"/>
            <a:ext cx="7456200"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err="1">
                <a:solidFill>
                  <a:srgbClr val="202124"/>
                </a:solidFill>
                <a:latin typeface="Roboto"/>
                <a:ea typeface="Roboto"/>
                <a:cs typeface="Roboto"/>
                <a:sym typeface="Roboto"/>
              </a:rPr>
              <a:t>Informatica</a:t>
            </a:r>
            <a:r>
              <a:rPr lang="pt-BR" sz="2400" b="0" i="0" u="none" strike="noStrike" cap="none" dirty="0">
                <a:solidFill>
                  <a:srgbClr val="202124"/>
                </a:solidFill>
                <a:latin typeface="Roboto"/>
                <a:ea typeface="Roboto"/>
                <a:cs typeface="Roboto"/>
                <a:sym typeface="Roboto"/>
              </a:rPr>
              <a:t> &gt; Tablet e </a:t>
            </a:r>
            <a:r>
              <a:rPr lang="pt-BR" sz="2400" b="0" i="0" u="none" strike="noStrike" cap="none" dirty="0" err="1">
                <a:solidFill>
                  <a:srgbClr val="202124"/>
                </a:solidFill>
                <a:latin typeface="Roboto"/>
                <a:ea typeface="Roboto"/>
                <a:cs typeface="Roboto"/>
                <a:sym typeface="Roboto"/>
              </a:rPr>
              <a:t>Acessorios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Capa para Tablet</a:t>
            </a:r>
            <a:endParaRPr sz="1400" b="1" i="0" u="none" strike="noStrike" cap="none" dirty="0">
              <a:solidFill>
                <a:srgbClr val="000000"/>
              </a:solidFill>
              <a:latin typeface="Arial"/>
              <a:ea typeface="Arial"/>
              <a:cs typeface="Arial"/>
              <a:sym typeface="Arial"/>
            </a:endParaRPr>
          </a:p>
        </p:txBody>
      </p:sp>
      <p:pic>
        <p:nvPicPr>
          <p:cNvPr id="634" name="Google Shape;634;p62"/>
          <p:cNvPicPr preferRelativeResize="0"/>
          <p:nvPr/>
        </p:nvPicPr>
        <p:blipFill rotWithShape="1">
          <a:blip r:embed="rId3">
            <a:alphaModFix/>
          </a:blip>
          <a:srcRect/>
          <a:stretch/>
        </p:blipFill>
        <p:spPr>
          <a:xfrm>
            <a:off x="486325" y="3928606"/>
            <a:ext cx="2382276" cy="2382276"/>
          </a:xfrm>
          <a:prstGeom prst="rect">
            <a:avLst/>
          </a:prstGeom>
          <a:noFill/>
          <a:ln>
            <a:noFill/>
          </a:ln>
        </p:spPr>
      </p:pic>
      <p:pic>
        <p:nvPicPr>
          <p:cNvPr id="635" name="Google Shape;635;p62"/>
          <p:cNvPicPr preferRelativeResize="0"/>
          <p:nvPr/>
        </p:nvPicPr>
        <p:blipFill rotWithShape="1">
          <a:blip r:embed="rId4">
            <a:alphaModFix/>
          </a:blip>
          <a:srcRect/>
          <a:stretch/>
        </p:blipFill>
        <p:spPr>
          <a:xfrm>
            <a:off x="3383203" y="3928606"/>
            <a:ext cx="2382276" cy="2382276"/>
          </a:xfrm>
          <a:prstGeom prst="rect">
            <a:avLst/>
          </a:prstGeom>
          <a:noFill/>
          <a:ln>
            <a:noFill/>
          </a:ln>
        </p:spPr>
      </p:pic>
      <p:pic>
        <p:nvPicPr>
          <p:cNvPr id="636" name="Google Shape;636;p62"/>
          <p:cNvPicPr preferRelativeResize="0"/>
          <p:nvPr/>
        </p:nvPicPr>
        <p:blipFill rotWithShape="1">
          <a:blip r:embed="rId5">
            <a:alphaModFix/>
          </a:blip>
          <a:srcRect/>
          <a:stretch/>
        </p:blipFill>
        <p:spPr>
          <a:xfrm>
            <a:off x="6345103" y="3818384"/>
            <a:ext cx="2492498" cy="2492498"/>
          </a:xfrm>
          <a:prstGeom prst="rect">
            <a:avLst/>
          </a:prstGeom>
          <a:noFill/>
          <a:ln>
            <a:noFill/>
          </a:ln>
        </p:spPr>
      </p:pic>
      <p:pic>
        <p:nvPicPr>
          <p:cNvPr id="637" name="Google Shape;637;p62"/>
          <p:cNvPicPr preferRelativeResize="0"/>
          <p:nvPr/>
        </p:nvPicPr>
        <p:blipFill rotWithShape="1">
          <a:blip r:embed="rId6">
            <a:alphaModFix/>
          </a:blip>
          <a:srcRect/>
          <a:stretch/>
        </p:blipFill>
        <p:spPr>
          <a:xfrm>
            <a:off x="9241981" y="3769867"/>
            <a:ext cx="2589532" cy="2589532"/>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41"/>
        <p:cNvGrpSpPr/>
        <p:nvPr/>
      </p:nvGrpSpPr>
      <p:grpSpPr>
        <a:xfrm>
          <a:off x="0" y="0"/>
          <a:ext cx="0" cy="0"/>
          <a:chOff x="0" y="0"/>
          <a:chExt cx="0" cy="0"/>
        </a:xfrm>
      </p:grpSpPr>
      <p:sp>
        <p:nvSpPr>
          <p:cNvPr id="642" name="Google Shape;642;p63"/>
          <p:cNvSpPr txBox="1"/>
          <p:nvPr/>
        </p:nvSpPr>
        <p:spPr>
          <a:xfrm>
            <a:off x="735402"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carregador para tablet</a:t>
            </a:r>
            <a:r>
              <a:rPr lang="pt-BR" sz="1800" b="0" i="0" u="none" strike="noStrike" cap="none">
                <a:solidFill>
                  <a:srgbClr val="202124"/>
                </a:solidFill>
                <a:latin typeface="Roboto"/>
                <a:ea typeface="Roboto"/>
                <a:cs typeface="Roboto"/>
                <a:sym typeface="Roboto"/>
              </a:rPr>
              <a:t> é uma peça utilizada para dar carga ao tablet quando a bateria do mesmo está acabando para que tenha um maior tempo de funcionamento.</a:t>
            </a:r>
            <a:endParaRPr sz="1800" b="0" i="0" u="none" strike="noStrike" cap="none">
              <a:solidFill>
                <a:srgbClr val="202124"/>
              </a:solidFill>
              <a:latin typeface="Roboto"/>
              <a:ea typeface="Roboto"/>
              <a:cs typeface="Roboto"/>
              <a:sym typeface="Roboto"/>
            </a:endParaRPr>
          </a:p>
        </p:txBody>
      </p:sp>
      <p:sp>
        <p:nvSpPr>
          <p:cNvPr id="644" name="Google Shape;644;p63"/>
          <p:cNvSpPr txBox="1"/>
          <p:nvPr/>
        </p:nvSpPr>
        <p:spPr>
          <a:xfrm>
            <a:off x="1922269" y="510296"/>
            <a:ext cx="8347457"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err="1">
                <a:solidFill>
                  <a:srgbClr val="202124"/>
                </a:solidFill>
                <a:latin typeface="Roboto"/>
                <a:ea typeface="Roboto"/>
                <a:cs typeface="Roboto"/>
                <a:sym typeface="Roboto"/>
              </a:rPr>
              <a:t>Informatica</a:t>
            </a:r>
            <a:r>
              <a:rPr lang="pt-BR" sz="2400" b="0" i="0" u="none" strike="noStrike" cap="none" dirty="0">
                <a:solidFill>
                  <a:srgbClr val="202124"/>
                </a:solidFill>
                <a:latin typeface="Roboto"/>
                <a:ea typeface="Roboto"/>
                <a:cs typeface="Roboto"/>
                <a:sym typeface="Roboto"/>
              </a:rPr>
              <a:t> &gt; Tablet e </a:t>
            </a:r>
            <a:r>
              <a:rPr lang="pt-BR" sz="2400" b="0" i="0" u="none" strike="noStrike" cap="none" dirty="0" err="1">
                <a:solidFill>
                  <a:srgbClr val="202124"/>
                </a:solidFill>
                <a:latin typeface="Roboto"/>
                <a:ea typeface="Roboto"/>
                <a:cs typeface="Roboto"/>
                <a:sym typeface="Roboto"/>
              </a:rPr>
              <a:t>Acessorios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Carregador para Tablet</a:t>
            </a:r>
            <a:endParaRPr sz="1400" b="1" i="0" u="none" strike="noStrike" cap="none" dirty="0">
              <a:solidFill>
                <a:srgbClr val="000000"/>
              </a:solidFill>
              <a:latin typeface="Arial"/>
              <a:ea typeface="Arial"/>
              <a:cs typeface="Arial"/>
              <a:sym typeface="Arial"/>
            </a:endParaRPr>
          </a:p>
        </p:txBody>
      </p:sp>
      <p:pic>
        <p:nvPicPr>
          <p:cNvPr id="645" name="Google Shape;645;p63"/>
          <p:cNvPicPr preferRelativeResize="0"/>
          <p:nvPr/>
        </p:nvPicPr>
        <p:blipFill rotWithShape="1">
          <a:blip r:embed="rId3">
            <a:alphaModFix/>
          </a:blip>
          <a:srcRect/>
          <a:stretch/>
        </p:blipFill>
        <p:spPr>
          <a:xfrm>
            <a:off x="1001077" y="3148200"/>
            <a:ext cx="2820739" cy="2820739"/>
          </a:xfrm>
          <a:prstGeom prst="rect">
            <a:avLst/>
          </a:prstGeom>
          <a:noFill/>
          <a:ln>
            <a:noFill/>
          </a:ln>
        </p:spPr>
      </p:pic>
      <p:pic>
        <p:nvPicPr>
          <p:cNvPr id="646" name="Google Shape;646;p63"/>
          <p:cNvPicPr preferRelativeResize="0"/>
          <p:nvPr/>
        </p:nvPicPr>
        <p:blipFill rotWithShape="1">
          <a:blip r:embed="rId4">
            <a:alphaModFix/>
          </a:blip>
          <a:srcRect/>
          <a:stretch/>
        </p:blipFill>
        <p:spPr>
          <a:xfrm>
            <a:off x="4578867" y="3148200"/>
            <a:ext cx="2642455" cy="2642455"/>
          </a:xfrm>
          <a:prstGeom prst="rect">
            <a:avLst/>
          </a:prstGeom>
          <a:noFill/>
          <a:ln>
            <a:noFill/>
          </a:ln>
        </p:spPr>
      </p:pic>
      <p:pic>
        <p:nvPicPr>
          <p:cNvPr id="647" name="Google Shape;647;p63"/>
          <p:cNvPicPr preferRelativeResize="0"/>
          <p:nvPr/>
        </p:nvPicPr>
        <p:blipFill rotWithShape="1">
          <a:blip r:embed="rId5">
            <a:alphaModFix/>
          </a:blip>
          <a:srcRect/>
          <a:stretch/>
        </p:blipFill>
        <p:spPr>
          <a:xfrm>
            <a:off x="8649488" y="3109568"/>
            <a:ext cx="2681087" cy="2681087"/>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51"/>
        <p:cNvGrpSpPr/>
        <p:nvPr/>
      </p:nvGrpSpPr>
      <p:grpSpPr>
        <a:xfrm>
          <a:off x="0" y="0"/>
          <a:ext cx="0" cy="0"/>
          <a:chOff x="0" y="0"/>
          <a:chExt cx="0" cy="0"/>
        </a:xfrm>
      </p:grpSpPr>
      <p:sp>
        <p:nvSpPr>
          <p:cNvPr id="652" name="Google Shape;652;p64"/>
          <p:cNvSpPr txBox="1"/>
          <p:nvPr/>
        </p:nvSpPr>
        <p:spPr>
          <a:xfrm>
            <a:off x="735403" y="1884541"/>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display para tablet </a:t>
            </a:r>
            <a:r>
              <a:rPr lang="pt-BR" sz="1800" b="0" i="0" u="none" strike="noStrike" cap="none">
                <a:solidFill>
                  <a:srgbClr val="202124"/>
                </a:solidFill>
                <a:latin typeface="Roboto"/>
                <a:ea typeface="Roboto"/>
                <a:cs typeface="Roboto"/>
                <a:sym typeface="Roboto"/>
              </a:rPr>
              <a:t>é um dispositivo para a apresentação de informação, de modo visual e táctil, adquirida, armazenada ou transmitida sob várias formas. Em outras palavras, é a moldura frontal e a tela do dispositivo móvel. </a:t>
            </a:r>
            <a:endParaRPr sz="1800" b="0" i="0" u="none" strike="noStrike" cap="none">
              <a:solidFill>
                <a:srgbClr val="202124"/>
              </a:solidFill>
              <a:latin typeface="Roboto"/>
              <a:ea typeface="Roboto"/>
              <a:cs typeface="Roboto"/>
              <a:sym typeface="Roboto"/>
            </a:endParaRPr>
          </a:p>
        </p:txBody>
      </p:sp>
      <p:sp>
        <p:nvSpPr>
          <p:cNvPr id="654" name="Google Shape;654;p64"/>
          <p:cNvSpPr txBox="1"/>
          <p:nvPr/>
        </p:nvSpPr>
        <p:spPr>
          <a:xfrm>
            <a:off x="2150805" y="513284"/>
            <a:ext cx="7890387"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err="1">
                <a:solidFill>
                  <a:srgbClr val="202124"/>
                </a:solidFill>
                <a:latin typeface="Roboto"/>
                <a:ea typeface="Roboto"/>
                <a:cs typeface="Roboto"/>
                <a:sym typeface="Roboto"/>
              </a:rPr>
              <a:t>Informatica</a:t>
            </a:r>
            <a:r>
              <a:rPr lang="pt-BR" sz="2400" b="0" i="0" u="none" strike="noStrike" cap="none" dirty="0">
                <a:solidFill>
                  <a:srgbClr val="202124"/>
                </a:solidFill>
                <a:latin typeface="Roboto"/>
                <a:ea typeface="Roboto"/>
                <a:cs typeface="Roboto"/>
                <a:sym typeface="Roboto"/>
              </a:rPr>
              <a:t> &gt; Tablet e </a:t>
            </a:r>
            <a:r>
              <a:rPr lang="pt-BR" sz="2400" b="0" i="0" u="none" strike="noStrike" cap="none" dirty="0" err="1">
                <a:solidFill>
                  <a:srgbClr val="202124"/>
                </a:solidFill>
                <a:latin typeface="Roboto"/>
                <a:ea typeface="Roboto"/>
                <a:cs typeface="Roboto"/>
                <a:sym typeface="Roboto"/>
              </a:rPr>
              <a:t>Acessorios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Display para Tablet</a:t>
            </a:r>
            <a:endParaRPr sz="1400" b="1" i="0" u="none" strike="noStrike" cap="none" dirty="0">
              <a:solidFill>
                <a:srgbClr val="000000"/>
              </a:solidFill>
              <a:latin typeface="Arial"/>
              <a:ea typeface="Arial"/>
              <a:cs typeface="Arial"/>
              <a:sym typeface="Arial"/>
            </a:endParaRPr>
          </a:p>
        </p:txBody>
      </p:sp>
      <p:pic>
        <p:nvPicPr>
          <p:cNvPr id="655" name="Google Shape;655;p64"/>
          <p:cNvPicPr preferRelativeResize="0"/>
          <p:nvPr/>
        </p:nvPicPr>
        <p:blipFill rotWithShape="1">
          <a:blip r:embed="rId3">
            <a:alphaModFix/>
          </a:blip>
          <a:srcRect/>
          <a:stretch/>
        </p:blipFill>
        <p:spPr>
          <a:xfrm>
            <a:off x="601141" y="3274027"/>
            <a:ext cx="3723935" cy="2778628"/>
          </a:xfrm>
          <a:prstGeom prst="rect">
            <a:avLst/>
          </a:prstGeom>
          <a:noFill/>
          <a:ln>
            <a:noFill/>
          </a:ln>
        </p:spPr>
      </p:pic>
      <p:pic>
        <p:nvPicPr>
          <p:cNvPr id="656" name="Google Shape;656;p64"/>
          <p:cNvPicPr preferRelativeResize="0"/>
          <p:nvPr/>
        </p:nvPicPr>
        <p:blipFill rotWithShape="1">
          <a:blip r:embed="rId4">
            <a:alphaModFix/>
          </a:blip>
          <a:srcRect/>
          <a:stretch/>
        </p:blipFill>
        <p:spPr>
          <a:xfrm>
            <a:off x="4574988" y="3010697"/>
            <a:ext cx="3291937" cy="3291937"/>
          </a:xfrm>
          <a:prstGeom prst="rect">
            <a:avLst/>
          </a:prstGeom>
          <a:noFill/>
          <a:ln>
            <a:noFill/>
          </a:ln>
        </p:spPr>
      </p:pic>
      <p:pic>
        <p:nvPicPr>
          <p:cNvPr id="657" name="Google Shape;657;p64"/>
          <p:cNvPicPr preferRelativeResize="0"/>
          <p:nvPr/>
        </p:nvPicPr>
        <p:blipFill rotWithShape="1">
          <a:blip r:embed="rId5">
            <a:alphaModFix/>
          </a:blip>
          <a:srcRect/>
          <a:stretch/>
        </p:blipFill>
        <p:spPr>
          <a:xfrm>
            <a:off x="8406550" y="3274027"/>
            <a:ext cx="2826956" cy="2826956"/>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61"/>
        <p:cNvGrpSpPr/>
        <p:nvPr/>
      </p:nvGrpSpPr>
      <p:grpSpPr>
        <a:xfrm>
          <a:off x="0" y="0"/>
          <a:ext cx="0" cy="0"/>
          <a:chOff x="0" y="0"/>
          <a:chExt cx="0" cy="0"/>
        </a:xfrm>
      </p:grpSpPr>
      <p:sp>
        <p:nvSpPr>
          <p:cNvPr id="662" name="Google Shape;662;p65"/>
          <p:cNvSpPr txBox="1"/>
          <p:nvPr/>
        </p:nvSpPr>
        <p:spPr>
          <a:xfrm>
            <a:off x="735402" y="1898609"/>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Entram nessa categoria os </a:t>
            </a:r>
            <a:r>
              <a:rPr lang="pt-BR" sz="1800" b="1" i="0" u="none" strike="noStrike" cap="none">
                <a:solidFill>
                  <a:srgbClr val="202124"/>
                </a:solidFill>
                <a:latin typeface="Roboto"/>
                <a:ea typeface="Roboto"/>
                <a:cs typeface="Roboto"/>
                <a:sym typeface="Roboto"/>
              </a:rPr>
              <a:t>acessórios</a:t>
            </a:r>
            <a:r>
              <a:rPr lang="pt-BR" sz="1800" b="0" i="0" u="none" strike="noStrike" cap="none">
                <a:solidFill>
                  <a:srgbClr val="202124"/>
                </a:solidFill>
                <a:latin typeface="Roboto"/>
                <a:ea typeface="Roboto"/>
                <a:cs typeface="Roboto"/>
                <a:sym typeface="Roboto"/>
              </a:rPr>
              <a:t> para tablet que não estão segmentados e as </a:t>
            </a:r>
            <a:r>
              <a:rPr lang="pt-BR" sz="1800" b="1" i="0" u="none" strike="noStrike" cap="none">
                <a:solidFill>
                  <a:srgbClr val="202124"/>
                </a:solidFill>
                <a:latin typeface="Roboto"/>
                <a:ea typeface="Roboto"/>
                <a:cs typeface="Roboto"/>
                <a:sym typeface="Roboto"/>
              </a:rPr>
              <a:t>peças de reposição</a:t>
            </a:r>
            <a:r>
              <a:rPr lang="pt-BR" sz="1800" b="0" i="0" u="none" strike="noStrike" cap="none">
                <a:solidFill>
                  <a:srgbClr val="202124"/>
                </a:solidFill>
                <a:latin typeface="Roboto"/>
                <a:ea typeface="Roboto"/>
                <a:cs typeface="Roboto"/>
                <a:sym typeface="Roboto"/>
              </a:rPr>
              <a:t>, que são essenciais ao funcionamento do tablet. Alguns exemplos são: processador, memória, placa mãe, câmera, entre outros.</a:t>
            </a:r>
            <a:endParaRPr sz="1800" b="0" i="0" u="none" strike="noStrike" cap="none">
              <a:solidFill>
                <a:srgbClr val="202124"/>
              </a:solidFill>
              <a:latin typeface="Roboto"/>
              <a:ea typeface="Roboto"/>
              <a:cs typeface="Roboto"/>
              <a:sym typeface="Roboto"/>
            </a:endParaRPr>
          </a:p>
        </p:txBody>
      </p:sp>
      <p:sp>
        <p:nvSpPr>
          <p:cNvPr id="664" name="Google Shape;664;p65"/>
          <p:cNvSpPr txBox="1"/>
          <p:nvPr/>
        </p:nvSpPr>
        <p:spPr>
          <a:xfrm>
            <a:off x="735403" y="423857"/>
            <a:ext cx="10721100" cy="83095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Tablet e </a:t>
            </a:r>
            <a:r>
              <a:rPr lang="pt-BR" sz="2400" b="0" i="0" u="none" strike="noStrike" cap="none" dirty="0" err="1">
                <a:solidFill>
                  <a:srgbClr val="000000"/>
                </a:solidFill>
                <a:latin typeface="Roboto"/>
                <a:ea typeface="Roboto"/>
                <a:cs typeface="Roboto"/>
                <a:sym typeface="Roboto"/>
              </a:rPr>
              <a:t>Acessorios</a:t>
            </a:r>
            <a:r>
              <a:rPr lang="pt-BR" sz="2400" b="0" i="0" u="none" strike="noStrike" cap="none" dirty="0">
                <a:solidFill>
                  <a:srgbClr val="000000"/>
                </a:solidFill>
                <a:latin typeface="Roboto"/>
                <a:ea typeface="Roboto"/>
                <a:cs typeface="Roboto"/>
                <a:sym typeface="Roboto"/>
              </a:rPr>
              <a:t> &gt; </a:t>
            </a:r>
          </a:p>
          <a:p>
            <a:pPr marL="0" marR="0" lvl="0" indent="0" algn="ctr" rtl="0">
              <a:lnSpc>
                <a:spcPct val="100000"/>
              </a:lnSpc>
              <a:spcBef>
                <a:spcPts val="0"/>
              </a:spcBef>
              <a:spcAft>
                <a:spcPts val="0"/>
              </a:spcAft>
              <a:buClr>
                <a:srgbClr val="000000"/>
              </a:buClr>
              <a:buSzPts val="1800"/>
              <a:buFont typeface="Arial"/>
              <a:buNone/>
            </a:pPr>
            <a:r>
              <a:rPr lang="pt-BR" sz="2400" b="1" i="0" u="none" strike="noStrike" cap="none" dirty="0">
                <a:solidFill>
                  <a:srgbClr val="000000"/>
                </a:solidFill>
                <a:latin typeface="Roboto"/>
                <a:ea typeface="Roboto"/>
                <a:cs typeface="Roboto"/>
                <a:sym typeface="Roboto"/>
              </a:rPr>
              <a:t>Outros </a:t>
            </a:r>
            <a:r>
              <a:rPr lang="pt-BR" sz="2400" b="1" i="0" u="none" strike="noStrike" cap="none" dirty="0" err="1">
                <a:solidFill>
                  <a:srgbClr val="000000"/>
                </a:solidFill>
                <a:latin typeface="Roboto"/>
                <a:ea typeface="Roboto"/>
                <a:cs typeface="Roboto"/>
                <a:sym typeface="Roboto"/>
              </a:rPr>
              <a:t>Acessorios</a:t>
            </a:r>
            <a:r>
              <a:rPr lang="pt-BR" sz="2400" b="1" i="0" u="none" strike="noStrike" cap="none" dirty="0">
                <a:solidFill>
                  <a:srgbClr val="000000"/>
                </a:solidFill>
                <a:latin typeface="Roboto"/>
                <a:ea typeface="Roboto"/>
                <a:cs typeface="Roboto"/>
                <a:sym typeface="Roboto"/>
              </a:rPr>
              <a:t> e Pecas de </a:t>
            </a:r>
            <a:r>
              <a:rPr lang="pt-BR" sz="2400" b="1" i="0" u="none" strike="noStrike" cap="none" dirty="0" err="1">
                <a:solidFill>
                  <a:srgbClr val="000000"/>
                </a:solidFill>
                <a:latin typeface="Roboto"/>
                <a:ea typeface="Roboto"/>
                <a:cs typeface="Roboto"/>
                <a:sym typeface="Roboto"/>
              </a:rPr>
              <a:t>Reposicao</a:t>
            </a:r>
            <a:r>
              <a:rPr lang="pt-BR" sz="2400" b="1" i="0" u="none" strike="noStrike" cap="none" dirty="0">
                <a:solidFill>
                  <a:srgbClr val="000000"/>
                </a:solidFill>
                <a:latin typeface="Roboto"/>
                <a:ea typeface="Roboto"/>
                <a:cs typeface="Roboto"/>
                <a:sym typeface="Roboto"/>
              </a:rPr>
              <a:t> para Tablet</a:t>
            </a:r>
            <a:endParaRPr b="1" dirty="0"/>
          </a:p>
        </p:txBody>
      </p:sp>
      <p:pic>
        <p:nvPicPr>
          <p:cNvPr id="665" name="Google Shape;665;p65"/>
          <p:cNvPicPr preferRelativeResize="0"/>
          <p:nvPr/>
        </p:nvPicPr>
        <p:blipFill rotWithShape="1">
          <a:blip r:embed="rId3">
            <a:alphaModFix/>
          </a:blip>
          <a:srcRect/>
          <a:stretch/>
        </p:blipFill>
        <p:spPr>
          <a:xfrm>
            <a:off x="735402" y="3617366"/>
            <a:ext cx="1981879" cy="2218622"/>
          </a:xfrm>
          <a:prstGeom prst="rect">
            <a:avLst/>
          </a:prstGeom>
          <a:noFill/>
          <a:ln>
            <a:noFill/>
          </a:ln>
        </p:spPr>
      </p:pic>
      <p:pic>
        <p:nvPicPr>
          <p:cNvPr id="666" name="Google Shape;666;p65"/>
          <p:cNvPicPr preferRelativeResize="0"/>
          <p:nvPr/>
        </p:nvPicPr>
        <p:blipFill rotWithShape="1">
          <a:blip r:embed="rId4">
            <a:alphaModFix/>
          </a:blip>
          <a:srcRect/>
          <a:stretch/>
        </p:blipFill>
        <p:spPr>
          <a:xfrm>
            <a:off x="3503047" y="3945765"/>
            <a:ext cx="2245792" cy="1706802"/>
          </a:xfrm>
          <a:prstGeom prst="rect">
            <a:avLst/>
          </a:prstGeom>
          <a:noFill/>
          <a:ln>
            <a:noFill/>
          </a:ln>
        </p:spPr>
      </p:pic>
      <p:pic>
        <p:nvPicPr>
          <p:cNvPr id="667" name="Google Shape;667;p65"/>
          <p:cNvPicPr preferRelativeResize="0"/>
          <p:nvPr/>
        </p:nvPicPr>
        <p:blipFill rotWithShape="1">
          <a:blip r:embed="rId5">
            <a:alphaModFix/>
          </a:blip>
          <a:srcRect/>
          <a:stretch/>
        </p:blipFill>
        <p:spPr>
          <a:xfrm>
            <a:off x="6443163" y="3617366"/>
            <a:ext cx="2233823" cy="2406988"/>
          </a:xfrm>
          <a:prstGeom prst="rect">
            <a:avLst/>
          </a:prstGeom>
          <a:noFill/>
          <a:ln>
            <a:noFill/>
          </a:ln>
        </p:spPr>
      </p:pic>
      <p:pic>
        <p:nvPicPr>
          <p:cNvPr id="668" name="Google Shape;668;p65"/>
          <p:cNvPicPr preferRelativeResize="0"/>
          <p:nvPr/>
        </p:nvPicPr>
        <p:blipFill rotWithShape="1">
          <a:blip r:embed="rId6">
            <a:alphaModFix/>
          </a:blip>
          <a:srcRect/>
          <a:stretch/>
        </p:blipFill>
        <p:spPr>
          <a:xfrm>
            <a:off x="9222679" y="4106690"/>
            <a:ext cx="2233823" cy="1574557"/>
          </a:xfrm>
          <a:prstGeom prst="rect">
            <a:avLst/>
          </a:prstGeom>
          <a:noFill/>
          <a:ln>
            <a:noFill/>
          </a:ln>
        </p:spPr>
      </p:pic>
      <p:sp>
        <p:nvSpPr>
          <p:cNvPr id="669" name="Google Shape;669;p65"/>
          <p:cNvSpPr txBox="1"/>
          <p:nvPr/>
        </p:nvSpPr>
        <p:spPr>
          <a:xfrm>
            <a:off x="1253613" y="6013452"/>
            <a:ext cx="1327355"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Placa mãe</a:t>
            </a:r>
            <a:endParaRPr/>
          </a:p>
        </p:txBody>
      </p:sp>
      <p:sp>
        <p:nvSpPr>
          <p:cNvPr id="670" name="Google Shape;670;p65"/>
          <p:cNvSpPr txBox="1"/>
          <p:nvPr/>
        </p:nvSpPr>
        <p:spPr>
          <a:xfrm>
            <a:off x="3918877" y="6024354"/>
            <a:ext cx="1327355"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Microfone</a:t>
            </a:r>
            <a:endParaRPr/>
          </a:p>
        </p:txBody>
      </p:sp>
      <p:sp>
        <p:nvSpPr>
          <p:cNvPr id="671" name="Google Shape;671;p65"/>
          <p:cNvSpPr txBox="1"/>
          <p:nvPr/>
        </p:nvSpPr>
        <p:spPr>
          <a:xfrm>
            <a:off x="7151306" y="6013452"/>
            <a:ext cx="1327355"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Câmera</a:t>
            </a:r>
            <a:endParaRPr/>
          </a:p>
        </p:txBody>
      </p:sp>
      <p:sp>
        <p:nvSpPr>
          <p:cNvPr id="672" name="Google Shape;672;p65"/>
          <p:cNvSpPr txBox="1"/>
          <p:nvPr/>
        </p:nvSpPr>
        <p:spPr>
          <a:xfrm>
            <a:off x="9222679" y="6024354"/>
            <a:ext cx="223382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Conexão de câmera</a:t>
            </a:r>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676"/>
        <p:cNvGrpSpPr/>
        <p:nvPr/>
      </p:nvGrpSpPr>
      <p:grpSpPr>
        <a:xfrm>
          <a:off x="0" y="0"/>
          <a:ext cx="0" cy="0"/>
          <a:chOff x="0" y="0"/>
          <a:chExt cx="0" cy="0"/>
        </a:xfrm>
      </p:grpSpPr>
      <p:sp>
        <p:nvSpPr>
          <p:cNvPr id="677" name="Google Shape;677;p66"/>
          <p:cNvSpPr txBox="1"/>
          <p:nvPr/>
        </p:nvSpPr>
        <p:spPr>
          <a:xfrm>
            <a:off x="735402" y="1898609"/>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Película para tablet </a:t>
            </a:r>
            <a:r>
              <a:rPr lang="pt-BR" sz="1800" b="0" i="0" u="none" strike="noStrike" cap="none">
                <a:solidFill>
                  <a:srgbClr val="202124"/>
                </a:solidFill>
                <a:latin typeface="Roboto"/>
                <a:ea typeface="Roboto"/>
                <a:cs typeface="Roboto"/>
                <a:sym typeface="Roboto"/>
              </a:rPr>
              <a:t>é uma camada fina transparente que serve de segunda tela para o tablet afim de proteger de riscos de queda, rachadura e sujeira. Em sua maioria, as películas são de vidro e bastante resistentes.</a:t>
            </a:r>
            <a:endParaRPr sz="1800" b="0" i="0" u="none" strike="noStrike" cap="none">
              <a:solidFill>
                <a:srgbClr val="202124"/>
              </a:solidFill>
              <a:latin typeface="Roboto"/>
              <a:ea typeface="Roboto"/>
              <a:cs typeface="Roboto"/>
              <a:sym typeface="Roboto"/>
            </a:endParaRPr>
          </a:p>
        </p:txBody>
      </p:sp>
      <p:sp>
        <p:nvSpPr>
          <p:cNvPr id="679" name="Google Shape;679;p66"/>
          <p:cNvSpPr txBox="1"/>
          <p:nvPr/>
        </p:nvSpPr>
        <p:spPr>
          <a:xfrm>
            <a:off x="735403" y="423857"/>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Tablet e </a:t>
            </a:r>
            <a:r>
              <a:rPr lang="pt-BR" sz="2400" b="0" i="0" u="none" strike="noStrike" cap="none" dirty="0" err="1">
                <a:solidFill>
                  <a:srgbClr val="000000"/>
                </a:solidFill>
                <a:latin typeface="Roboto"/>
                <a:ea typeface="Roboto"/>
                <a:cs typeface="Roboto"/>
                <a:sym typeface="Roboto"/>
              </a:rPr>
              <a:t>Acessorios</a:t>
            </a:r>
            <a:r>
              <a:rPr lang="pt-BR" sz="2400" b="0" i="0" u="none" strike="noStrike" cap="none" dirty="0">
                <a:solidFill>
                  <a:srgbClr val="000000"/>
                </a:solidFill>
                <a:latin typeface="Roboto"/>
                <a:ea typeface="Roboto"/>
                <a:cs typeface="Roboto"/>
                <a:sym typeface="Roboto"/>
              </a:rPr>
              <a:t> &gt; </a:t>
            </a:r>
            <a:r>
              <a:rPr lang="pt-BR" sz="2400" b="1" i="0" u="none" strike="noStrike" cap="none" dirty="0" err="1">
                <a:solidFill>
                  <a:srgbClr val="000000"/>
                </a:solidFill>
                <a:latin typeface="Roboto"/>
                <a:ea typeface="Roboto"/>
                <a:cs typeface="Roboto"/>
                <a:sym typeface="Roboto"/>
              </a:rPr>
              <a:t>Pelicula</a:t>
            </a:r>
            <a:r>
              <a:rPr lang="pt-BR" sz="2400" b="1" i="0" u="none" strike="noStrike" cap="none" dirty="0">
                <a:solidFill>
                  <a:srgbClr val="000000"/>
                </a:solidFill>
                <a:latin typeface="Roboto"/>
                <a:ea typeface="Roboto"/>
                <a:cs typeface="Roboto"/>
                <a:sym typeface="Roboto"/>
              </a:rPr>
              <a:t> para Tablet</a:t>
            </a:r>
            <a:endParaRPr b="1" dirty="0"/>
          </a:p>
        </p:txBody>
      </p:sp>
      <p:pic>
        <p:nvPicPr>
          <p:cNvPr id="680" name="Google Shape;680;p66"/>
          <p:cNvPicPr preferRelativeResize="0"/>
          <p:nvPr/>
        </p:nvPicPr>
        <p:blipFill rotWithShape="1">
          <a:blip r:embed="rId3">
            <a:alphaModFix/>
          </a:blip>
          <a:srcRect/>
          <a:stretch/>
        </p:blipFill>
        <p:spPr>
          <a:xfrm>
            <a:off x="4352466" y="3324340"/>
            <a:ext cx="2407524" cy="2858054"/>
          </a:xfrm>
          <a:prstGeom prst="rect">
            <a:avLst/>
          </a:prstGeom>
          <a:noFill/>
          <a:ln>
            <a:noFill/>
          </a:ln>
        </p:spPr>
      </p:pic>
      <p:pic>
        <p:nvPicPr>
          <p:cNvPr id="681" name="Google Shape;681;p66"/>
          <p:cNvPicPr preferRelativeResize="0"/>
          <p:nvPr/>
        </p:nvPicPr>
        <p:blipFill rotWithShape="1">
          <a:blip r:embed="rId4">
            <a:alphaModFix/>
          </a:blip>
          <a:srcRect/>
          <a:stretch/>
        </p:blipFill>
        <p:spPr>
          <a:xfrm>
            <a:off x="1452537" y="3210334"/>
            <a:ext cx="1822748" cy="2915057"/>
          </a:xfrm>
          <a:prstGeom prst="rect">
            <a:avLst/>
          </a:prstGeom>
          <a:noFill/>
          <a:ln>
            <a:noFill/>
          </a:ln>
        </p:spPr>
      </p:pic>
      <p:pic>
        <p:nvPicPr>
          <p:cNvPr id="682" name="Google Shape;682;p66"/>
          <p:cNvPicPr preferRelativeResize="0"/>
          <p:nvPr/>
        </p:nvPicPr>
        <p:blipFill rotWithShape="1">
          <a:blip r:embed="rId5">
            <a:alphaModFix/>
          </a:blip>
          <a:srcRect/>
          <a:stretch/>
        </p:blipFill>
        <p:spPr>
          <a:xfrm>
            <a:off x="7588812" y="3750762"/>
            <a:ext cx="3150651" cy="2374629"/>
          </a:xfrm>
          <a:prstGeom prst="rect">
            <a:avLst/>
          </a:prstGeom>
          <a:noFill/>
          <a:ln>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686"/>
        <p:cNvGrpSpPr/>
        <p:nvPr/>
      </p:nvGrpSpPr>
      <p:grpSpPr>
        <a:xfrm>
          <a:off x="0" y="0"/>
          <a:ext cx="0" cy="0"/>
          <a:chOff x="0" y="0"/>
          <a:chExt cx="0" cy="0"/>
        </a:xfrm>
      </p:grpSpPr>
      <p:sp>
        <p:nvSpPr>
          <p:cNvPr id="687" name="Google Shape;687;p67"/>
          <p:cNvSpPr txBox="1"/>
          <p:nvPr/>
        </p:nvSpPr>
        <p:spPr>
          <a:xfrm>
            <a:off x="735402" y="1898609"/>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Suporte para tablet </a:t>
            </a:r>
            <a:r>
              <a:rPr lang="pt-BR" sz="1800" b="0" i="0" u="none" strike="noStrike" cap="none">
                <a:solidFill>
                  <a:srgbClr val="202124"/>
                </a:solidFill>
                <a:latin typeface="Roboto"/>
                <a:ea typeface="Roboto"/>
                <a:cs typeface="Roboto"/>
                <a:sym typeface="Roboto"/>
              </a:rPr>
              <a:t>nada mais é que um apoio para dar sustentação ao tablet, podendo ser utilizado em diversos locais, como em exibições de eventos e em casa. Possuem vários modelos e tamanhos e são feitos dos mais diversos materiais.</a:t>
            </a:r>
            <a:endParaRPr/>
          </a:p>
        </p:txBody>
      </p:sp>
      <p:sp>
        <p:nvSpPr>
          <p:cNvPr id="689" name="Google Shape;689;p67"/>
          <p:cNvSpPr txBox="1"/>
          <p:nvPr/>
        </p:nvSpPr>
        <p:spPr>
          <a:xfrm>
            <a:off x="735403" y="423857"/>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Tablet e </a:t>
            </a:r>
            <a:r>
              <a:rPr lang="pt-BR" sz="2400" b="0" i="0" u="none" strike="noStrike" cap="none" dirty="0" err="1">
                <a:solidFill>
                  <a:srgbClr val="000000"/>
                </a:solidFill>
                <a:latin typeface="Roboto"/>
                <a:ea typeface="Roboto"/>
                <a:cs typeface="Roboto"/>
                <a:sym typeface="Roboto"/>
              </a:rPr>
              <a:t>Acessorios</a:t>
            </a:r>
            <a:r>
              <a:rPr lang="pt-BR" sz="2400" b="0" i="0" u="none" strike="noStrike" cap="none" dirty="0">
                <a:solidFill>
                  <a:srgbClr val="000000"/>
                </a:solidFill>
                <a:latin typeface="Roboto"/>
                <a:ea typeface="Roboto"/>
                <a:cs typeface="Roboto"/>
                <a:sym typeface="Roboto"/>
              </a:rPr>
              <a:t> &gt; </a:t>
            </a:r>
            <a:r>
              <a:rPr lang="pt-BR" sz="2400" b="1" i="0" u="none" strike="noStrike" cap="none" dirty="0">
                <a:solidFill>
                  <a:srgbClr val="000000"/>
                </a:solidFill>
                <a:latin typeface="Roboto"/>
                <a:ea typeface="Roboto"/>
                <a:cs typeface="Roboto"/>
                <a:sym typeface="Roboto"/>
              </a:rPr>
              <a:t>Suporte para Tablet</a:t>
            </a:r>
            <a:endParaRPr b="1" dirty="0"/>
          </a:p>
        </p:txBody>
      </p:sp>
      <p:pic>
        <p:nvPicPr>
          <p:cNvPr id="690" name="Google Shape;690;p67"/>
          <p:cNvPicPr preferRelativeResize="0"/>
          <p:nvPr/>
        </p:nvPicPr>
        <p:blipFill rotWithShape="1">
          <a:blip r:embed="rId3">
            <a:alphaModFix/>
          </a:blip>
          <a:srcRect/>
          <a:stretch/>
        </p:blipFill>
        <p:spPr>
          <a:xfrm>
            <a:off x="1255062" y="3241288"/>
            <a:ext cx="2324523" cy="2964888"/>
          </a:xfrm>
          <a:prstGeom prst="rect">
            <a:avLst/>
          </a:prstGeom>
          <a:noFill/>
          <a:ln>
            <a:noFill/>
          </a:ln>
        </p:spPr>
      </p:pic>
      <p:pic>
        <p:nvPicPr>
          <p:cNvPr id="691" name="Google Shape;691;p67"/>
          <p:cNvPicPr preferRelativeResize="0"/>
          <p:nvPr/>
        </p:nvPicPr>
        <p:blipFill rotWithShape="1">
          <a:blip r:embed="rId4">
            <a:alphaModFix/>
          </a:blip>
          <a:srcRect/>
          <a:stretch/>
        </p:blipFill>
        <p:spPr>
          <a:xfrm>
            <a:off x="4680494" y="3297386"/>
            <a:ext cx="2830916" cy="2852692"/>
          </a:xfrm>
          <a:prstGeom prst="rect">
            <a:avLst/>
          </a:prstGeom>
          <a:noFill/>
          <a:ln>
            <a:noFill/>
          </a:ln>
        </p:spPr>
      </p:pic>
      <p:pic>
        <p:nvPicPr>
          <p:cNvPr id="692" name="Google Shape;692;p67"/>
          <p:cNvPicPr preferRelativeResize="0"/>
          <p:nvPr/>
        </p:nvPicPr>
        <p:blipFill rotWithShape="1">
          <a:blip r:embed="rId5">
            <a:alphaModFix/>
          </a:blip>
          <a:srcRect/>
          <a:stretch/>
        </p:blipFill>
        <p:spPr>
          <a:xfrm>
            <a:off x="8612319" y="3185190"/>
            <a:ext cx="1490326" cy="3030094"/>
          </a:xfrm>
          <a:prstGeom prst="rect">
            <a:avLst/>
          </a:prstGeom>
          <a:noFill/>
          <a:ln>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696"/>
        <p:cNvGrpSpPr/>
        <p:nvPr/>
      </p:nvGrpSpPr>
      <p:grpSpPr>
        <a:xfrm>
          <a:off x="0" y="0"/>
          <a:ext cx="0" cy="0"/>
          <a:chOff x="0" y="0"/>
          <a:chExt cx="0" cy="0"/>
        </a:xfrm>
      </p:grpSpPr>
      <p:sp>
        <p:nvSpPr>
          <p:cNvPr id="697" name="Google Shape;697;p68"/>
          <p:cNvSpPr txBox="1"/>
          <p:nvPr/>
        </p:nvSpPr>
        <p:spPr>
          <a:xfrm>
            <a:off x="735402" y="1898609"/>
            <a:ext cx="10721100"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None/>
            </a:pPr>
            <a:r>
              <a:rPr lang="pt-BR" sz="1800" b="1" i="0" u="none" strike="noStrike" cap="none">
                <a:solidFill>
                  <a:srgbClr val="202124"/>
                </a:solidFill>
                <a:latin typeface="Roboto"/>
                <a:ea typeface="Roboto"/>
                <a:cs typeface="Roboto"/>
                <a:sym typeface="Roboto"/>
              </a:rPr>
              <a:t>Tablet</a:t>
            </a:r>
            <a:r>
              <a:rPr lang="pt-BR" sz="1800" b="0" i="0" u="none" strike="noStrike" cap="none">
                <a:solidFill>
                  <a:srgbClr val="202124"/>
                </a:solidFill>
                <a:latin typeface="Roboto"/>
                <a:ea typeface="Roboto"/>
                <a:cs typeface="Roboto"/>
                <a:sym typeface="Roboto"/>
              </a:rPr>
              <a:t> é um dispositivo menor que o notebook e maior que o celular, bastante utilizado para acessar à internet, organização pessoal, visualização de fotos/vídeos, jogos, interação com pessoas, entre outros. São portáteis, leves e de fácil transporte. Entram também nesta categoria o iPad, que tem um sistema operacional diferente do tablet </a:t>
            </a:r>
            <a:r>
              <a:rPr lang="pt-BR" sz="1800" b="0" i="0" u="none" strike="noStrike" cap="none">
                <a:solidFill>
                  <a:srgbClr val="000000"/>
                </a:solidFill>
                <a:latin typeface="Roboto"/>
                <a:ea typeface="Roboto"/>
                <a:cs typeface="Roboto"/>
                <a:sym typeface="Roboto"/>
              </a:rPr>
              <a:t>−</a:t>
            </a:r>
            <a:r>
              <a:rPr lang="pt-BR" sz="1800" b="0" i="0" u="none" strike="noStrike" cap="none">
                <a:solidFill>
                  <a:srgbClr val="202124"/>
                </a:solidFill>
                <a:latin typeface="Roboto"/>
                <a:ea typeface="Roboto"/>
                <a:cs typeface="Roboto"/>
                <a:sym typeface="Roboto"/>
              </a:rPr>
              <a:t> enquanto este é Android, o iPad é iOS, porém com as mesmas/semelhantes funções </a:t>
            </a:r>
            <a:r>
              <a:rPr lang="pt-BR" sz="1800" b="0" i="0" u="none" strike="noStrike" cap="none">
                <a:solidFill>
                  <a:srgbClr val="000000"/>
                </a:solidFill>
                <a:latin typeface="Roboto"/>
                <a:ea typeface="Roboto"/>
                <a:cs typeface="Roboto"/>
                <a:sym typeface="Roboto"/>
              </a:rPr>
              <a:t>−</a:t>
            </a:r>
            <a:r>
              <a:rPr lang="pt-BR" sz="1800" b="0" i="0" u="none" strike="noStrike" cap="none">
                <a:solidFill>
                  <a:srgbClr val="202124"/>
                </a:solidFill>
                <a:latin typeface="Roboto"/>
                <a:ea typeface="Roboto"/>
                <a:cs typeface="Roboto"/>
                <a:sym typeface="Roboto"/>
              </a:rPr>
              <a:t>, e o Kindle.</a:t>
            </a:r>
            <a:endParaRPr sz="1800" b="0" i="0" u="none" strike="noStrike" cap="none">
              <a:solidFill>
                <a:srgbClr val="202124"/>
              </a:solidFill>
              <a:latin typeface="Roboto"/>
              <a:ea typeface="Roboto"/>
              <a:cs typeface="Roboto"/>
              <a:sym typeface="Roboto"/>
            </a:endParaRPr>
          </a:p>
        </p:txBody>
      </p:sp>
      <p:sp>
        <p:nvSpPr>
          <p:cNvPr id="699" name="Google Shape;699;p68"/>
          <p:cNvSpPr txBox="1"/>
          <p:nvPr/>
        </p:nvSpPr>
        <p:spPr>
          <a:xfrm>
            <a:off x="735403" y="423857"/>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Tablet e </a:t>
            </a:r>
            <a:r>
              <a:rPr lang="pt-BR" sz="2400" b="0" i="0" u="none" strike="noStrike" cap="none" dirty="0" err="1">
                <a:solidFill>
                  <a:srgbClr val="000000"/>
                </a:solidFill>
                <a:latin typeface="Roboto"/>
                <a:ea typeface="Roboto"/>
                <a:cs typeface="Roboto"/>
                <a:sym typeface="Roboto"/>
              </a:rPr>
              <a:t>Acessorios</a:t>
            </a:r>
            <a:r>
              <a:rPr lang="pt-BR" sz="2400" b="0" i="0" u="none" strike="noStrike" cap="none" dirty="0">
                <a:solidFill>
                  <a:srgbClr val="000000"/>
                </a:solidFill>
                <a:latin typeface="Roboto"/>
                <a:ea typeface="Roboto"/>
                <a:cs typeface="Roboto"/>
                <a:sym typeface="Roboto"/>
              </a:rPr>
              <a:t> &gt; </a:t>
            </a:r>
            <a:r>
              <a:rPr lang="pt-BR" sz="2400" b="1" i="0" u="none" strike="noStrike" cap="none" dirty="0">
                <a:solidFill>
                  <a:srgbClr val="000000"/>
                </a:solidFill>
                <a:latin typeface="Roboto"/>
                <a:ea typeface="Roboto"/>
                <a:cs typeface="Roboto"/>
                <a:sym typeface="Roboto"/>
              </a:rPr>
              <a:t>Tablet</a:t>
            </a:r>
            <a:endParaRPr b="1" dirty="0"/>
          </a:p>
        </p:txBody>
      </p:sp>
      <p:pic>
        <p:nvPicPr>
          <p:cNvPr id="700" name="Google Shape;700;p68"/>
          <p:cNvPicPr preferRelativeResize="0"/>
          <p:nvPr/>
        </p:nvPicPr>
        <p:blipFill rotWithShape="1">
          <a:blip r:embed="rId3">
            <a:alphaModFix/>
          </a:blip>
          <a:srcRect/>
          <a:stretch/>
        </p:blipFill>
        <p:spPr>
          <a:xfrm>
            <a:off x="1405920" y="3429000"/>
            <a:ext cx="2532695" cy="2766293"/>
          </a:xfrm>
          <a:prstGeom prst="rect">
            <a:avLst/>
          </a:prstGeom>
          <a:noFill/>
          <a:ln>
            <a:noFill/>
          </a:ln>
        </p:spPr>
      </p:pic>
      <p:pic>
        <p:nvPicPr>
          <p:cNvPr id="701" name="Google Shape;701;p68"/>
          <p:cNvPicPr preferRelativeResize="0"/>
          <p:nvPr/>
        </p:nvPicPr>
        <p:blipFill rotWithShape="1">
          <a:blip r:embed="rId4">
            <a:alphaModFix/>
          </a:blip>
          <a:srcRect/>
          <a:stretch/>
        </p:blipFill>
        <p:spPr>
          <a:xfrm>
            <a:off x="4983512" y="3429000"/>
            <a:ext cx="2579055" cy="2766293"/>
          </a:xfrm>
          <a:prstGeom prst="rect">
            <a:avLst/>
          </a:prstGeom>
          <a:noFill/>
          <a:ln>
            <a:noFill/>
          </a:ln>
        </p:spPr>
      </p:pic>
      <p:pic>
        <p:nvPicPr>
          <p:cNvPr id="702" name="Google Shape;702;p68"/>
          <p:cNvPicPr preferRelativeResize="0"/>
          <p:nvPr/>
        </p:nvPicPr>
        <p:blipFill rotWithShape="1">
          <a:blip r:embed="rId5">
            <a:alphaModFix/>
          </a:blip>
          <a:srcRect/>
          <a:stretch/>
        </p:blipFill>
        <p:spPr>
          <a:xfrm>
            <a:off x="8951599" y="3521570"/>
            <a:ext cx="1883489" cy="2673723"/>
          </a:xfrm>
          <a:prstGeom prst="rect">
            <a:avLst/>
          </a:prstGeom>
          <a:noFill/>
          <a:ln>
            <a:noFill/>
          </a:ln>
        </p:spPr>
      </p:pic>
      <p:sp>
        <p:nvSpPr>
          <p:cNvPr id="703" name="Google Shape;703;p68"/>
          <p:cNvSpPr txBox="1"/>
          <p:nvPr/>
        </p:nvSpPr>
        <p:spPr>
          <a:xfrm>
            <a:off x="2285999" y="6322139"/>
            <a:ext cx="120936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Tablet</a:t>
            </a:r>
            <a:endParaRPr/>
          </a:p>
        </p:txBody>
      </p:sp>
      <p:sp>
        <p:nvSpPr>
          <p:cNvPr id="704" name="Google Shape;704;p68"/>
          <p:cNvSpPr txBox="1"/>
          <p:nvPr/>
        </p:nvSpPr>
        <p:spPr>
          <a:xfrm>
            <a:off x="5948468" y="6322139"/>
            <a:ext cx="120936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iPad</a:t>
            </a:r>
            <a:endParaRPr/>
          </a:p>
        </p:txBody>
      </p:sp>
      <p:sp>
        <p:nvSpPr>
          <p:cNvPr id="705" name="Google Shape;705;p68"/>
          <p:cNvSpPr txBox="1"/>
          <p:nvPr/>
        </p:nvSpPr>
        <p:spPr>
          <a:xfrm>
            <a:off x="9488128" y="6340967"/>
            <a:ext cx="120936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pt-BR" sz="1800" b="0" i="0" u="none" strike="noStrike" cap="none">
                <a:solidFill>
                  <a:srgbClr val="000000"/>
                </a:solidFill>
                <a:latin typeface="Roboto"/>
                <a:ea typeface="Roboto"/>
                <a:cs typeface="Roboto"/>
                <a:sym typeface="Roboto"/>
              </a:rPr>
              <a:t>Kindle</a:t>
            </a:r>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709"/>
        <p:cNvGrpSpPr/>
        <p:nvPr/>
      </p:nvGrpSpPr>
      <p:grpSpPr>
        <a:xfrm>
          <a:off x="0" y="0"/>
          <a:ext cx="0" cy="0"/>
          <a:chOff x="0" y="0"/>
          <a:chExt cx="0" cy="0"/>
        </a:xfrm>
      </p:grpSpPr>
      <p:sp>
        <p:nvSpPr>
          <p:cNvPr id="710" name="Google Shape;710;p69"/>
          <p:cNvSpPr txBox="1"/>
          <p:nvPr/>
        </p:nvSpPr>
        <p:spPr>
          <a:xfrm>
            <a:off x="735403" y="1898609"/>
            <a:ext cx="10721100"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None/>
            </a:pPr>
            <a:r>
              <a:rPr lang="pt-BR" sz="1800" b="1" i="0" u="none" strike="noStrike" cap="none">
                <a:solidFill>
                  <a:srgbClr val="202124"/>
                </a:solidFill>
                <a:latin typeface="Roboto"/>
                <a:ea typeface="Roboto"/>
                <a:cs typeface="Roboto"/>
                <a:sym typeface="Roboto"/>
              </a:rPr>
              <a:t>Teclado para tablet </a:t>
            </a:r>
            <a:r>
              <a:rPr lang="pt-BR" sz="1800" b="0" i="0" u="none" strike="noStrike" cap="none">
                <a:solidFill>
                  <a:srgbClr val="202124"/>
                </a:solidFill>
                <a:latin typeface="Roboto"/>
                <a:ea typeface="Roboto"/>
                <a:cs typeface="Roboto"/>
                <a:sym typeface="Roboto"/>
              </a:rPr>
              <a:t>é similar ao usado no computador/notebook. A diferença está no tamanho, que é menor, e por alguns tipos de teclado serem específicos para tablet. Alguns modelos já vem com o suporte ou capa para a colocação do aparelho. A conexão pode ser feita por cabos ou sem cabos (via bluetooth), permitindo a utilização em outros aparelhos. </a:t>
            </a:r>
            <a:endParaRPr sz="1800" b="0" i="0" u="none" strike="noStrike" cap="none">
              <a:solidFill>
                <a:srgbClr val="202124"/>
              </a:solidFill>
              <a:latin typeface="Roboto"/>
              <a:ea typeface="Roboto"/>
              <a:cs typeface="Roboto"/>
              <a:sym typeface="Roboto"/>
            </a:endParaRPr>
          </a:p>
        </p:txBody>
      </p:sp>
      <p:sp>
        <p:nvSpPr>
          <p:cNvPr id="712" name="Google Shape;712;p69"/>
          <p:cNvSpPr txBox="1"/>
          <p:nvPr/>
        </p:nvSpPr>
        <p:spPr>
          <a:xfrm>
            <a:off x="735403" y="423857"/>
            <a:ext cx="10721100"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dirty="0" err="1">
                <a:solidFill>
                  <a:srgbClr val="000000"/>
                </a:solidFill>
                <a:latin typeface="Roboto"/>
                <a:ea typeface="Roboto"/>
                <a:cs typeface="Roboto"/>
                <a:sym typeface="Roboto"/>
              </a:rPr>
              <a:t>Informatica</a:t>
            </a:r>
            <a:r>
              <a:rPr lang="pt-BR" sz="2400" b="0" i="0" u="none" strike="noStrike" cap="none" dirty="0">
                <a:solidFill>
                  <a:srgbClr val="000000"/>
                </a:solidFill>
                <a:latin typeface="Roboto"/>
                <a:ea typeface="Roboto"/>
                <a:cs typeface="Roboto"/>
                <a:sym typeface="Roboto"/>
              </a:rPr>
              <a:t> &gt; Tablet e </a:t>
            </a:r>
            <a:r>
              <a:rPr lang="pt-BR" sz="2400" b="0" i="0" u="none" strike="noStrike" cap="none" dirty="0" err="1">
                <a:solidFill>
                  <a:srgbClr val="000000"/>
                </a:solidFill>
                <a:latin typeface="Roboto"/>
                <a:ea typeface="Roboto"/>
                <a:cs typeface="Roboto"/>
                <a:sym typeface="Roboto"/>
              </a:rPr>
              <a:t>Acessorios</a:t>
            </a:r>
            <a:r>
              <a:rPr lang="pt-BR" sz="2400" b="0" i="0" u="none" strike="noStrike" cap="none" dirty="0">
                <a:solidFill>
                  <a:srgbClr val="000000"/>
                </a:solidFill>
                <a:latin typeface="Roboto"/>
                <a:ea typeface="Roboto"/>
                <a:cs typeface="Roboto"/>
                <a:sym typeface="Roboto"/>
              </a:rPr>
              <a:t> &gt; </a:t>
            </a:r>
            <a:r>
              <a:rPr lang="pt-BR" sz="2400" b="1" i="0" u="none" strike="noStrike" cap="none" dirty="0">
                <a:solidFill>
                  <a:srgbClr val="000000"/>
                </a:solidFill>
                <a:latin typeface="Roboto"/>
                <a:ea typeface="Roboto"/>
                <a:cs typeface="Roboto"/>
                <a:sym typeface="Roboto"/>
              </a:rPr>
              <a:t>Teclado para Tablet</a:t>
            </a:r>
            <a:endParaRPr lang="pt-BR" b="1" dirty="0"/>
          </a:p>
        </p:txBody>
      </p:sp>
      <p:pic>
        <p:nvPicPr>
          <p:cNvPr id="713" name="Google Shape;713;p69"/>
          <p:cNvPicPr preferRelativeResize="0"/>
          <p:nvPr/>
        </p:nvPicPr>
        <p:blipFill rotWithShape="1">
          <a:blip r:embed="rId3">
            <a:alphaModFix/>
          </a:blip>
          <a:srcRect/>
          <a:stretch/>
        </p:blipFill>
        <p:spPr>
          <a:xfrm>
            <a:off x="799559" y="4112025"/>
            <a:ext cx="2656726" cy="1774036"/>
          </a:xfrm>
          <a:prstGeom prst="rect">
            <a:avLst/>
          </a:prstGeom>
          <a:noFill/>
          <a:ln>
            <a:noFill/>
          </a:ln>
        </p:spPr>
      </p:pic>
      <p:pic>
        <p:nvPicPr>
          <p:cNvPr id="714" name="Google Shape;714;p69"/>
          <p:cNvPicPr preferRelativeResize="0"/>
          <p:nvPr/>
        </p:nvPicPr>
        <p:blipFill rotWithShape="1">
          <a:blip r:embed="rId4">
            <a:alphaModFix/>
          </a:blip>
          <a:srcRect/>
          <a:stretch/>
        </p:blipFill>
        <p:spPr>
          <a:xfrm>
            <a:off x="4089102" y="3651607"/>
            <a:ext cx="3496197" cy="2954608"/>
          </a:xfrm>
          <a:prstGeom prst="rect">
            <a:avLst/>
          </a:prstGeom>
          <a:noFill/>
          <a:ln>
            <a:noFill/>
          </a:ln>
        </p:spPr>
      </p:pic>
      <p:pic>
        <p:nvPicPr>
          <p:cNvPr id="715" name="Google Shape;715;p69"/>
          <p:cNvPicPr preferRelativeResize="0"/>
          <p:nvPr/>
        </p:nvPicPr>
        <p:blipFill rotWithShape="1">
          <a:blip r:embed="rId5">
            <a:alphaModFix/>
          </a:blip>
          <a:srcRect/>
          <a:stretch/>
        </p:blipFill>
        <p:spPr>
          <a:xfrm>
            <a:off x="8218116" y="4234338"/>
            <a:ext cx="3238387" cy="1529410"/>
          </a:xfrm>
          <a:prstGeom prst="rect">
            <a:avLst/>
          </a:prstGeom>
          <a:noFill/>
          <a:ln>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6"/>
          <p:cNvSpPr txBox="1"/>
          <p:nvPr/>
        </p:nvSpPr>
        <p:spPr>
          <a:xfrm>
            <a:off x="735447" y="1613871"/>
            <a:ext cx="10721100" cy="3970277"/>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00000"/>
              </a:lnSpc>
              <a:spcBef>
                <a:spcPts val="0"/>
              </a:spcBef>
              <a:spcAft>
                <a:spcPts val="0"/>
              </a:spcAft>
              <a:buClr>
                <a:srgbClr val="000000"/>
              </a:buClr>
              <a:buSzPts val="1800"/>
              <a:buFont typeface="+mj-lt"/>
              <a:buAutoNum type="arabicPeriod"/>
            </a:pPr>
            <a:r>
              <a:rPr lang="pt-BR" sz="1800" b="0" i="0" u="none" strike="noStrike" cap="none" dirty="0">
                <a:solidFill>
                  <a:srgbClr val="202124"/>
                </a:solidFill>
                <a:latin typeface="Roboto"/>
                <a:ea typeface="Roboto"/>
                <a:cs typeface="Roboto"/>
                <a:sym typeface="Roboto"/>
              </a:rPr>
              <a:t>A </a:t>
            </a:r>
            <a:r>
              <a:rPr lang="pt-BR" sz="1800" b="1" i="0" u="none" strike="noStrike" cap="none" dirty="0">
                <a:solidFill>
                  <a:srgbClr val="202124"/>
                </a:solidFill>
                <a:latin typeface="Roboto"/>
                <a:ea typeface="Roboto"/>
                <a:cs typeface="Roboto"/>
                <a:sym typeface="Roboto"/>
              </a:rPr>
              <a:t>MARCA</a:t>
            </a:r>
            <a:r>
              <a:rPr lang="pt-BR" sz="1800" b="0" i="0" u="none" strike="noStrike" cap="none" dirty="0">
                <a:solidFill>
                  <a:srgbClr val="202124"/>
                </a:solidFill>
                <a:latin typeface="Roboto"/>
                <a:ea typeface="Roboto"/>
                <a:cs typeface="Roboto"/>
                <a:sym typeface="Roboto"/>
              </a:rPr>
              <a:t> do </a:t>
            </a:r>
            <a:r>
              <a:rPr lang="pt-BR" sz="1800" b="1" i="0" u="none" strike="noStrike" cap="none" dirty="0">
                <a:solidFill>
                  <a:srgbClr val="202124"/>
                </a:solidFill>
                <a:latin typeface="Roboto"/>
                <a:ea typeface="Roboto"/>
                <a:cs typeface="Roboto"/>
                <a:sym typeface="Roboto"/>
              </a:rPr>
              <a:t>PROCESSADOR </a:t>
            </a:r>
            <a:r>
              <a:rPr lang="pt-BR" sz="1800" b="1" i="0" u="sng" strike="noStrike" cap="none" dirty="0">
                <a:solidFill>
                  <a:srgbClr val="202124"/>
                </a:solidFill>
                <a:latin typeface="Roboto"/>
                <a:ea typeface="Roboto"/>
                <a:cs typeface="Roboto"/>
                <a:sym typeface="Roboto"/>
              </a:rPr>
              <a:t>NÃO</a:t>
            </a:r>
            <a:r>
              <a:rPr lang="pt-BR" sz="1800" b="1" i="0" u="none" strike="noStrike" cap="none" dirty="0">
                <a:solidFill>
                  <a:srgbClr val="202124"/>
                </a:solidFill>
                <a:latin typeface="Roboto"/>
                <a:ea typeface="Roboto"/>
                <a:cs typeface="Roboto"/>
                <a:sym typeface="Roboto"/>
              </a:rPr>
              <a:t> </a:t>
            </a:r>
            <a:r>
              <a:rPr lang="pt-BR" sz="1800" b="0" i="0" u="none" strike="noStrike" cap="none" dirty="0">
                <a:solidFill>
                  <a:srgbClr val="202124"/>
                </a:solidFill>
                <a:latin typeface="Roboto"/>
                <a:ea typeface="Roboto"/>
                <a:cs typeface="Roboto"/>
                <a:sym typeface="Roboto"/>
              </a:rPr>
              <a:t>é a mesma </a:t>
            </a:r>
            <a:r>
              <a:rPr lang="pt-BR" sz="1800" b="1" i="0" u="none" strike="noStrike" cap="none" dirty="0">
                <a:solidFill>
                  <a:srgbClr val="202124"/>
                </a:solidFill>
                <a:latin typeface="Roboto"/>
                <a:ea typeface="Roboto"/>
                <a:cs typeface="Roboto"/>
                <a:sym typeface="Roboto"/>
              </a:rPr>
              <a:t>MARCA</a:t>
            </a:r>
            <a:r>
              <a:rPr lang="pt-BR" sz="1800" b="0" i="0" u="none" strike="noStrike" cap="none" dirty="0">
                <a:solidFill>
                  <a:srgbClr val="202124"/>
                </a:solidFill>
                <a:latin typeface="Roboto"/>
                <a:ea typeface="Roboto"/>
                <a:cs typeface="Roboto"/>
                <a:sym typeface="Roboto"/>
              </a:rPr>
              <a:t> do computador (por exemplo CELERON, GEFORCE, INTEL, etc.)</a:t>
            </a:r>
          </a:p>
          <a:p>
            <a:pPr marL="342900" marR="0" lvl="0" indent="-342900" algn="just" rtl="0">
              <a:lnSpc>
                <a:spcPct val="100000"/>
              </a:lnSpc>
              <a:spcBef>
                <a:spcPts val="0"/>
              </a:spcBef>
              <a:spcAft>
                <a:spcPts val="0"/>
              </a:spcAft>
              <a:buClr>
                <a:srgbClr val="000000"/>
              </a:buClr>
              <a:buSzPts val="1800"/>
              <a:buFont typeface="+mj-lt"/>
              <a:buAutoNum type="arabicPeriod"/>
            </a:pPr>
            <a:endParaRPr lang="pt-BR" sz="1800" b="0" i="0" u="none" strike="noStrike" cap="none" dirty="0">
              <a:solidFill>
                <a:srgbClr val="202124"/>
              </a:solidFill>
              <a:latin typeface="Roboto"/>
              <a:ea typeface="Roboto"/>
              <a:cs typeface="Roboto"/>
              <a:sym typeface="Roboto"/>
            </a:endParaRPr>
          </a:p>
          <a:p>
            <a:pPr marL="342900" marR="0" lvl="0" indent="-342900" algn="just" rtl="0">
              <a:lnSpc>
                <a:spcPct val="100000"/>
              </a:lnSpc>
              <a:spcBef>
                <a:spcPts val="0"/>
              </a:spcBef>
              <a:spcAft>
                <a:spcPts val="0"/>
              </a:spcAft>
              <a:buClr>
                <a:srgbClr val="000000"/>
              </a:buClr>
              <a:buSzPts val="1800"/>
              <a:buFont typeface="+mj-lt"/>
              <a:buAutoNum type="arabicPeriod"/>
            </a:pPr>
            <a:r>
              <a:rPr lang="pt-BR" sz="1800" b="0" i="0" u="none" strike="noStrike" cap="none" dirty="0">
                <a:solidFill>
                  <a:srgbClr val="202124"/>
                </a:solidFill>
                <a:latin typeface="Roboto"/>
                <a:ea typeface="Roboto"/>
                <a:cs typeface="Roboto"/>
                <a:sym typeface="Roboto"/>
              </a:rPr>
              <a:t>São consideradas marcas o fabricante dos computadores, como ACER, ASUS, DELL, HP, LENOVO, LG, SAMSUNG, dentre outros.</a:t>
            </a:r>
          </a:p>
          <a:p>
            <a:pPr marL="342900" marR="0" lvl="0" indent="-342900" algn="just" rtl="0">
              <a:lnSpc>
                <a:spcPct val="100000"/>
              </a:lnSpc>
              <a:spcBef>
                <a:spcPts val="0"/>
              </a:spcBef>
              <a:spcAft>
                <a:spcPts val="0"/>
              </a:spcAft>
              <a:buClr>
                <a:srgbClr val="000000"/>
              </a:buClr>
              <a:buSzPts val="1800"/>
              <a:buFont typeface="+mj-lt"/>
              <a:buAutoNum type="arabicPeriod"/>
            </a:pPr>
            <a:endParaRPr lang="pt-BR" sz="1800" dirty="0">
              <a:solidFill>
                <a:srgbClr val="202124"/>
              </a:solidFill>
              <a:latin typeface="Roboto"/>
              <a:ea typeface="Roboto"/>
              <a:cs typeface="Roboto"/>
              <a:sym typeface="Roboto"/>
            </a:endParaRPr>
          </a:p>
          <a:p>
            <a:pPr marL="342900" marR="0" lvl="0" indent="-342900" algn="just" rtl="0">
              <a:lnSpc>
                <a:spcPct val="100000"/>
              </a:lnSpc>
              <a:spcBef>
                <a:spcPts val="0"/>
              </a:spcBef>
              <a:spcAft>
                <a:spcPts val="0"/>
              </a:spcAft>
              <a:buClr>
                <a:srgbClr val="000000"/>
              </a:buClr>
              <a:buSzPts val="1800"/>
              <a:buFont typeface="+mj-lt"/>
              <a:buAutoNum type="arabicPeriod"/>
            </a:pPr>
            <a:r>
              <a:rPr lang="pt-BR" sz="1800" b="0" i="0" u="none" strike="noStrike" cap="none" dirty="0">
                <a:solidFill>
                  <a:srgbClr val="202124"/>
                </a:solidFill>
                <a:latin typeface="Roboto"/>
                <a:ea typeface="Roboto"/>
                <a:cs typeface="Roboto"/>
                <a:sym typeface="Roboto"/>
              </a:rPr>
              <a:t>A marca GEFORCE é uma marca de PLACA DE VÍDEO. </a:t>
            </a:r>
            <a:r>
              <a:rPr lang="pt-BR" sz="1800" dirty="0">
                <a:solidFill>
                  <a:srgbClr val="202124"/>
                </a:solidFill>
                <a:latin typeface="Roboto"/>
                <a:ea typeface="Roboto"/>
                <a:cs typeface="Roboto"/>
                <a:sym typeface="Roboto"/>
              </a:rPr>
              <a:t>M</a:t>
            </a:r>
            <a:r>
              <a:rPr lang="pt-BR" sz="1800" b="0" i="0" u="none" strike="noStrike" cap="none" dirty="0">
                <a:solidFill>
                  <a:srgbClr val="202124"/>
                </a:solidFill>
                <a:latin typeface="Roboto"/>
                <a:ea typeface="Roboto"/>
                <a:cs typeface="Roboto"/>
                <a:sym typeface="Roboto"/>
              </a:rPr>
              <a:t>esmo que essa marca apareça no descritivo de computadores/notebooks, ela não é uma marca de computador.</a:t>
            </a:r>
          </a:p>
          <a:p>
            <a:pPr marL="342900" marR="0" lvl="0" indent="-342900" algn="just" rtl="0">
              <a:lnSpc>
                <a:spcPct val="100000"/>
              </a:lnSpc>
              <a:spcBef>
                <a:spcPts val="0"/>
              </a:spcBef>
              <a:spcAft>
                <a:spcPts val="0"/>
              </a:spcAft>
              <a:buClr>
                <a:srgbClr val="000000"/>
              </a:buClr>
              <a:buSzPts val="1800"/>
              <a:buFont typeface="+mj-lt"/>
              <a:buAutoNum type="arabicPeriod"/>
            </a:pPr>
            <a:endParaRPr lang="pt-BR" sz="1800" b="0" i="0" u="none" strike="noStrike" cap="none" dirty="0">
              <a:solidFill>
                <a:srgbClr val="202124"/>
              </a:solidFill>
              <a:latin typeface="Roboto"/>
              <a:ea typeface="Roboto"/>
              <a:cs typeface="Roboto"/>
              <a:sym typeface="Roboto"/>
            </a:endParaRPr>
          </a:p>
          <a:p>
            <a:pPr marL="342900" marR="0" lvl="0" indent="-342900" algn="just" rtl="0">
              <a:lnSpc>
                <a:spcPct val="100000"/>
              </a:lnSpc>
              <a:spcBef>
                <a:spcPts val="0"/>
              </a:spcBef>
              <a:spcAft>
                <a:spcPts val="0"/>
              </a:spcAft>
              <a:buClr>
                <a:srgbClr val="000000"/>
              </a:buClr>
              <a:buSzPts val="1800"/>
              <a:buFont typeface="+mj-lt"/>
              <a:buAutoNum type="arabicPeriod"/>
            </a:pPr>
            <a:r>
              <a:rPr lang="pt-BR" sz="1800" b="0" i="0" u="none" strike="noStrike" cap="none" dirty="0">
                <a:solidFill>
                  <a:srgbClr val="202124"/>
                </a:solidFill>
                <a:latin typeface="Roboto"/>
                <a:ea typeface="Roboto"/>
                <a:cs typeface="Roboto"/>
                <a:sym typeface="Roboto"/>
              </a:rPr>
              <a:t>Favor se atentar ao produto que está na tela, fazendo a pesquisa nos sites de busca e confirmando no site do fabricante para fazer a classificação corretamente.</a:t>
            </a:r>
          </a:p>
          <a:p>
            <a:pPr marL="342900" marR="0" lvl="0" indent="-342900" algn="just" rtl="0">
              <a:lnSpc>
                <a:spcPct val="100000"/>
              </a:lnSpc>
              <a:spcBef>
                <a:spcPts val="0"/>
              </a:spcBef>
              <a:spcAft>
                <a:spcPts val="0"/>
              </a:spcAft>
              <a:buClr>
                <a:srgbClr val="000000"/>
              </a:buClr>
              <a:buSzPts val="1800"/>
              <a:buFont typeface="+mj-lt"/>
              <a:buAutoNum type="arabicPeriod"/>
            </a:pPr>
            <a:endParaRPr lang="pt-BR" sz="1800" b="0" i="0" u="none" strike="noStrike" cap="none" dirty="0">
              <a:solidFill>
                <a:srgbClr val="202124"/>
              </a:solidFill>
              <a:latin typeface="Roboto"/>
              <a:ea typeface="Roboto"/>
              <a:cs typeface="Roboto"/>
              <a:sym typeface="Roboto"/>
            </a:endParaRPr>
          </a:p>
          <a:p>
            <a:pPr marL="342900" marR="0" lvl="0" indent="-342900" algn="just" rtl="0">
              <a:lnSpc>
                <a:spcPct val="100000"/>
              </a:lnSpc>
              <a:spcBef>
                <a:spcPts val="0"/>
              </a:spcBef>
              <a:spcAft>
                <a:spcPts val="0"/>
              </a:spcAft>
              <a:buClr>
                <a:srgbClr val="000000"/>
              </a:buClr>
              <a:buSzPts val="1800"/>
              <a:buFont typeface="+mj-lt"/>
              <a:buAutoNum type="arabicPeriod"/>
            </a:pPr>
            <a:r>
              <a:rPr lang="pt-BR" sz="1800" b="0" i="0" u="none" strike="noStrike" cap="none" dirty="0">
                <a:solidFill>
                  <a:srgbClr val="202124"/>
                </a:solidFill>
                <a:latin typeface="Roboto"/>
                <a:ea typeface="Roboto"/>
                <a:cs typeface="Roboto"/>
                <a:sym typeface="Roboto"/>
              </a:rPr>
              <a:t>Computadores que são MONTADOS, as marcas serão consideradas NA por terem diversas peças de marcas diferentes.</a:t>
            </a:r>
          </a:p>
        </p:txBody>
      </p:sp>
      <p:sp>
        <p:nvSpPr>
          <p:cNvPr id="114" name="Google Shape;114;p6"/>
          <p:cNvSpPr txBox="1"/>
          <p:nvPr/>
        </p:nvSpPr>
        <p:spPr>
          <a:xfrm>
            <a:off x="3437203" y="441779"/>
            <a:ext cx="5650826"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1" dirty="0">
                <a:solidFill>
                  <a:srgbClr val="FF0000"/>
                </a:solidFill>
                <a:latin typeface="Roboto"/>
                <a:ea typeface="Roboto"/>
                <a:cs typeface="Roboto"/>
                <a:sym typeface="Roboto"/>
              </a:rPr>
              <a:t>ATENÇÃO PARA A CLASSIFICAÇÃO</a:t>
            </a:r>
            <a:endParaRPr sz="1400" b="1" i="0" u="none" strike="noStrike" cap="none" dirty="0">
              <a:solidFill>
                <a:srgbClr val="FF0000"/>
              </a:solidFill>
              <a:latin typeface="Roboto"/>
              <a:ea typeface="Roboto"/>
              <a:cs typeface="Roboto"/>
              <a:sym typeface="Roboto"/>
            </a:endParaRPr>
          </a:p>
        </p:txBody>
      </p:sp>
    </p:spTree>
  </p:cSld>
  <p:clrMapOvr>
    <a:masterClrMapping/>
  </p:clrMapOvr>
</p:sld>
</file>

<file path=ppt/theme/theme1.xml><?xml version="1.0" encoding="utf-8"?>
<a:theme xmlns:a="http://schemas.openxmlformats.org/drawingml/2006/main" name="Tema do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TotalTime>
  <Words>5097</Words>
  <Application>Microsoft Office PowerPoint</Application>
  <PresentationFormat>Widescreen</PresentationFormat>
  <Paragraphs>274</Paragraphs>
  <Slides>59</Slides>
  <Notes>59</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59</vt:i4>
      </vt:variant>
    </vt:vector>
  </HeadingPairs>
  <TitlesOfParts>
    <vt:vector size="63" baseType="lpstr">
      <vt:lpstr>Roboto</vt:lpstr>
      <vt:lpstr>Arial</vt:lpstr>
      <vt:lpstr>Calibri</vt:lpstr>
      <vt:lpstr>Tema do Office</vt:lpstr>
      <vt:lpstr>Informática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Informática</dc:title>
  <dc:creator>andressa.venesia@neotrust.com.br</dc:creator>
  <cp:lastModifiedBy>Ilse Celia Silva Montalvao</cp:lastModifiedBy>
  <cp:revision>39</cp:revision>
  <dcterms:created xsi:type="dcterms:W3CDTF">2022-03-17T13:44:08Z</dcterms:created>
  <dcterms:modified xsi:type="dcterms:W3CDTF">2024-11-28T16:02:27Z</dcterms:modified>
</cp:coreProperties>
</file>