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4"/>
  </p:notesMasterIdLst>
  <p:sldIdLst>
    <p:sldId id="256" r:id="rId2"/>
    <p:sldId id="257" r:id="rId3"/>
    <p:sldId id="258" r:id="rId4"/>
    <p:sldId id="268" r:id="rId5"/>
    <p:sldId id="259" r:id="rId6"/>
    <p:sldId id="260" r:id="rId7"/>
    <p:sldId id="261" r:id="rId8"/>
    <p:sldId id="262" r:id="rId9"/>
    <p:sldId id="263" r:id="rId10"/>
    <p:sldId id="264" r:id="rId11"/>
    <p:sldId id="265" r:id="rId12"/>
    <p:sldId id="266" r:id="rId13"/>
    <p:sldId id="267"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Lst>
  <p:sldSz cx="12192000" cy="6858000"/>
  <p:notesSz cx="6858000" cy="9144000"/>
  <p:embeddedFontLst>
    <p:embeddedFont>
      <p:font typeface="Roboto" panose="02000000000000000000" pitchFamily="2" charset="0"/>
      <p:regular r:id="rId35"/>
      <p:bold r:id="rId36"/>
      <p:italic r:id="rId37"/>
      <p:boldItalic r:id="rId3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1" roundtripDataSignature="AMtx7miCdBmCqO8gGKXBF6pg0pPd7rZE/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9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3.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2.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1.fntdata"/><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pt-BR" sz="1200" b="0" i="0" u="none" strike="noStrike" cap="none">
                <a:solidFill>
                  <a:schemeClr val="dk1"/>
                </a:solidFill>
                <a:latin typeface="Calibri"/>
                <a:ea typeface="Calibri"/>
                <a:cs typeface="Calibri"/>
                <a:sym typeface="Calibri"/>
              </a:rPr>
              <a:t>‹nº›</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
        <p:nvSpPr>
          <p:cNvPr id="86" name="Google Shape;86;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
        <p:nvSpPr>
          <p:cNvPr id="96" name="Google Shape;96;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
        <p:nvSpPr>
          <p:cNvPr id="102" name="Google Shape;10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
        <p:nvSpPr>
          <p:cNvPr id="210" name="Google Shape;210;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
        <p:nvSpPr>
          <p:cNvPr id="108" name="Google Shape;108;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
        <p:nvSpPr>
          <p:cNvPr id="122" name="Google Shape;12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
        <p:nvSpPr>
          <p:cNvPr id="134" name="Google Shape;134;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
        <p:nvSpPr>
          <p:cNvPr id="146" name="Google Shape;146;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
        <p:nvSpPr>
          <p:cNvPr id="157" name="Google Shape;157;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
        <p:nvSpPr>
          <p:cNvPr id="168" name="Google Shape;168;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
        <p:nvSpPr>
          <p:cNvPr id="178" name="Google Shape;178;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
        <p:nvSpPr>
          <p:cNvPr id="189" name="Google Shape;189;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
        <p:nvSpPr>
          <p:cNvPr id="200" name="Google Shape;200;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
        <p:nvSpPr>
          <p:cNvPr id="220" name="Google Shape;220;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
        <p:nvSpPr>
          <p:cNvPr id="231" name="Google Shape;231;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
        <p:nvSpPr>
          <p:cNvPr id="241" name="Google Shape;241;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
        <p:nvSpPr>
          <p:cNvPr id="252" name="Google Shape;252;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
        <p:nvSpPr>
          <p:cNvPr id="263" name="Google Shape;263;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
        <p:nvSpPr>
          <p:cNvPr id="273" name="Google Shape;273;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Google Shape;287;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
        <p:nvSpPr>
          <p:cNvPr id="288" name="Google Shape;288;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
        <p:nvSpPr>
          <p:cNvPr id="298" name="Google Shape;298;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
        <p:nvSpPr>
          <p:cNvPr id="308" name="Google Shape;308;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
        <p:nvSpPr>
          <p:cNvPr id="319" name="Google Shape;319;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
        <p:nvSpPr>
          <p:cNvPr id="329" name="Google Shape;329;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
        <p:nvSpPr>
          <p:cNvPr id="341" name="Google Shape;341;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
        <p:cNvGrpSpPr/>
        <p:nvPr/>
      </p:nvGrpSpPr>
      <p:grpSpPr>
        <a:xfrm>
          <a:off x="0" y="0"/>
          <a:ext cx="0" cy="0"/>
          <a:chOff x="0" y="0"/>
          <a:chExt cx="0" cy="0"/>
        </a:xfrm>
      </p:grpSpPr>
      <p:sp>
        <p:nvSpPr>
          <p:cNvPr id="351" name="Google Shape;351;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
        <p:nvSpPr>
          <p:cNvPr id="352" name="Google Shape;352;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
        <p:nvSpPr>
          <p:cNvPr id="364" name="Google Shape;364;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
        <p:nvSpPr>
          <p:cNvPr id="376" name="Google Shape;376;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3"/>
        <p:cNvGrpSpPr/>
        <p:nvPr/>
      </p:nvGrpSpPr>
      <p:grpSpPr>
        <a:xfrm>
          <a:off x="0" y="0"/>
          <a:ext cx="0" cy="0"/>
          <a:chOff x="0" y="0"/>
          <a:chExt cx="0" cy="0"/>
        </a:xfrm>
      </p:grpSpPr>
      <p:sp>
        <p:nvSpPr>
          <p:cNvPr id="384" name="Google Shape;384;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
        <p:nvSpPr>
          <p:cNvPr id="385" name="Google Shape;385;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
        <p:nvSpPr>
          <p:cNvPr id="396" name="Google Shape;396;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5"/>
        <p:cNvGrpSpPr/>
        <p:nvPr/>
      </p:nvGrpSpPr>
      <p:grpSpPr>
        <a:xfrm>
          <a:off x="0" y="0"/>
          <a:ext cx="0" cy="0"/>
          <a:chOff x="0" y="0"/>
          <a:chExt cx="0" cy="0"/>
        </a:xfrm>
      </p:grpSpPr>
      <p:sp>
        <p:nvSpPr>
          <p:cNvPr id="406" name="Google Shape;406;p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
        <p:nvSpPr>
          <p:cNvPr id="407" name="Google Shape;407;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4"/>
        <p:cNvGrpSpPr/>
        <p:nvPr/>
      </p:nvGrpSpPr>
      <p:grpSpPr>
        <a:xfrm>
          <a:off x="0" y="0"/>
          <a:ext cx="0" cy="0"/>
          <a:chOff x="0" y="0"/>
          <a:chExt cx="0" cy="0"/>
        </a:xfrm>
      </p:grpSpPr>
      <p:sp>
        <p:nvSpPr>
          <p:cNvPr id="415" name="Google Shape;415;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
        <p:nvSpPr>
          <p:cNvPr id="416" name="Google Shape;416;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lide de Título" type="title">
  <p:cSld name="TITLE">
    <p:spTree>
      <p:nvGrpSpPr>
        <p:cNvPr id="1" name="Shape 15"/>
        <p:cNvGrpSpPr/>
        <p:nvPr/>
      </p:nvGrpSpPr>
      <p:grpSpPr>
        <a:xfrm>
          <a:off x="0" y="0"/>
          <a:ext cx="0" cy="0"/>
          <a:chOff x="0" y="0"/>
          <a:chExt cx="0" cy="0"/>
        </a:xfrm>
      </p:grpSpPr>
      <p:sp>
        <p:nvSpPr>
          <p:cNvPr id="16" name="Google Shape;16;p34"/>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34"/>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3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3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Em Branco" type="blank">
  <p:cSld name="BLANK">
    <p:spTree>
      <p:nvGrpSpPr>
        <p:cNvPr id="1" name="Shape 21"/>
        <p:cNvGrpSpPr/>
        <p:nvPr/>
      </p:nvGrpSpPr>
      <p:grpSpPr>
        <a:xfrm>
          <a:off x="0" y="0"/>
          <a:ext cx="0" cy="0"/>
          <a:chOff x="0" y="0"/>
          <a:chExt cx="0" cy="0"/>
        </a:xfrm>
      </p:grpSpPr>
      <p:sp>
        <p:nvSpPr>
          <p:cNvPr id="22" name="Google Shape;22;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 name="Google Shape;24;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ítulo e Conteúdo" type="obj">
  <p:cSld name="OBJECT">
    <p:spTree>
      <p:nvGrpSpPr>
        <p:cNvPr id="1" name="Shape 25"/>
        <p:cNvGrpSpPr/>
        <p:nvPr/>
      </p:nvGrpSpPr>
      <p:grpSpPr>
        <a:xfrm>
          <a:off x="0" y="0"/>
          <a:ext cx="0" cy="0"/>
          <a:chOff x="0" y="0"/>
          <a:chExt cx="0" cy="0"/>
        </a:xfrm>
      </p:grpSpPr>
      <p:sp>
        <p:nvSpPr>
          <p:cNvPr id="26" name="Google Shape;26;p3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3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 name="Google Shape;28;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abeçalho da Seção" type="secHead">
  <p:cSld name="SECTION_HEADER">
    <p:spTree>
      <p:nvGrpSpPr>
        <p:cNvPr id="1" name="Shape 31"/>
        <p:cNvGrpSpPr/>
        <p:nvPr/>
      </p:nvGrpSpPr>
      <p:grpSpPr>
        <a:xfrm>
          <a:off x="0" y="0"/>
          <a:ext cx="0" cy="0"/>
          <a:chOff x="0" y="0"/>
          <a:chExt cx="0" cy="0"/>
        </a:xfrm>
      </p:grpSpPr>
      <p:sp>
        <p:nvSpPr>
          <p:cNvPr id="32" name="Google Shape;32;p3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3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4" name="Google Shape;34;p3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Duas Partes de Conteúdo" type="twoObj">
  <p:cSld name="TWO_OBJECTS">
    <p:spTree>
      <p:nvGrpSpPr>
        <p:cNvPr id="1" name="Shape 37"/>
        <p:cNvGrpSpPr/>
        <p:nvPr/>
      </p:nvGrpSpPr>
      <p:grpSpPr>
        <a:xfrm>
          <a:off x="0" y="0"/>
          <a:ext cx="0" cy="0"/>
          <a:chOff x="0" y="0"/>
          <a:chExt cx="0" cy="0"/>
        </a:xfrm>
      </p:grpSpPr>
      <p:sp>
        <p:nvSpPr>
          <p:cNvPr id="38" name="Google Shape;38;p3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3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3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 name="Google Shape;41;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ação" type="twoTxTwoObj">
  <p:cSld name="TWO_OBJECTS_WITH_TEXT">
    <p:spTree>
      <p:nvGrpSpPr>
        <p:cNvPr id="1" name="Shape 44"/>
        <p:cNvGrpSpPr/>
        <p:nvPr/>
      </p:nvGrpSpPr>
      <p:grpSpPr>
        <a:xfrm>
          <a:off x="0" y="0"/>
          <a:ext cx="0" cy="0"/>
          <a:chOff x="0" y="0"/>
          <a:chExt cx="0" cy="0"/>
        </a:xfrm>
      </p:grpSpPr>
      <p:sp>
        <p:nvSpPr>
          <p:cNvPr id="45" name="Google Shape;45;p3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 name="Google Shape;46;p3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7" name="Google Shape;47;p3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 name="Google Shape;48;p3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9" name="Google Shape;49;p3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3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3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3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omente Título" type="titleOnly">
  <p:cSld name="TITLE_ONLY">
    <p:spTree>
      <p:nvGrpSpPr>
        <p:cNvPr id="1" name="Shape 53"/>
        <p:cNvGrpSpPr/>
        <p:nvPr/>
      </p:nvGrpSpPr>
      <p:grpSpPr>
        <a:xfrm>
          <a:off x="0" y="0"/>
          <a:ext cx="0" cy="0"/>
          <a:chOff x="0" y="0"/>
          <a:chExt cx="0" cy="0"/>
        </a:xfrm>
      </p:grpSpPr>
      <p:sp>
        <p:nvSpPr>
          <p:cNvPr id="54" name="Google Shape;54;p4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4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údo com Legenda" type="objTx">
  <p:cSld name="OBJECT_WITH_CAPTION_TEXT">
    <p:spTree>
      <p:nvGrpSpPr>
        <p:cNvPr id="1" name="Shape 58"/>
        <p:cNvGrpSpPr/>
        <p:nvPr/>
      </p:nvGrpSpPr>
      <p:grpSpPr>
        <a:xfrm>
          <a:off x="0" y="0"/>
          <a:ext cx="0" cy="0"/>
          <a:chOff x="0" y="0"/>
          <a:chExt cx="0" cy="0"/>
        </a:xfrm>
      </p:grpSpPr>
      <p:sp>
        <p:nvSpPr>
          <p:cNvPr id="59" name="Google Shape;59;p4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41"/>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41"/>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magem com Legenda" type="picTx">
  <p:cSld name="PICTURE_WITH_CAPTION_TEXT">
    <p:spTree>
      <p:nvGrpSpPr>
        <p:cNvPr id="1" name="Shape 65"/>
        <p:cNvGrpSpPr/>
        <p:nvPr/>
      </p:nvGrpSpPr>
      <p:grpSpPr>
        <a:xfrm>
          <a:off x="0" y="0"/>
          <a:ext cx="0" cy="0"/>
          <a:chOff x="0" y="0"/>
          <a:chExt cx="0" cy="0"/>
        </a:xfrm>
      </p:grpSpPr>
      <p:sp>
        <p:nvSpPr>
          <p:cNvPr id="66" name="Google Shape;66;p4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42"/>
          <p:cNvSpPr>
            <a:spLocks noGrp="1"/>
          </p:cNvSpPr>
          <p:nvPr>
            <p:ph type="pic" idx="2"/>
          </p:nvPr>
        </p:nvSpPr>
        <p:spPr>
          <a:xfrm>
            <a:off x="5183188" y="987425"/>
            <a:ext cx="6172200" cy="4873625"/>
          </a:xfrm>
          <a:prstGeom prst="rect">
            <a:avLst/>
          </a:prstGeom>
          <a:noFill/>
          <a:ln>
            <a:noFill/>
          </a:ln>
        </p:spPr>
      </p:sp>
      <p:sp>
        <p:nvSpPr>
          <p:cNvPr id="68" name="Google Shape;68;p42"/>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ítulo e Texto Vertical" type="vertTx">
  <p:cSld name="VERTICAL_TEXT">
    <p:spTree>
      <p:nvGrpSpPr>
        <p:cNvPr id="1" name="Shape 72"/>
        <p:cNvGrpSpPr/>
        <p:nvPr/>
      </p:nvGrpSpPr>
      <p:grpSpPr>
        <a:xfrm>
          <a:off x="0" y="0"/>
          <a:ext cx="0" cy="0"/>
          <a:chOff x="0" y="0"/>
          <a:chExt cx="0" cy="0"/>
        </a:xfrm>
      </p:grpSpPr>
      <p:sp>
        <p:nvSpPr>
          <p:cNvPr id="73" name="Google Shape;73;p4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43"/>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exto e Título Vertical" type="vertTitleAndTx">
  <p:cSld name="VERTICAL_TITLE_AND_VERTICAL_TEXT">
    <p:spTree>
      <p:nvGrpSpPr>
        <p:cNvPr id="1" name="Shape 78"/>
        <p:cNvGrpSpPr/>
        <p:nvPr/>
      </p:nvGrpSpPr>
      <p:grpSpPr>
        <a:xfrm>
          <a:off x="0" y="0"/>
          <a:ext cx="0" cy="0"/>
          <a:chOff x="0" y="0"/>
          <a:chExt cx="0" cy="0"/>
        </a:xfrm>
      </p:grpSpPr>
      <p:sp>
        <p:nvSpPr>
          <p:cNvPr id="79" name="Google Shape;79;p44"/>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44"/>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3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3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3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3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31.png"/></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1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1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43.png"/><Relationship Id="rId4" Type="http://schemas.openxmlformats.org/officeDocument/2006/relationships/image" Target="../media/image42.png"/></Relationships>
</file>

<file path=ppt/slides/_rels/slide1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1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50.png"/><Relationship Id="rId4" Type="http://schemas.openxmlformats.org/officeDocument/2006/relationships/image" Target="../media/image49.png"/></Relationships>
</file>

<file path=ppt/slides/_rels/slide1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s>
</file>

<file path=ppt/slides/_rels/slide1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18.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61.png"/><Relationship Id="rId4" Type="http://schemas.openxmlformats.org/officeDocument/2006/relationships/image" Target="../media/image60.png"/></Relationships>
</file>

<file path=ppt/slides/_rels/slide1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65.png"/><Relationship Id="rId5" Type="http://schemas.openxmlformats.org/officeDocument/2006/relationships/image" Target="../media/image64.png"/><Relationship Id="rId4" Type="http://schemas.openxmlformats.org/officeDocument/2006/relationships/image" Target="../media/image63.png"/></Relationships>
</file>

<file path=ppt/slides/_rels/slide20.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68.png"/><Relationship Id="rId4" Type="http://schemas.openxmlformats.org/officeDocument/2006/relationships/image" Target="../media/image67.png"/></Relationships>
</file>

<file path=ppt/slides/_rels/slide21.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71.png"/><Relationship Id="rId4" Type="http://schemas.openxmlformats.org/officeDocument/2006/relationships/image" Target="../media/image70.png"/></Relationships>
</file>

<file path=ppt/slides/_rels/slide22.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media/image73.png"/></Relationships>
</file>

<file path=ppt/slides/_rels/slide23.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78.png"/><Relationship Id="rId4" Type="http://schemas.openxmlformats.org/officeDocument/2006/relationships/image" Target="../media/image77.png"/></Relationships>
</file>

<file path=ppt/slides/_rels/slide24.xml.rels><?xml version="1.0" encoding="UTF-8" standalone="yes"?>
<Relationships xmlns="http://schemas.openxmlformats.org/package/2006/relationships"><Relationship Id="rId3" Type="http://schemas.openxmlformats.org/officeDocument/2006/relationships/image" Target="../media/image79.jpg"/><Relationship Id="rId7" Type="http://schemas.openxmlformats.org/officeDocument/2006/relationships/image" Target="../media/image83.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82.jpg"/><Relationship Id="rId5" Type="http://schemas.openxmlformats.org/officeDocument/2006/relationships/image" Target="../media/image81.png"/><Relationship Id="rId4" Type="http://schemas.openxmlformats.org/officeDocument/2006/relationships/image" Target="../media/image80.png"/></Relationships>
</file>

<file path=ppt/slides/_rels/slide25.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87.png"/><Relationship Id="rId5" Type="http://schemas.openxmlformats.org/officeDocument/2006/relationships/image" Target="../media/image86.png"/><Relationship Id="rId4" Type="http://schemas.openxmlformats.org/officeDocument/2006/relationships/image" Target="../media/image85.png"/></Relationships>
</file>

<file path=ppt/slides/_rels/slide26.xml.rels><?xml version="1.0" encoding="UTF-8" standalone="yes"?>
<Relationships xmlns="http://schemas.openxmlformats.org/package/2006/relationships"><Relationship Id="rId3" Type="http://schemas.openxmlformats.org/officeDocument/2006/relationships/image" Target="../media/image88.png"/><Relationship Id="rId7" Type="http://schemas.openxmlformats.org/officeDocument/2006/relationships/image" Target="../media/image92.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91.png"/><Relationship Id="rId5" Type="http://schemas.openxmlformats.org/officeDocument/2006/relationships/image" Target="../media/image90.png"/><Relationship Id="rId4" Type="http://schemas.openxmlformats.org/officeDocument/2006/relationships/image" Target="../media/image89.png"/></Relationships>
</file>

<file path=ppt/slides/_rels/slide27.xml.rels><?xml version="1.0" encoding="UTF-8" standalone="yes"?>
<Relationships xmlns="http://schemas.openxmlformats.org/package/2006/relationships"><Relationship Id="rId3" Type="http://schemas.openxmlformats.org/officeDocument/2006/relationships/image" Target="../media/image93.png"/><Relationship Id="rId7" Type="http://schemas.openxmlformats.org/officeDocument/2006/relationships/image" Target="../media/image97.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96.png"/><Relationship Id="rId5" Type="http://schemas.openxmlformats.org/officeDocument/2006/relationships/image" Target="../media/image95.png"/><Relationship Id="rId4" Type="http://schemas.openxmlformats.org/officeDocument/2006/relationships/image" Target="../media/image94.png"/></Relationships>
</file>

<file path=ppt/slides/_rels/slide28.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99.png"/></Relationships>
</file>

<file path=ppt/slides/_rels/slide29.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101.png"/></Relationships>
</file>

<file path=ppt/slides/_rels/slide30.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105.png"/><Relationship Id="rId5" Type="http://schemas.openxmlformats.org/officeDocument/2006/relationships/image" Target="../media/image104.png"/><Relationship Id="rId4" Type="http://schemas.openxmlformats.org/officeDocument/2006/relationships/image" Target="../media/image103.png"/></Relationships>
</file>

<file path=ppt/slides/_rels/slide31.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107.png"/></Relationships>
</file>

<file path=ppt/slides/_rels/slide32.xml.rels><?xml version="1.0" encoding="UTF-8" standalone="yes"?>
<Relationships xmlns="http://schemas.openxmlformats.org/package/2006/relationships"><Relationship Id="rId3" Type="http://schemas.openxmlformats.org/officeDocument/2006/relationships/image" Target="../media/image108.jpg"/><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110.png"/><Relationship Id="rId4" Type="http://schemas.openxmlformats.org/officeDocument/2006/relationships/image" Target="../media/image10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
          <p:cNvSpPr txBox="1">
            <a:spLocks noGrp="1"/>
          </p:cNvSpPr>
          <p:nvPr>
            <p:ph type="ctrTitle"/>
          </p:nvPr>
        </p:nvSpPr>
        <p:spPr>
          <a:xfrm>
            <a:off x="947224" y="962153"/>
            <a:ext cx="10297551" cy="923839"/>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6000"/>
              <a:buFont typeface="Calibri"/>
              <a:buNone/>
            </a:pPr>
            <a:r>
              <a:rPr lang="pt-BR" b="1" dirty="0">
                <a:latin typeface="Roboto" panose="02000000000000000000" pitchFamily="2" charset="0"/>
                <a:ea typeface="Roboto" panose="02000000000000000000" pitchFamily="2" charset="0"/>
                <a:cs typeface="Roboto" panose="02000000000000000000" pitchFamily="2" charset="0"/>
              </a:rPr>
              <a:t>Pet Shop</a:t>
            </a:r>
            <a:endParaRPr dirty="0">
              <a:latin typeface="Roboto" panose="02000000000000000000" pitchFamily="2" charset="0"/>
              <a:ea typeface="Roboto" panose="02000000000000000000" pitchFamily="2" charset="0"/>
              <a:cs typeface="Roboto" panose="02000000000000000000" pitchFamily="2" charset="0"/>
            </a:endParaRPr>
          </a:p>
        </p:txBody>
      </p:sp>
      <p:sp>
        <p:nvSpPr>
          <p:cNvPr id="89" name="Google Shape;89;p1"/>
          <p:cNvSpPr txBox="1"/>
          <p:nvPr/>
        </p:nvSpPr>
        <p:spPr>
          <a:xfrm>
            <a:off x="11073012" y="6475824"/>
            <a:ext cx="1259100" cy="36929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1" i="0" u="none" strike="noStrike" cap="none" dirty="0">
                <a:solidFill>
                  <a:schemeClr val="dk1"/>
                </a:solidFill>
                <a:latin typeface="Roboto" panose="02000000000000000000" pitchFamily="2" charset="0"/>
                <a:ea typeface="Roboto" panose="02000000000000000000" pitchFamily="2" charset="0"/>
                <a:cs typeface="Roboto" panose="02000000000000000000" pitchFamily="2" charset="0"/>
                <a:sym typeface="Calibri"/>
              </a:rPr>
              <a:t>11/2024</a:t>
            </a:r>
            <a:endParaRPr sz="1400" b="0" i="0" u="none" strike="noStrike" cap="none" dirty="0">
              <a:solidFill>
                <a:srgbClr val="000000"/>
              </a:solidFill>
              <a:latin typeface="Roboto" panose="02000000000000000000" pitchFamily="2" charset="0"/>
              <a:ea typeface="Roboto" panose="02000000000000000000" pitchFamily="2" charset="0"/>
              <a:cs typeface="Roboto" panose="02000000000000000000" pitchFamily="2" charset="0"/>
              <a:sym typeface="Arial"/>
            </a:endParaRPr>
          </a:p>
        </p:txBody>
      </p:sp>
      <p:pic>
        <p:nvPicPr>
          <p:cNvPr id="90" name="Google Shape;90;p1"/>
          <p:cNvPicPr preferRelativeResize="0"/>
          <p:nvPr/>
        </p:nvPicPr>
        <p:blipFill rotWithShape="1">
          <a:blip r:embed="rId3">
            <a:alphaModFix/>
          </a:blip>
          <a:srcRect/>
          <a:stretch/>
        </p:blipFill>
        <p:spPr>
          <a:xfrm>
            <a:off x="228486" y="2618790"/>
            <a:ext cx="2876951" cy="3277057"/>
          </a:xfrm>
          <a:prstGeom prst="rect">
            <a:avLst/>
          </a:prstGeom>
          <a:noFill/>
          <a:ln>
            <a:noFill/>
          </a:ln>
        </p:spPr>
      </p:pic>
      <p:pic>
        <p:nvPicPr>
          <p:cNvPr id="91" name="Google Shape;91;p1"/>
          <p:cNvPicPr preferRelativeResize="0"/>
          <p:nvPr/>
        </p:nvPicPr>
        <p:blipFill rotWithShape="1">
          <a:blip r:embed="rId4">
            <a:alphaModFix/>
          </a:blip>
          <a:srcRect/>
          <a:stretch/>
        </p:blipFill>
        <p:spPr>
          <a:xfrm>
            <a:off x="3803814" y="3100467"/>
            <a:ext cx="1642406" cy="2618251"/>
          </a:xfrm>
          <a:prstGeom prst="rect">
            <a:avLst/>
          </a:prstGeom>
          <a:noFill/>
          <a:ln>
            <a:noFill/>
          </a:ln>
        </p:spPr>
      </p:pic>
      <p:pic>
        <p:nvPicPr>
          <p:cNvPr id="92" name="Google Shape;92;p1"/>
          <p:cNvPicPr preferRelativeResize="0"/>
          <p:nvPr/>
        </p:nvPicPr>
        <p:blipFill rotWithShape="1">
          <a:blip r:embed="rId5">
            <a:alphaModFix/>
          </a:blip>
          <a:srcRect l="6765" r="20285"/>
          <a:stretch/>
        </p:blipFill>
        <p:spPr>
          <a:xfrm>
            <a:off x="6472840" y="3001294"/>
            <a:ext cx="1771650" cy="2816596"/>
          </a:xfrm>
          <a:prstGeom prst="rect">
            <a:avLst/>
          </a:prstGeom>
          <a:noFill/>
          <a:ln>
            <a:noFill/>
          </a:ln>
        </p:spPr>
      </p:pic>
      <p:pic>
        <p:nvPicPr>
          <p:cNvPr id="93" name="Google Shape;93;p1"/>
          <p:cNvPicPr preferRelativeResize="0"/>
          <p:nvPr/>
        </p:nvPicPr>
        <p:blipFill rotWithShape="1">
          <a:blip r:embed="rId6">
            <a:alphaModFix/>
          </a:blip>
          <a:srcRect/>
          <a:stretch/>
        </p:blipFill>
        <p:spPr>
          <a:xfrm>
            <a:off x="9271111" y="3395236"/>
            <a:ext cx="2431451" cy="23991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2"/>
          <p:cNvSpPr txBox="1"/>
          <p:nvPr/>
        </p:nvSpPr>
        <p:spPr>
          <a:xfrm>
            <a:off x="397564" y="667695"/>
            <a:ext cx="2817584"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pt-BR" sz="2800" b="0" i="0" u="none" strike="noStrike" cap="none" dirty="0">
                <a:solidFill>
                  <a:schemeClr val="dk1"/>
                </a:solidFill>
                <a:latin typeface="Roboto" panose="02000000000000000000" pitchFamily="2" charset="0"/>
                <a:ea typeface="Roboto" panose="02000000000000000000" pitchFamily="2" charset="0"/>
                <a:cs typeface="Roboto" panose="02000000000000000000" pitchFamily="2" charset="0"/>
                <a:sym typeface="Calibri"/>
              </a:rPr>
              <a:t>Categorias</a:t>
            </a:r>
            <a:endParaRPr sz="1400" b="0" i="0" u="none" strike="noStrike" cap="none" dirty="0">
              <a:solidFill>
                <a:srgbClr val="000000"/>
              </a:solidFill>
              <a:latin typeface="Roboto" panose="02000000000000000000" pitchFamily="2" charset="0"/>
              <a:ea typeface="Roboto" panose="02000000000000000000" pitchFamily="2" charset="0"/>
              <a:cs typeface="Roboto" panose="02000000000000000000" pitchFamily="2" charset="0"/>
              <a:sym typeface="Arial"/>
            </a:endParaRPr>
          </a:p>
        </p:txBody>
      </p:sp>
      <p:sp>
        <p:nvSpPr>
          <p:cNvPr id="99" name="Google Shape;99;p2"/>
          <p:cNvSpPr txBox="1"/>
          <p:nvPr/>
        </p:nvSpPr>
        <p:spPr>
          <a:xfrm>
            <a:off x="397564" y="1573052"/>
            <a:ext cx="8535300" cy="369327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a:solidFill>
                  <a:schemeClr val="dk1"/>
                </a:solidFill>
                <a:latin typeface="Roboto"/>
                <a:ea typeface="Roboto"/>
                <a:cs typeface="Roboto"/>
                <a:sym typeface="Roboto"/>
              </a:rPr>
              <a:t>Pet Shop &gt; Adestramento &gt; </a:t>
            </a:r>
            <a:r>
              <a:rPr lang="pt-BR" sz="1800" b="1" i="0" u="none" strike="noStrike" cap="none" dirty="0">
                <a:solidFill>
                  <a:schemeClr val="dk1"/>
                </a:solidFill>
                <a:latin typeface="Roboto"/>
                <a:ea typeface="Roboto"/>
                <a:cs typeface="Roboto"/>
                <a:sym typeface="Roboto"/>
              </a:rPr>
              <a:t>Adestramento para Animais em Geral</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a:solidFill>
                  <a:schemeClr val="dk1"/>
                </a:solidFill>
                <a:latin typeface="Roboto"/>
                <a:ea typeface="Roboto"/>
                <a:cs typeface="Roboto"/>
                <a:sym typeface="Roboto"/>
              </a:rPr>
              <a:t>Pet Shop &gt; </a:t>
            </a:r>
            <a:r>
              <a:rPr lang="pt-BR" sz="1800" b="0" i="0" u="none" strike="noStrike" cap="none" dirty="0" err="1">
                <a:solidFill>
                  <a:schemeClr val="dk1"/>
                </a:solidFill>
                <a:latin typeface="Roboto"/>
                <a:ea typeface="Roboto"/>
                <a:cs typeface="Roboto"/>
                <a:sym typeface="Roboto"/>
              </a:rPr>
              <a:t>Alimentacao</a:t>
            </a:r>
            <a:r>
              <a:rPr lang="pt-BR" sz="1800" b="0" i="0" u="none" strike="noStrike" cap="none" dirty="0">
                <a:solidFill>
                  <a:schemeClr val="dk1"/>
                </a:solidFill>
                <a:latin typeface="Roboto"/>
                <a:ea typeface="Roboto"/>
                <a:cs typeface="Roboto"/>
                <a:sym typeface="Roboto"/>
              </a:rPr>
              <a:t> &gt; </a:t>
            </a:r>
            <a:r>
              <a:rPr lang="pt-BR" sz="1800" b="1" i="0" u="none" strike="noStrike" cap="none" dirty="0" err="1">
                <a:solidFill>
                  <a:schemeClr val="dk1"/>
                </a:solidFill>
                <a:latin typeface="Roboto"/>
                <a:ea typeface="Roboto"/>
                <a:cs typeface="Roboto"/>
                <a:sym typeface="Roboto"/>
              </a:rPr>
              <a:t>Acessorios</a:t>
            </a:r>
            <a:r>
              <a:rPr lang="pt-BR" sz="1800" b="1" i="0" u="none" strike="noStrike" cap="none" dirty="0">
                <a:solidFill>
                  <a:schemeClr val="dk1"/>
                </a:solidFill>
                <a:latin typeface="Roboto"/>
                <a:ea typeface="Roboto"/>
                <a:cs typeface="Roboto"/>
                <a:sym typeface="Roboto"/>
              </a:rPr>
              <a:t> de </a:t>
            </a:r>
            <a:r>
              <a:rPr lang="pt-BR" sz="1800" b="1" i="0" u="none" strike="noStrike" cap="none" dirty="0" err="1">
                <a:solidFill>
                  <a:schemeClr val="dk1"/>
                </a:solidFill>
                <a:latin typeface="Roboto"/>
                <a:ea typeface="Roboto"/>
                <a:cs typeface="Roboto"/>
                <a:sym typeface="Roboto"/>
              </a:rPr>
              <a:t>Alimentacao</a:t>
            </a:r>
            <a:r>
              <a:rPr lang="pt-BR" sz="1800" b="1" i="0" u="none" strike="noStrike" cap="none" dirty="0">
                <a:solidFill>
                  <a:schemeClr val="dk1"/>
                </a:solidFill>
                <a:latin typeface="Roboto"/>
                <a:ea typeface="Roboto"/>
                <a:cs typeface="Roboto"/>
                <a:sym typeface="Roboto"/>
              </a:rPr>
              <a:t> para Animais em Geral</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a:solidFill>
                  <a:schemeClr val="dk1"/>
                </a:solidFill>
                <a:latin typeface="Roboto"/>
                <a:ea typeface="Roboto"/>
                <a:cs typeface="Roboto"/>
                <a:sym typeface="Roboto"/>
              </a:rPr>
              <a:t>Pet Shop &gt; </a:t>
            </a:r>
            <a:r>
              <a:rPr lang="pt-BR" sz="1800" b="0" i="0" u="none" strike="noStrike" cap="none" dirty="0" err="1">
                <a:solidFill>
                  <a:schemeClr val="dk1"/>
                </a:solidFill>
                <a:latin typeface="Roboto"/>
                <a:ea typeface="Roboto"/>
                <a:cs typeface="Roboto"/>
                <a:sym typeface="Roboto"/>
              </a:rPr>
              <a:t>Alimentacao</a:t>
            </a:r>
            <a:r>
              <a:rPr lang="pt-BR" sz="1800" b="0" i="0" u="none" strike="noStrike" cap="none" dirty="0">
                <a:solidFill>
                  <a:schemeClr val="dk1"/>
                </a:solidFill>
                <a:latin typeface="Roboto"/>
                <a:ea typeface="Roboto"/>
                <a:cs typeface="Roboto"/>
                <a:sym typeface="Roboto"/>
              </a:rPr>
              <a:t> &gt; </a:t>
            </a:r>
            <a:r>
              <a:rPr lang="pt-BR" sz="1800" b="1" i="0" u="none" strike="noStrike" cap="none" dirty="0" err="1">
                <a:solidFill>
                  <a:schemeClr val="dk1"/>
                </a:solidFill>
                <a:latin typeface="Roboto"/>
                <a:ea typeface="Roboto"/>
                <a:cs typeface="Roboto"/>
                <a:sym typeface="Roboto"/>
              </a:rPr>
              <a:t>Alimentacao</a:t>
            </a:r>
            <a:r>
              <a:rPr lang="pt-BR" sz="1800" b="1" i="0" u="none" strike="noStrike" cap="none" dirty="0">
                <a:solidFill>
                  <a:schemeClr val="dk1"/>
                </a:solidFill>
                <a:latin typeface="Roboto"/>
                <a:ea typeface="Roboto"/>
                <a:cs typeface="Roboto"/>
                <a:sym typeface="Roboto"/>
              </a:rPr>
              <a:t> para Cao</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a:solidFill>
                  <a:schemeClr val="dk1"/>
                </a:solidFill>
                <a:latin typeface="Roboto"/>
                <a:ea typeface="Roboto"/>
                <a:cs typeface="Roboto"/>
                <a:sym typeface="Roboto"/>
              </a:rPr>
              <a:t>Pet Shop &gt; </a:t>
            </a:r>
            <a:r>
              <a:rPr lang="pt-BR" sz="1800" b="0" i="0" u="none" strike="noStrike" cap="none" dirty="0" err="1">
                <a:solidFill>
                  <a:schemeClr val="dk1"/>
                </a:solidFill>
                <a:latin typeface="Roboto"/>
                <a:ea typeface="Roboto"/>
                <a:cs typeface="Roboto"/>
                <a:sym typeface="Roboto"/>
              </a:rPr>
              <a:t>Alimentacao</a:t>
            </a:r>
            <a:r>
              <a:rPr lang="pt-BR" sz="1800" b="0" i="0" u="none" strike="noStrike" cap="none" dirty="0">
                <a:solidFill>
                  <a:schemeClr val="dk1"/>
                </a:solidFill>
                <a:latin typeface="Roboto"/>
                <a:ea typeface="Roboto"/>
                <a:cs typeface="Roboto"/>
                <a:sym typeface="Roboto"/>
              </a:rPr>
              <a:t> &gt; </a:t>
            </a:r>
            <a:r>
              <a:rPr lang="pt-BR" sz="1800" b="1" i="0" u="none" strike="noStrike" cap="none" dirty="0" err="1">
                <a:solidFill>
                  <a:schemeClr val="dk1"/>
                </a:solidFill>
                <a:latin typeface="Roboto"/>
                <a:ea typeface="Roboto"/>
                <a:cs typeface="Roboto"/>
                <a:sym typeface="Roboto"/>
              </a:rPr>
              <a:t>Alimentacao</a:t>
            </a:r>
            <a:r>
              <a:rPr lang="pt-BR" sz="1800" b="1" i="0" u="none" strike="noStrike" cap="none" dirty="0">
                <a:solidFill>
                  <a:schemeClr val="dk1"/>
                </a:solidFill>
                <a:latin typeface="Roboto"/>
                <a:ea typeface="Roboto"/>
                <a:cs typeface="Roboto"/>
                <a:sym typeface="Roboto"/>
              </a:rPr>
              <a:t> para Duas </a:t>
            </a:r>
            <a:r>
              <a:rPr lang="pt-BR" sz="1800" b="1" i="0" u="none" strike="noStrike" cap="none" dirty="0" err="1">
                <a:solidFill>
                  <a:schemeClr val="dk1"/>
                </a:solidFill>
                <a:latin typeface="Roboto"/>
                <a:ea typeface="Roboto"/>
                <a:cs typeface="Roboto"/>
                <a:sym typeface="Roboto"/>
              </a:rPr>
              <a:t>Especies</a:t>
            </a:r>
            <a:r>
              <a:rPr lang="pt-BR" sz="1800" b="1" i="0" u="none" strike="noStrike" cap="none" dirty="0">
                <a:solidFill>
                  <a:schemeClr val="dk1"/>
                </a:solidFill>
                <a:latin typeface="Roboto"/>
                <a:ea typeface="Roboto"/>
                <a:cs typeface="Roboto"/>
                <a:sym typeface="Roboto"/>
              </a:rPr>
              <a:t> ou Mais</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a:solidFill>
                  <a:schemeClr val="dk1"/>
                </a:solidFill>
                <a:latin typeface="Roboto"/>
                <a:ea typeface="Roboto"/>
                <a:cs typeface="Roboto"/>
                <a:sym typeface="Roboto"/>
              </a:rPr>
              <a:t>Pet Shop &gt; </a:t>
            </a:r>
            <a:r>
              <a:rPr lang="pt-BR" sz="1800" b="0" i="0" u="none" strike="noStrike" cap="none" dirty="0" err="1">
                <a:solidFill>
                  <a:schemeClr val="dk1"/>
                </a:solidFill>
                <a:latin typeface="Roboto"/>
                <a:ea typeface="Roboto"/>
                <a:cs typeface="Roboto"/>
                <a:sym typeface="Roboto"/>
              </a:rPr>
              <a:t>Alimentacao</a:t>
            </a:r>
            <a:r>
              <a:rPr lang="pt-BR" sz="1800" b="0" i="0" u="none" strike="noStrike" cap="none" dirty="0">
                <a:solidFill>
                  <a:schemeClr val="dk1"/>
                </a:solidFill>
                <a:latin typeface="Roboto"/>
                <a:ea typeface="Roboto"/>
                <a:cs typeface="Roboto"/>
                <a:sym typeface="Roboto"/>
              </a:rPr>
              <a:t> &gt; </a:t>
            </a:r>
            <a:r>
              <a:rPr lang="pt-BR" sz="1800" b="1" i="0" u="none" strike="noStrike" cap="none" dirty="0" err="1">
                <a:solidFill>
                  <a:schemeClr val="dk1"/>
                </a:solidFill>
                <a:latin typeface="Roboto"/>
                <a:ea typeface="Roboto"/>
                <a:cs typeface="Roboto"/>
                <a:sym typeface="Roboto"/>
              </a:rPr>
              <a:t>Alimentacao</a:t>
            </a:r>
            <a:r>
              <a:rPr lang="pt-BR" sz="1800" b="1" i="0" u="none" strike="noStrike" cap="none" dirty="0">
                <a:solidFill>
                  <a:schemeClr val="dk1"/>
                </a:solidFill>
                <a:latin typeface="Roboto"/>
                <a:ea typeface="Roboto"/>
                <a:cs typeface="Roboto"/>
                <a:sym typeface="Roboto"/>
              </a:rPr>
              <a:t> para Gato</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a:solidFill>
                  <a:schemeClr val="dk1"/>
                </a:solidFill>
                <a:latin typeface="Roboto"/>
                <a:ea typeface="Roboto"/>
                <a:cs typeface="Roboto"/>
                <a:sym typeface="Roboto"/>
              </a:rPr>
              <a:t>Pet Shop &gt; </a:t>
            </a:r>
            <a:r>
              <a:rPr lang="pt-BR" sz="1800" b="0" i="0" u="none" strike="noStrike" cap="none" dirty="0" err="1">
                <a:solidFill>
                  <a:schemeClr val="dk1"/>
                </a:solidFill>
                <a:latin typeface="Roboto"/>
                <a:ea typeface="Roboto"/>
                <a:cs typeface="Roboto"/>
                <a:sym typeface="Roboto"/>
              </a:rPr>
              <a:t>Alimentacao</a:t>
            </a:r>
            <a:r>
              <a:rPr lang="pt-BR" sz="1800" b="0" i="0" u="none" strike="noStrike" cap="none" dirty="0">
                <a:solidFill>
                  <a:schemeClr val="dk1"/>
                </a:solidFill>
                <a:latin typeface="Roboto"/>
                <a:ea typeface="Roboto"/>
                <a:cs typeface="Roboto"/>
                <a:sym typeface="Roboto"/>
              </a:rPr>
              <a:t> &gt; </a:t>
            </a:r>
            <a:r>
              <a:rPr lang="pt-BR" sz="1800" b="1" i="0" u="none" strike="noStrike" cap="none" dirty="0" err="1">
                <a:solidFill>
                  <a:schemeClr val="dk1"/>
                </a:solidFill>
                <a:latin typeface="Roboto"/>
                <a:ea typeface="Roboto"/>
                <a:cs typeface="Roboto"/>
                <a:sym typeface="Roboto"/>
              </a:rPr>
              <a:t>Alimentacao</a:t>
            </a:r>
            <a:r>
              <a:rPr lang="pt-BR" sz="1800" b="1" i="0" u="none" strike="noStrike" cap="none" dirty="0">
                <a:solidFill>
                  <a:schemeClr val="dk1"/>
                </a:solidFill>
                <a:latin typeface="Roboto"/>
                <a:ea typeface="Roboto"/>
                <a:cs typeface="Roboto"/>
                <a:sym typeface="Roboto"/>
              </a:rPr>
              <a:t> para Outros Tipos de Animais</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a:solidFill>
                  <a:schemeClr val="dk1"/>
                </a:solidFill>
                <a:latin typeface="Roboto"/>
                <a:ea typeface="Roboto"/>
                <a:cs typeface="Roboto"/>
                <a:sym typeface="Roboto"/>
              </a:rPr>
              <a:t>Pet Shop &gt; </a:t>
            </a:r>
            <a:r>
              <a:rPr lang="pt-BR" sz="1800" b="0" i="0" u="none" strike="noStrike" cap="none" dirty="0" err="1">
                <a:solidFill>
                  <a:schemeClr val="dk1"/>
                </a:solidFill>
                <a:latin typeface="Roboto"/>
                <a:ea typeface="Roboto"/>
                <a:cs typeface="Roboto"/>
                <a:sym typeface="Roboto"/>
              </a:rPr>
              <a:t>Alimentacao</a:t>
            </a:r>
            <a:r>
              <a:rPr lang="pt-BR" sz="1800" b="0" i="0" u="none" strike="noStrike" cap="none" dirty="0">
                <a:solidFill>
                  <a:schemeClr val="dk1"/>
                </a:solidFill>
                <a:latin typeface="Roboto"/>
                <a:ea typeface="Roboto"/>
                <a:cs typeface="Roboto"/>
                <a:sym typeface="Roboto"/>
              </a:rPr>
              <a:t> &gt; </a:t>
            </a:r>
            <a:r>
              <a:rPr lang="pt-BR" sz="1800" b="1" i="0" u="none" strike="noStrike" cap="none" dirty="0" err="1">
                <a:solidFill>
                  <a:schemeClr val="dk1"/>
                </a:solidFill>
                <a:latin typeface="Roboto"/>
                <a:ea typeface="Roboto"/>
                <a:cs typeface="Roboto"/>
                <a:sym typeface="Roboto"/>
              </a:rPr>
              <a:t>Alimentacao</a:t>
            </a:r>
            <a:r>
              <a:rPr lang="pt-BR" sz="1800" b="1" i="0" u="none" strike="noStrike" cap="none" dirty="0">
                <a:solidFill>
                  <a:schemeClr val="dk1"/>
                </a:solidFill>
                <a:latin typeface="Roboto"/>
                <a:ea typeface="Roboto"/>
                <a:cs typeface="Roboto"/>
                <a:sym typeface="Roboto"/>
              </a:rPr>
              <a:t> para </a:t>
            </a:r>
            <a:r>
              <a:rPr lang="pt-BR" sz="1800" b="1" i="0" u="none" strike="noStrike" cap="none" dirty="0" err="1">
                <a:solidFill>
                  <a:schemeClr val="dk1"/>
                </a:solidFill>
                <a:latin typeface="Roboto"/>
                <a:ea typeface="Roboto"/>
                <a:cs typeface="Roboto"/>
                <a:sym typeface="Roboto"/>
              </a:rPr>
              <a:t>Passaro</a:t>
            </a:r>
            <a:endParaRPr lang="pt-BR" sz="1800" b="1" i="0" u="none" strike="noStrike" cap="none" dirty="0">
              <a:solidFill>
                <a:schemeClr val="dk1"/>
              </a:solidFill>
              <a:latin typeface="Roboto"/>
              <a:ea typeface="Roboto"/>
              <a:cs typeface="Roboto"/>
              <a:sym typeface="Roboto"/>
            </a:endParaRP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a:solidFill>
                  <a:schemeClr val="dk1"/>
                </a:solidFill>
                <a:latin typeface="Roboto"/>
                <a:ea typeface="Roboto"/>
                <a:cs typeface="Roboto"/>
                <a:sym typeface="Roboto"/>
              </a:rPr>
              <a:t>Pet Shop &gt; </a:t>
            </a:r>
            <a:r>
              <a:rPr lang="pt-BR" sz="1800" b="0" i="0" u="none" strike="noStrike" cap="none" dirty="0" err="1">
                <a:solidFill>
                  <a:schemeClr val="dk1"/>
                </a:solidFill>
                <a:latin typeface="Roboto"/>
                <a:ea typeface="Roboto"/>
                <a:cs typeface="Roboto"/>
                <a:sym typeface="Roboto"/>
              </a:rPr>
              <a:t>Alimentacao</a:t>
            </a:r>
            <a:r>
              <a:rPr lang="pt-BR" sz="1800" b="0" i="0" u="none" strike="noStrike" cap="none" dirty="0">
                <a:solidFill>
                  <a:schemeClr val="dk1"/>
                </a:solidFill>
                <a:latin typeface="Roboto"/>
                <a:ea typeface="Roboto"/>
                <a:cs typeface="Roboto"/>
                <a:sym typeface="Roboto"/>
              </a:rPr>
              <a:t> &gt; </a:t>
            </a:r>
            <a:r>
              <a:rPr lang="pt-BR" sz="1800" b="1" i="0" u="none" strike="noStrike" cap="none" dirty="0" err="1">
                <a:solidFill>
                  <a:schemeClr val="dk1"/>
                </a:solidFill>
                <a:latin typeface="Roboto"/>
                <a:ea typeface="Roboto"/>
                <a:cs typeface="Roboto"/>
                <a:sym typeface="Roboto"/>
              </a:rPr>
              <a:t>Alimentacao</a:t>
            </a:r>
            <a:r>
              <a:rPr lang="pt-BR" sz="1800" b="1" i="0" u="none" strike="noStrike" cap="none" dirty="0">
                <a:solidFill>
                  <a:schemeClr val="dk1"/>
                </a:solidFill>
                <a:latin typeface="Roboto"/>
                <a:ea typeface="Roboto"/>
                <a:cs typeface="Roboto"/>
                <a:sym typeface="Roboto"/>
              </a:rPr>
              <a:t> para Peixe</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a:solidFill>
                  <a:schemeClr val="dk1"/>
                </a:solidFill>
                <a:latin typeface="Roboto"/>
                <a:ea typeface="Roboto"/>
                <a:cs typeface="Roboto"/>
                <a:sym typeface="Roboto"/>
              </a:rPr>
              <a:t>Pet Shop &gt; </a:t>
            </a:r>
            <a:r>
              <a:rPr lang="pt-BR" sz="1800" b="0" i="0" u="none" strike="noStrike" cap="none" dirty="0" err="1">
                <a:solidFill>
                  <a:schemeClr val="dk1"/>
                </a:solidFill>
                <a:latin typeface="Roboto"/>
                <a:ea typeface="Roboto"/>
                <a:cs typeface="Roboto"/>
                <a:sym typeface="Roboto"/>
              </a:rPr>
              <a:t>Alimentacao</a:t>
            </a:r>
            <a:r>
              <a:rPr lang="pt-BR" sz="1800" b="0" i="0" u="none" strike="noStrike" cap="none" dirty="0">
                <a:solidFill>
                  <a:schemeClr val="dk1"/>
                </a:solidFill>
                <a:latin typeface="Roboto"/>
                <a:ea typeface="Roboto"/>
                <a:cs typeface="Roboto"/>
                <a:sym typeface="Roboto"/>
              </a:rPr>
              <a:t> &gt; </a:t>
            </a:r>
            <a:r>
              <a:rPr lang="pt-BR" sz="1800" b="1" i="0" u="none" strike="noStrike" cap="none" dirty="0" err="1">
                <a:solidFill>
                  <a:schemeClr val="dk1"/>
                </a:solidFill>
                <a:latin typeface="Roboto"/>
                <a:ea typeface="Roboto"/>
                <a:cs typeface="Roboto"/>
                <a:sym typeface="Roboto"/>
              </a:rPr>
              <a:t>Alimentacao</a:t>
            </a:r>
            <a:r>
              <a:rPr lang="pt-BR" sz="1800" b="1" i="0" u="none" strike="noStrike" cap="none" dirty="0">
                <a:solidFill>
                  <a:schemeClr val="dk1"/>
                </a:solidFill>
                <a:latin typeface="Roboto"/>
                <a:ea typeface="Roboto"/>
                <a:cs typeface="Roboto"/>
                <a:sym typeface="Roboto"/>
              </a:rPr>
              <a:t> para </a:t>
            </a:r>
            <a:r>
              <a:rPr lang="pt-BR" sz="1800" b="1" i="0" u="none" strike="noStrike" cap="none" dirty="0" err="1">
                <a:solidFill>
                  <a:schemeClr val="dk1"/>
                </a:solidFill>
                <a:latin typeface="Roboto"/>
                <a:ea typeface="Roboto"/>
                <a:cs typeface="Roboto"/>
                <a:sym typeface="Roboto"/>
              </a:rPr>
              <a:t>Reptil</a:t>
            </a:r>
            <a:endParaRPr lang="pt-BR" sz="1800" b="1" i="0" u="none" strike="noStrike" cap="none" dirty="0">
              <a:solidFill>
                <a:schemeClr val="dk1"/>
              </a:solidFill>
              <a:latin typeface="Roboto"/>
              <a:ea typeface="Roboto"/>
              <a:cs typeface="Roboto"/>
              <a:sym typeface="Roboto"/>
            </a:endParaRP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a:solidFill>
                  <a:schemeClr val="dk1"/>
                </a:solidFill>
                <a:latin typeface="Roboto"/>
                <a:ea typeface="Roboto"/>
                <a:cs typeface="Roboto"/>
                <a:sym typeface="Roboto"/>
              </a:rPr>
              <a:t>Pet Shop &gt; </a:t>
            </a:r>
            <a:r>
              <a:rPr lang="pt-BR" sz="1800" b="0" i="0" u="none" strike="noStrike" cap="none" dirty="0" err="1">
                <a:solidFill>
                  <a:schemeClr val="dk1"/>
                </a:solidFill>
                <a:latin typeface="Roboto"/>
                <a:ea typeface="Roboto"/>
                <a:cs typeface="Roboto"/>
                <a:sym typeface="Roboto"/>
              </a:rPr>
              <a:t>Alimentacao</a:t>
            </a:r>
            <a:r>
              <a:rPr lang="pt-BR" sz="1800" b="0" i="0" u="none" strike="noStrike" cap="none" dirty="0">
                <a:solidFill>
                  <a:schemeClr val="dk1"/>
                </a:solidFill>
                <a:latin typeface="Roboto"/>
                <a:ea typeface="Roboto"/>
                <a:cs typeface="Roboto"/>
                <a:sym typeface="Roboto"/>
              </a:rPr>
              <a:t> &gt; </a:t>
            </a:r>
            <a:r>
              <a:rPr lang="pt-BR" sz="1800" b="1" i="0" u="none" strike="noStrike" cap="none" dirty="0" err="1">
                <a:solidFill>
                  <a:schemeClr val="dk1"/>
                </a:solidFill>
                <a:latin typeface="Roboto"/>
                <a:ea typeface="Roboto"/>
                <a:cs typeface="Roboto"/>
                <a:sym typeface="Roboto"/>
              </a:rPr>
              <a:t>Alimentacao</a:t>
            </a:r>
            <a:r>
              <a:rPr lang="pt-BR" sz="1800" b="1" i="0" u="none" strike="noStrike" cap="none" dirty="0">
                <a:solidFill>
                  <a:schemeClr val="dk1"/>
                </a:solidFill>
                <a:latin typeface="Roboto"/>
                <a:ea typeface="Roboto"/>
                <a:cs typeface="Roboto"/>
                <a:sym typeface="Roboto"/>
              </a:rPr>
              <a:t> para Roedor</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a:solidFill>
                  <a:schemeClr val="dk1"/>
                </a:solidFill>
                <a:latin typeface="Roboto"/>
                <a:ea typeface="Roboto"/>
                <a:cs typeface="Roboto"/>
                <a:sym typeface="Roboto"/>
              </a:rPr>
              <a:t>Pet Shop &gt; Brinquedos &gt; </a:t>
            </a:r>
            <a:r>
              <a:rPr lang="pt-BR" sz="1800" b="1" i="0" u="none" strike="noStrike" cap="none" dirty="0">
                <a:solidFill>
                  <a:schemeClr val="dk1"/>
                </a:solidFill>
                <a:latin typeface="Roboto"/>
                <a:ea typeface="Roboto"/>
                <a:cs typeface="Roboto"/>
                <a:sym typeface="Roboto"/>
              </a:rPr>
              <a:t>Brinquedo para Animais em Geral</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a:solidFill>
                  <a:schemeClr val="dk1"/>
                </a:solidFill>
                <a:latin typeface="Roboto"/>
                <a:ea typeface="Roboto"/>
                <a:cs typeface="Roboto"/>
                <a:sym typeface="Roboto"/>
              </a:rPr>
              <a:t>Pet Shop &gt; Coleiras, Guias e Peitorais &gt; </a:t>
            </a:r>
            <a:r>
              <a:rPr lang="pt-BR" sz="1800" b="1" i="0" u="none" strike="noStrike" cap="none" dirty="0">
                <a:solidFill>
                  <a:schemeClr val="dk1"/>
                </a:solidFill>
                <a:latin typeface="Roboto"/>
                <a:ea typeface="Roboto"/>
                <a:cs typeface="Roboto"/>
                <a:sym typeface="Roboto"/>
              </a:rPr>
              <a:t>Coleira Medicinal</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a:solidFill>
                  <a:schemeClr val="dk1"/>
                </a:solidFill>
                <a:latin typeface="Roboto"/>
                <a:ea typeface="Roboto"/>
                <a:cs typeface="Roboto"/>
                <a:sym typeface="Roboto"/>
              </a:rPr>
              <a:t>Pet Shop &gt; Coleiras, Guias e Peitorais &gt; </a:t>
            </a:r>
            <a:r>
              <a:rPr lang="pt-BR" sz="1800" b="1" i="0" u="none" strike="noStrike" cap="none" dirty="0">
                <a:solidFill>
                  <a:schemeClr val="dk1"/>
                </a:solidFill>
                <a:latin typeface="Roboto"/>
                <a:ea typeface="Roboto"/>
                <a:cs typeface="Roboto"/>
                <a:sym typeface="Roboto"/>
              </a:rPr>
              <a:t>Coleira, Guia e Peitoral</a:t>
            </a:r>
            <a:endParaRPr sz="1800" b="1" i="0" u="none" strike="noStrike" cap="none" dirty="0">
              <a:solidFill>
                <a:schemeClr val="dk1"/>
              </a:solidFill>
              <a:latin typeface="Roboto"/>
              <a:ea typeface="Roboto"/>
              <a:cs typeface="Roboto"/>
              <a:sym typeface="Roboto"/>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3"/>
          <p:cNvSpPr txBox="1"/>
          <p:nvPr/>
        </p:nvSpPr>
        <p:spPr>
          <a:xfrm>
            <a:off x="397563" y="667695"/>
            <a:ext cx="3451765"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pt-BR" sz="2800" b="0" i="0" u="none" strike="noStrike" cap="none" dirty="0">
                <a:solidFill>
                  <a:schemeClr val="dk1"/>
                </a:solidFill>
                <a:latin typeface="Roboto" panose="02000000000000000000" pitchFamily="2" charset="0"/>
                <a:ea typeface="Roboto" panose="02000000000000000000" pitchFamily="2" charset="0"/>
                <a:cs typeface="Roboto" panose="02000000000000000000" pitchFamily="2" charset="0"/>
                <a:sym typeface="Calibri"/>
              </a:rPr>
              <a:t>Categorias</a:t>
            </a:r>
            <a:endParaRPr sz="1400" b="0" i="0" u="none" strike="noStrike" cap="none" dirty="0">
              <a:solidFill>
                <a:srgbClr val="000000"/>
              </a:solidFill>
              <a:latin typeface="Roboto" panose="02000000000000000000" pitchFamily="2" charset="0"/>
              <a:ea typeface="Roboto" panose="02000000000000000000" pitchFamily="2" charset="0"/>
              <a:cs typeface="Roboto" panose="02000000000000000000" pitchFamily="2" charset="0"/>
              <a:sym typeface="Arial"/>
            </a:endParaRPr>
          </a:p>
        </p:txBody>
      </p:sp>
      <p:sp>
        <p:nvSpPr>
          <p:cNvPr id="105" name="Google Shape;105;p3"/>
          <p:cNvSpPr txBox="1"/>
          <p:nvPr/>
        </p:nvSpPr>
        <p:spPr>
          <a:xfrm>
            <a:off x="397564" y="1586700"/>
            <a:ext cx="8535300" cy="3055924"/>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1800" b="0" i="0" u="none" strike="noStrike" cap="none" dirty="0">
                <a:solidFill>
                  <a:schemeClr val="dk1"/>
                </a:solidFill>
                <a:latin typeface="Roboto"/>
                <a:ea typeface="Roboto"/>
                <a:cs typeface="Roboto"/>
                <a:sym typeface="Roboto"/>
              </a:rPr>
              <a:t>Pet Shop &gt; Equipamentos &gt; </a:t>
            </a:r>
            <a:r>
              <a:rPr lang="pt-BR" sz="1800" b="1" i="0" u="none" strike="noStrike" cap="none" dirty="0">
                <a:solidFill>
                  <a:schemeClr val="dk1"/>
                </a:solidFill>
                <a:latin typeface="Roboto"/>
                <a:ea typeface="Roboto"/>
                <a:cs typeface="Roboto"/>
                <a:sym typeface="Roboto"/>
              </a:rPr>
              <a:t>Equipamento para Animais em Geral</a:t>
            </a:r>
          </a:p>
          <a:p>
            <a:pPr marL="0" marR="0" lvl="0" indent="0" algn="l" rtl="0">
              <a:lnSpc>
                <a:spcPct val="107000"/>
              </a:lnSpc>
              <a:spcBef>
                <a:spcPts val="0"/>
              </a:spcBef>
              <a:spcAft>
                <a:spcPts val="0"/>
              </a:spcAft>
              <a:buClr>
                <a:srgbClr val="000000"/>
              </a:buClr>
              <a:buSzPts val="2400"/>
              <a:buFont typeface="Arial"/>
              <a:buNone/>
            </a:pPr>
            <a:r>
              <a:rPr lang="pt-BR" sz="1800" b="0" i="0" u="none" strike="noStrike" cap="none" dirty="0">
                <a:solidFill>
                  <a:schemeClr val="dk1"/>
                </a:solidFill>
                <a:latin typeface="Roboto"/>
                <a:ea typeface="Roboto"/>
                <a:cs typeface="Roboto"/>
                <a:sym typeface="Roboto"/>
              </a:rPr>
              <a:t>Pet Shop &gt; Habitat &gt; </a:t>
            </a:r>
            <a:r>
              <a:rPr lang="pt-BR" sz="1800" b="1" i="0" u="none" strike="noStrike" cap="none" dirty="0" err="1">
                <a:solidFill>
                  <a:schemeClr val="dk1"/>
                </a:solidFill>
                <a:latin typeface="Roboto"/>
                <a:ea typeface="Roboto"/>
                <a:cs typeface="Roboto"/>
                <a:sym typeface="Roboto"/>
              </a:rPr>
              <a:t>Aquario</a:t>
            </a:r>
            <a:r>
              <a:rPr lang="pt-BR" sz="1800" b="1" i="0" u="none" strike="noStrike" cap="none" dirty="0">
                <a:solidFill>
                  <a:schemeClr val="dk1"/>
                </a:solidFill>
                <a:latin typeface="Roboto"/>
                <a:ea typeface="Roboto"/>
                <a:cs typeface="Roboto"/>
                <a:sym typeface="Roboto"/>
              </a:rPr>
              <a:t>, </a:t>
            </a:r>
            <a:r>
              <a:rPr lang="pt-BR" sz="1800" b="1" i="0" u="none" strike="noStrike" cap="none" dirty="0" err="1">
                <a:solidFill>
                  <a:schemeClr val="dk1"/>
                </a:solidFill>
                <a:latin typeface="Roboto"/>
                <a:ea typeface="Roboto"/>
                <a:cs typeface="Roboto"/>
                <a:sym typeface="Roboto"/>
              </a:rPr>
              <a:t>Aquaterrario</a:t>
            </a:r>
            <a:r>
              <a:rPr lang="pt-BR" sz="1800" b="1" i="0" u="none" strike="noStrike" cap="none" dirty="0">
                <a:solidFill>
                  <a:schemeClr val="dk1"/>
                </a:solidFill>
                <a:latin typeface="Roboto"/>
                <a:ea typeface="Roboto"/>
                <a:cs typeface="Roboto"/>
                <a:sym typeface="Roboto"/>
              </a:rPr>
              <a:t>, </a:t>
            </a:r>
            <a:r>
              <a:rPr lang="pt-BR" sz="1800" b="1" i="0" u="none" strike="noStrike" cap="none" dirty="0" err="1">
                <a:solidFill>
                  <a:schemeClr val="dk1"/>
                </a:solidFill>
                <a:latin typeface="Roboto"/>
                <a:ea typeface="Roboto"/>
                <a:cs typeface="Roboto"/>
                <a:sym typeface="Roboto"/>
              </a:rPr>
              <a:t>Terrario</a:t>
            </a:r>
            <a:r>
              <a:rPr lang="pt-BR" sz="1800" b="1" i="0" u="none" strike="noStrike" cap="none" dirty="0">
                <a:solidFill>
                  <a:schemeClr val="dk1"/>
                </a:solidFill>
                <a:latin typeface="Roboto"/>
                <a:ea typeface="Roboto"/>
                <a:cs typeface="Roboto"/>
                <a:sym typeface="Roboto"/>
              </a:rPr>
              <a:t> e </a:t>
            </a:r>
            <a:r>
              <a:rPr lang="pt-BR" sz="1800" b="1" i="0" u="none" strike="noStrike" cap="none" dirty="0" err="1">
                <a:solidFill>
                  <a:schemeClr val="dk1"/>
                </a:solidFill>
                <a:latin typeface="Roboto"/>
                <a:ea typeface="Roboto"/>
                <a:cs typeface="Roboto"/>
                <a:sym typeface="Roboto"/>
              </a:rPr>
              <a:t>Acessorios</a:t>
            </a:r>
            <a:endParaRPr lang="pt-BR" sz="1800" b="1" i="0" u="none" strike="noStrike" cap="none" dirty="0">
              <a:solidFill>
                <a:schemeClr val="dk1"/>
              </a:solidFill>
              <a:latin typeface="Roboto"/>
              <a:ea typeface="Roboto"/>
              <a:cs typeface="Roboto"/>
              <a:sym typeface="Roboto"/>
            </a:endParaRPr>
          </a:p>
          <a:p>
            <a:pPr marL="0" marR="0" lvl="0" indent="0" algn="l" rtl="0">
              <a:lnSpc>
                <a:spcPct val="107000"/>
              </a:lnSpc>
              <a:spcBef>
                <a:spcPts val="0"/>
              </a:spcBef>
              <a:spcAft>
                <a:spcPts val="0"/>
              </a:spcAft>
              <a:buClr>
                <a:srgbClr val="000000"/>
              </a:buClr>
              <a:buSzPts val="2400"/>
              <a:buFont typeface="Arial"/>
              <a:buNone/>
            </a:pPr>
            <a:r>
              <a:rPr lang="pt-BR" sz="1800" b="0" i="0" u="none" strike="noStrike" cap="none" dirty="0">
                <a:solidFill>
                  <a:schemeClr val="dk1"/>
                </a:solidFill>
                <a:latin typeface="Roboto"/>
                <a:ea typeface="Roboto"/>
                <a:cs typeface="Roboto"/>
                <a:sym typeface="Roboto"/>
              </a:rPr>
              <a:t>Pet Shop &gt; Habitat &gt; </a:t>
            </a:r>
            <a:r>
              <a:rPr lang="pt-BR" sz="1800" b="1" i="0" u="none" strike="noStrike" cap="none" dirty="0">
                <a:solidFill>
                  <a:schemeClr val="dk1"/>
                </a:solidFill>
                <a:latin typeface="Roboto"/>
                <a:ea typeface="Roboto"/>
                <a:cs typeface="Roboto"/>
                <a:sym typeface="Roboto"/>
              </a:rPr>
              <a:t>Casinha e </a:t>
            </a:r>
            <a:r>
              <a:rPr lang="pt-BR" sz="1800" b="1" i="0" u="none" strike="noStrike" cap="none" dirty="0" err="1">
                <a:solidFill>
                  <a:schemeClr val="dk1"/>
                </a:solidFill>
                <a:latin typeface="Roboto"/>
                <a:ea typeface="Roboto"/>
                <a:cs typeface="Roboto"/>
                <a:sym typeface="Roboto"/>
              </a:rPr>
              <a:t>Acessorios</a:t>
            </a:r>
            <a:r>
              <a:rPr lang="pt-BR" sz="1800" b="1" i="0" u="none" strike="noStrike" cap="none" dirty="0">
                <a:solidFill>
                  <a:schemeClr val="dk1"/>
                </a:solidFill>
                <a:latin typeface="Roboto"/>
                <a:ea typeface="Roboto"/>
                <a:cs typeface="Roboto"/>
                <a:sym typeface="Roboto"/>
              </a:rPr>
              <a:t> para Cao e Gato</a:t>
            </a:r>
          </a:p>
          <a:p>
            <a:pPr marL="0" marR="0" lvl="0" indent="0" algn="l" rtl="0">
              <a:lnSpc>
                <a:spcPct val="107000"/>
              </a:lnSpc>
              <a:spcBef>
                <a:spcPts val="0"/>
              </a:spcBef>
              <a:spcAft>
                <a:spcPts val="0"/>
              </a:spcAft>
              <a:buClr>
                <a:srgbClr val="000000"/>
              </a:buClr>
              <a:buSzPts val="2400"/>
              <a:buFont typeface="Arial"/>
              <a:buNone/>
            </a:pPr>
            <a:r>
              <a:rPr lang="pt-BR" sz="1800" b="0" i="0" u="none" strike="noStrike" cap="none" dirty="0">
                <a:solidFill>
                  <a:schemeClr val="dk1"/>
                </a:solidFill>
                <a:latin typeface="Roboto"/>
                <a:ea typeface="Roboto"/>
                <a:cs typeface="Roboto"/>
                <a:sym typeface="Roboto"/>
              </a:rPr>
              <a:t>Pet Shop &gt; Habitat &gt; </a:t>
            </a:r>
            <a:r>
              <a:rPr lang="pt-BR" sz="1800" b="1" i="0" u="none" strike="noStrike" cap="none" dirty="0">
                <a:solidFill>
                  <a:schemeClr val="dk1"/>
                </a:solidFill>
                <a:latin typeface="Roboto"/>
                <a:ea typeface="Roboto"/>
                <a:cs typeface="Roboto"/>
                <a:sym typeface="Roboto"/>
              </a:rPr>
              <a:t>Gaiola, Viveiro e </a:t>
            </a:r>
            <a:r>
              <a:rPr lang="pt-BR" sz="1800" b="1" i="0" u="none" strike="noStrike" cap="none" dirty="0" err="1">
                <a:solidFill>
                  <a:schemeClr val="dk1"/>
                </a:solidFill>
                <a:latin typeface="Roboto"/>
                <a:ea typeface="Roboto"/>
                <a:cs typeface="Roboto"/>
                <a:sym typeface="Roboto"/>
              </a:rPr>
              <a:t>Acessorios</a:t>
            </a:r>
            <a:endParaRPr lang="pt-BR" sz="1800" b="1" i="0" u="none" strike="noStrike" cap="none" dirty="0">
              <a:solidFill>
                <a:schemeClr val="dk1"/>
              </a:solidFill>
              <a:latin typeface="Roboto"/>
              <a:ea typeface="Roboto"/>
              <a:cs typeface="Roboto"/>
              <a:sym typeface="Roboto"/>
            </a:endParaRPr>
          </a:p>
          <a:p>
            <a:pPr marL="0" marR="0" lvl="0" indent="0" algn="l" rtl="0">
              <a:lnSpc>
                <a:spcPct val="107000"/>
              </a:lnSpc>
              <a:spcBef>
                <a:spcPts val="0"/>
              </a:spcBef>
              <a:spcAft>
                <a:spcPts val="0"/>
              </a:spcAft>
              <a:buClr>
                <a:srgbClr val="000000"/>
              </a:buClr>
              <a:buSzPts val="2400"/>
              <a:buFont typeface="Arial"/>
              <a:buNone/>
            </a:pPr>
            <a:r>
              <a:rPr lang="pt-BR" sz="1800" b="0" i="0" u="none" strike="noStrike" cap="none" dirty="0">
                <a:solidFill>
                  <a:schemeClr val="dk1"/>
                </a:solidFill>
                <a:latin typeface="Roboto"/>
                <a:ea typeface="Roboto"/>
                <a:cs typeface="Roboto"/>
                <a:sym typeface="Roboto"/>
              </a:rPr>
              <a:t>Pet Shop &gt; Habitat &gt; </a:t>
            </a:r>
            <a:r>
              <a:rPr lang="pt-BR" sz="1800" b="1" i="0" u="none" strike="noStrike" cap="none" dirty="0">
                <a:solidFill>
                  <a:schemeClr val="dk1"/>
                </a:solidFill>
                <a:latin typeface="Roboto"/>
                <a:ea typeface="Roboto"/>
                <a:cs typeface="Roboto"/>
                <a:sym typeface="Roboto"/>
              </a:rPr>
              <a:t>Outros Habitats</a:t>
            </a:r>
          </a:p>
          <a:p>
            <a:pPr marL="0" marR="0" lvl="0" indent="0" algn="l" rtl="0">
              <a:lnSpc>
                <a:spcPct val="107000"/>
              </a:lnSpc>
              <a:spcBef>
                <a:spcPts val="0"/>
              </a:spcBef>
              <a:spcAft>
                <a:spcPts val="0"/>
              </a:spcAft>
              <a:buClr>
                <a:srgbClr val="000000"/>
              </a:buClr>
              <a:buSzPts val="2400"/>
              <a:buFont typeface="Arial"/>
              <a:buNone/>
            </a:pPr>
            <a:r>
              <a:rPr lang="pt-BR" sz="1800" b="0" i="0" u="none" strike="noStrike" cap="none" dirty="0">
                <a:solidFill>
                  <a:schemeClr val="dk1"/>
                </a:solidFill>
                <a:latin typeface="Roboto"/>
                <a:ea typeface="Roboto"/>
                <a:cs typeface="Roboto"/>
                <a:sym typeface="Roboto"/>
              </a:rPr>
              <a:t>Pet Shop &gt; Higiene e Limpeza &gt; </a:t>
            </a:r>
            <a:r>
              <a:rPr lang="pt-BR" sz="1800" b="1" i="0" u="none" strike="noStrike" cap="none" dirty="0">
                <a:solidFill>
                  <a:schemeClr val="dk1"/>
                </a:solidFill>
                <a:latin typeface="Roboto"/>
                <a:ea typeface="Roboto"/>
                <a:cs typeface="Roboto"/>
                <a:sym typeface="Roboto"/>
              </a:rPr>
              <a:t>Higiene e Limpeza para Animais em Geral</a:t>
            </a:r>
          </a:p>
          <a:p>
            <a:pPr marL="0" marR="0" lvl="0" indent="0" algn="l" rtl="0">
              <a:lnSpc>
                <a:spcPct val="107000"/>
              </a:lnSpc>
              <a:spcBef>
                <a:spcPts val="0"/>
              </a:spcBef>
              <a:spcAft>
                <a:spcPts val="0"/>
              </a:spcAft>
              <a:buClr>
                <a:srgbClr val="000000"/>
              </a:buClr>
              <a:buSzPts val="2400"/>
              <a:buFont typeface="Arial"/>
              <a:buNone/>
            </a:pPr>
            <a:r>
              <a:rPr lang="pt-BR" sz="1800" b="0" i="0" u="none" strike="noStrike" cap="none" dirty="0">
                <a:solidFill>
                  <a:schemeClr val="dk1"/>
                </a:solidFill>
                <a:latin typeface="Roboto"/>
                <a:ea typeface="Roboto"/>
                <a:cs typeface="Roboto"/>
                <a:sym typeface="Roboto"/>
              </a:rPr>
              <a:t>Pet Shop &gt; Medicina e </a:t>
            </a:r>
            <a:r>
              <a:rPr lang="pt-BR" sz="1800" b="0" i="0" u="none" strike="noStrike" cap="none" dirty="0" err="1">
                <a:solidFill>
                  <a:schemeClr val="dk1"/>
                </a:solidFill>
                <a:latin typeface="Roboto"/>
                <a:ea typeface="Roboto"/>
                <a:cs typeface="Roboto"/>
                <a:sym typeface="Roboto"/>
              </a:rPr>
              <a:t>Saude</a:t>
            </a:r>
            <a:r>
              <a:rPr lang="pt-BR" sz="1800" b="0" i="0" u="none" strike="noStrike" cap="none" dirty="0">
                <a:solidFill>
                  <a:schemeClr val="dk1"/>
                </a:solidFill>
                <a:latin typeface="Roboto"/>
                <a:ea typeface="Roboto"/>
                <a:cs typeface="Roboto"/>
                <a:sym typeface="Roboto"/>
              </a:rPr>
              <a:t> &gt; </a:t>
            </a:r>
            <a:r>
              <a:rPr lang="pt-BR" sz="1800" b="1" i="0" u="none" strike="noStrike" cap="none" dirty="0">
                <a:solidFill>
                  <a:schemeClr val="dk1"/>
                </a:solidFill>
                <a:latin typeface="Roboto"/>
                <a:ea typeface="Roboto"/>
                <a:cs typeface="Roboto"/>
                <a:sym typeface="Roboto"/>
              </a:rPr>
              <a:t>Medicina e </a:t>
            </a:r>
            <a:r>
              <a:rPr lang="pt-BR" sz="1800" b="1" i="0" u="none" strike="noStrike" cap="none" dirty="0" err="1">
                <a:solidFill>
                  <a:schemeClr val="dk1"/>
                </a:solidFill>
                <a:latin typeface="Roboto"/>
                <a:ea typeface="Roboto"/>
                <a:cs typeface="Roboto"/>
                <a:sym typeface="Roboto"/>
              </a:rPr>
              <a:t>Saude</a:t>
            </a:r>
            <a:r>
              <a:rPr lang="pt-BR" sz="1800" b="1" i="0" u="none" strike="noStrike" cap="none" dirty="0">
                <a:solidFill>
                  <a:schemeClr val="dk1"/>
                </a:solidFill>
                <a:latin typeface="Roboto"/>
                <a:ea typeface="Roboto"/>
                <a:cs typeface="Roboto"/>
                <a:sym typeface="Roboto"/>
              </a:rPr>
              <a:t> para Animais em Geral</a:t>
            </a:r>
          </a:p>
          <a:p>
            <a:pPr marL="0" marR="0" lvl="0" indent="0" algn="l" rtl="0">
              <a:lnSpc>
                <a:spcPct val="107000"/>
              </a:lnSpc>
              <a:spcBef>
                <a:spcPts val="0"/>
              </a:spcBef>
              <a:spcAft>
                <a:spcPts val="0"/>
              </a:spcAft>
              <a:buClr>
                <a:srgbClr val="000000"/>
              </a:buClr>
              <a:buSzPts val="2400"/>
              <a:buFont typeface="Arial"/>
              <a:buNone/>
            </a:pPr>
            <a:r>
              <a:rPr lang="pt-BR" sz="1800" b="0" i="0" u="none" strike="noStrike" cap="none" dirty="0">
                <a:solidFill>
                  <a:schemeClr val="dk1"/>
                </a:solidFill>
                <a:latin typeface="Roboto"/>
                <a:ea typeface="Roboto"/>
                <a:cs typeface="Roboto"/>
                <a:sym typeface="Roboto"/>
              </a:rPr>
              <a:t>Pet Shop &gt; Moda &gt; </a:t>
            </a:r>
            <a:r>
              <a:rPr lang="pt-BR" sz="1800" b="1" i="0" u="none" strike="noStrike" cap="none" dirty="0">
                <a:solidFill>
                  <a:schemeClr val="dk1"/>
                </a:solidFill>
                <a:latin typeface="Roboto"/>
                <a:ea typeface="Roboto"/>
                <a:cs typeface="Roboto"/>
                <a:sym typeface="Roboto"/>
              </a:rPr>
              <a:t>Moda para Animais em Geral</a:t>
            </a:r>
          </a:p>
          <a:p>
            <a:pPr marL="0" marR="0" lvl="0" indent="0" algn="l" rtl="0">
              <a:lnSpc>
                <a:spcPct val="107000"/>
              </a:lnSpc>
              <a:spcBef>
                <a:spcPts val="0"/>
              </a:spcBef>
              <a:spcAft>
                <a:spcPts val="0"/>
              </a:spcAft>
              <a:buClr>
                <a:srgbClr val="000000"/>
              </a:buClr>
              <a:buSzPts val="2400"/>
              <a:buFont typeface="Arial"/>
              <a:buNone/>
            </a:pPr>
            <a:r>
              <a:rPr lang="pt-BR" sz="1800" b="0" i="0" u="none" strike="noStrike" cap="none" dirty="0">
                <a:solidFill>
                  <a:schemeClr val="dk1"/>
                </a:solidFill>
                <a:latin typeface="Roboto"/>
                <a:ea typeface="Roboto"/>
                <a:cs typeface="Roboto"/>
                <a:sym typeface="Roboto"/>
              </a:rPr>
              <a:t>Pet Shop &gt; </a:t>
            </a:r>
            <a:r>
              <a:rPr lang="pt-BR" sz="1800" b="0" i="0" u="none" strike="noStrike" cap="none" dirty="0" err="1">
                <a:solidFill>
                  <a:schemeClr val="dk1"/>
                </a:solidFill>
                <a:latin typeface="Roboto"/>
                <a:ea typeface="Roboto"/>
                <a:cs typeface="Roboto"/>
                <a:sym typeface="Roboto"/>
              </a:rPr>
              <a:t>Protecao</a:t>
            </a:r>
            <a:r>
              <a:rPr lang="pt-BR" sz="1800" b="0" i="0" u="none" strike="noStrike" cap="none" dirty="0">
                <a:solidFill>
                  <a:schemeClr val="dk1"/>
                </a:solidFill>
                <a:latin typeface="Roboto"/>
                <a:ea typeface="Roboto"/>
                <a:cs typeface="Roboto"/>
                <a:sym typeface="Roboto"/>
              </a:rPr>
              <a:t> e </a:t>
            </a:r>
            <a:r>
              <a:rPr lang="pt-BR" sz="1800" b="0" i="0" u="none" strike="noStrike" cap="none" dirty="0" err="1">
                <a:solidFill>
                  <a:schemeClr val="dk1"/>
                </a:solidFill>
                <a:latin typeface="Roboto"/>
                <a:ea typeface="Roboto"/>
                <a:cs typeface="Roboto"/>
                <a:sym typeface="Roboto"/>
              </a:rPr>
              <a:t>Seguranca</a:t>
            </a:r>
            <a:r>
              <a:rPr lang="pt-BR" sz="1800" b="0" i="0" u="none" strike="noStrike" cap="none" dirty="0">
                <a:solidFill>
                  <a:schemeClr val="dk1"/>
                </a:solidFill>
                <a:latin typeface="Roboto"/>
                <a:ea typeface="Roboto"/>
                <a:cs typeface="Roboto"/>
                <a:sym typeface="Roboto"/>
              </a:rPr>
              <a:t> &gt; </a:t>
            </a:r>
            <a:r>
              <a:rPr lang="pt-BR" sz="1800" b="1" i="0" u="none" strike="noStrike" cap="none" dirty="0" err="1">
                <a:solidFill>
                  <a:schemeClr val="dk1"/>
                </a:solidFill>
                <a:latin typeface="Roboto"/>
                <a:ea typeface="Roboto"/>
                <a:cs typeface="Roboto"/>
                <a:sym typeface="Roboto"/>
              </a:rPr>
              <a:t>Protecao</a:t>
            </a:r>
            <a:r>
              <a:rPr lang="pt-BR" sz="1800" b="1" i="0" u="none" strike="noStrike" cap="none" dirty="0">
                <a:solidFill>
                  <a:schemeClr val="dk1"/>
                </a:solidFill>
                <a:latin typeface="Roboto"/>
                <a:ea typeface="Roboto"/>
                <a:cs typeface="Roboto"/>
                <a:sym typeface="Roboto"/>
              </a:rPr>
              <a:t> e </a:t>
            </a:r>
            <a:r>
              <a:rPr lang="pt-BR" sz="1800" b="1" i="0" u="none" strike="noStrike" cap="none" dirty="0" err="1">
                <a:solidFill>
                  <a:schemeClr val="dk1"/>
                </a:solidFill>
                <a:latin typeface="Roboto"/>
                <a:ea typeface="Roboto"/>
                <a:cs typeface="Roboto"/>
                <a:sym typeface="Roboto"/>
              </a:rPr>
              <a:t>Seguranca</a:t>
            </a:r>
            <a:r>
              <a:rPr lang="pt-BR" sz="1800" b="1" i="0" u="none" strike="noStrike" cap="none" dirty="0">
                <a:solidFill>
                  <a:schemeClr val="dk1"/>
                </a:solidFill>
                <a:latin typeface="Roboto"/>
                <a:ea typeface="Roboto"/>
                <a:cs typeface="Roboto"/>
                <a:sym typeface="Roboto"/>
              </a:rPr>
              <a:t> para Animais em Geral</a:t>
            </a:r>
          </a:p>
          <a:p>
            <a:pPr marL="0" marR="0" lvl="0" indent="0" algn="l" rtl="0">
              <a:lnSpc>
                <a:spcPct val="107000"/>
              </a:lnSpc>
              <a:spcBef>
                <a:spcPts val="0"/>
              </a:spcBef>
              <a:spcAft>
                <a:spcPts val="0"/>
              </a:spcAft>
              <a:buClr>
                <a:srgbClr val="000000"/>
              </a:buClr>
              <a:buSzPts val="2400"/>
              <a:buFont typeface="Arial"/>
              <a:buNone/>
            </a:pPr>
            <a:r>
              <a:rPr lang="pt-BR" sz="1800" b="0" i="0" u="none" strike="noStrike" cap="none" dirty="0">
                <a:solidFill>
                  <a:schemeClr val="dk1"/>
                </a:solidFill>
                <a:latin typeface="Roboto"/>
                <a:ea typeface="Roboto"/>
                <a:cs typeface="Roboto"/>
                <a:sym typeface="Roboto"/>
              </a:rPr>
              <a:t>Pet Shop &gt; </a:t>
            </a:r>
            <a:r>
              <a:rPr lang="pt-BR" sz="1800" b="0" i="0" u="none" strike="noStrike" cap="none" dirty="0" err="1">
                <a:solidFill>
                  <a:schemeClr val="dk1"/>
                </a:solidFill>
                <a:latin typeface="Roboto"/>
                <a:ea typeface="Roboto"/>
                <a:cs typeface="Roboto"/>
                <a:sym typeface="Roboto"/>
              </a:rPr>
              <a:t>Servicos</a:t>
            </a:r>
            <a:r>
              <a:rPr lang="pt-BR" sz="1800" b="0" i="0" u="none" strike="noStrike" cap="none" dirty="0">
                <a:solidFill>
                  <a:schemeClr val="dk1"/>
                </a:solidFill>
                <a:latin typeface="Roboto"/>
                <a:ea typeface="Roboto"/>
                <a:cs typeface="Roboto"/>
                <a:sym typeface="Roboto"/>
              </a:rPr>
              <a:t> &gt; </a:t>
            </a:r>
            <a:r>
              <a:rPr lang="pt-BR" sz="1800" b="1" i="0" u="none" strike="noStrike" cap="none" dirty="0" err="1">
                <a:solidFill>
                  <a:schemeClr val="dk1"/>
                </a:solidFill>
                <a:latin typeface="Roboto"/>
                <a:ea typeface="Roboto"/>
                <a:cs typeface="Roboto"/>
                <a:sym typeface="Roboto"/>
              </a:rPr>
              <a:t>Servico</a:t>
            </a:r>
            <a:r>
              <a:rPr lang="pt-BR" sz="1800" b="1" i="0" u="none" strike="noStrike" cap="none" dirty="0">
                <a:solidFill>
                  <a:schemeClr val="dk1"/>
                </a:solidFill>
                <a:latin typeface="Roboto"/>
                <a:ea typeface="Roboto"/>
                <a:cs typeface="Roboto"/>
                <a:sym typeface="Roboto"/>
              </a:rPr>
              <a:t> de Leva e Traz para Pet Shop</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13"/>
          <p:cNvSpPr txBox="1"/>
          <p:nvPr/>
        </p:nvSpPr>
        <p:spPr>
          <a:xfrm>
            <a:off x="735402" y="1898609"/>
            <a:ext cx="10721100" cy="175470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202124"/>
                </a:solidFill>
                <a:latin typeface="Roboto"/>
                <a:ea typeface="Roboto"/>
                <a:cs typeface="Roboto"/>
                <a:sym typeface="Roboto"/>
              </a:rPr>
              <a:t>Adestramento</a:t>
            </a:r>
            <a:r>
              <a:rPr lang="pt-BR" sz="1800" b="0" i="0" u="none" strike="noStrike" cap="none">
                <a:solidFill>
                  <a:srgbClr val="202124"/>
                </a:solidFill>
                <a:latin typeface="Roboto"/>
                <a:ea typeface="Roboto"/>
                <a:cs typeface="Roboto"/>
                <a:sym typeface="Roboto"/>
              </a:rPr>
              <a:t> consiste na aprendizagem de habilidades e o treino é a questão da repetição mecânica de uma ação, ou seja, o treino é uma maneira de reforçar os ensinamentos do adestramento. Além de amenizar ou mesmo acabar com comportamentos inadequados do animal, ajuda a melhorar a convivência entre os humanos e os animais.</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Pode ser realizado por um instrutor e/ou com objetos que facilitam a aprendizagem, como clicker, módulos de obstáculos, educadores, dentre outros.</a:t>
            </a:r>
            <a:endParaRPr sz="1800" b="0" i="0" u="none" strike="noStrike" cap="none">
              <a:solidFill>
                <a:srgbClr val="202124"/>
              </a:solidFill>
              <a:latin typeface="Roboto"/>
              <a:ea typeface="Roboto"/>
              <a:cs typeface="Roboto"/>
              <a:sym typeface="Roboto"/>
            </a:endParaRPr>
          </a:p>
        </p:txBody>
      </p:sp>
      <p:sp>
        <p:nvSpPr>
          <p:cNvPr id="214" name="Google Shape;214;p13"/>
          <p:cNvSpPr txBox="1"/>
          <p:nvPr/>
        </p:nvSpPr>
        <p:spPr>
          <a:xfrm>
            <a:off x="1562559" y="399518"/>
            <a:ext cx="9894036"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0" i="0" u="none" strike="noStrike" cap="none">
                <a:solidFill>
                  <a:srgbClr val="202124"/>
                </a:solidFill>
                <a:latin typeface="Roboto"/>
                <a:ea typeface="Roboto"/>
                <a:cs typeface="Roboto"/>
                <a:sym typeface="Roboto"/>
              </a:rPr>
              <a:t>Pet Shop &gt; Adestramento &gt; </a:t>
            </a:r>
            <a:r>
              <a:rPr lang="pt-BR" sz="2400" b="1" i="0" u="none" strike="noStrike" cap="none">
                <a:solidFill>
                  <a:srgbClr val="202124"/>
                </a:solidFill>
                <a:latin typeface="Roboto"/>
                <a:ea typeface="Roboto"/>
                <a:cs typeface="Roboto"/>
                <a:sym typeface="Roboto"/>
              </a:rPr>
              <a:t>Adestramento para Animais em Geral</a:t>
            </a:r>
            <a:endParaRPr sz="1400" b="0" i="0" u="none" strike="noStrike" cap="none">
              <a:solidFill>
                <a:srgbClr val="000000"/>
              </a:solidFill>
              <a:latin typeface="Arial"/>
              <a:ea typeface="Arial"/>
              <a:cs typeface="Arial"/>
              <a:sym typeface="Arial"/>
            </a:endParaRPr>
          </a:p>
        </p:txBody>
      </p:sp>
      <p:pic>
        <p:nvPicPr>
          <p:cNvPr id="215" name="Google Shape;215;p13"/>
          <p:cNvPicPr preferRelativeResize="0"/>
          <p:nvPr/>
        </p:nvPicPr>
        <p:blipFill rotWithShape="1">
          <a:blip r:embed="rId3">
            <a:alphaModFix/>
          </a:blip>
          <a:srcRect/>
          <a:stretch/>
        </p:blipFill>
        <p:spPr>
          <a:xfrm>
            <a:off x="1099551" y="4027042"/>
            <a:ext cx="2431440" cy="2431440"/>
          </a:xfrm>
          <a:prstGeom prst="rect">
            <a:avLst/>
          </a:prstGeom>
          <a:noFill/>
          <a:ln>
            <a:noFill/>
          </a:ln>
        </p:spPr>
      </p:pic>
      <p:pic>
        <p:nvPicPr>
          <p:cNvPr id="216" name="Google Shape;216;p13"/>
          <p:cNvPicPr preferRelativeResize="0"/>
          <p:nvPr/>
        </p:nvPicPr>
        <p:blipFill rotWithShape="1">
          <a:blip r:embed="rId4">
            <a:alphaModFix/>
          </a:blip>
          <a:srcRect/>
          <a:stretch/>
        </p:blipFill>
        <p:spPr>
          <a:xfrm>
            <a:off x="5180914" y="3717628"/>
            <a:ext cx="1830161" cy="3050268"/>
          </a:xfrm>
          <a:prstGeom prst="rect">
            <a:avLst/>
          </a:prstGeom>
          <a:noFill/>
          <a:ln>
            <a:noFill/>
          </a:ln>
        </p:spPr>
      </p:pic>
      <p:pic>
        <p:nvPicPr>
          <p:cNvPr id="217" name="Google Shape;217;p13"/>
          <p:cNvPicPr preferRelativeResize="0"/>
          <p:nvPr/>
        </p:nvPicPr>
        <p:blipFill rotWithShape="1">
          <a:blip r:embed="rId5">
            <a:alphaModFix/>
          </a:blip>
          <a:srcRect/>
          <a:stretch/>
        </p:blipFill>
        <p:spPr>
          <a:xfrm>
            <a:off x="8660997" y="3977507"/>
            <a:ext cx="2431451" cy="23991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pic>
        <p:nvPicPr>
          <p:cNvPr id="110" name="Google Shape;110;p4"/>
          <p:cNvPicPr preferRelativeResize="0"/>
          <p:nvPr/>
        </p:nvPicPr>
        <p:blipFill rotWithShape="1">
          <a:blip r:embed="rId3">
            <a:alphaModFix/>
          </a:blip>
          <a:srcRect/>
          <a:stretch/>
        </p:blipFill>
        <p:spPr>
          <a:xfrm>
            <a:off x="8918467" y="4832459"/>
            <a:ext cx="1299854" cy="1794909"/>
          </a:xfrm>
          <a:prstGeom prst="rect">
            <a:avLst/>
          </a:prstGeom>
          <a:noFill/>
          <a:ln>
            <a:noFill/>
          </a:ln>
        </p:spPr>
      </p:pic>
      <p:sp>
        <p:nvSpPr>
          <p:cNvPr id="112" name="Google Shape;112;p4"/>
          <p:cNvSpPr txBox="1"/>
          <p:nvPr/>
        </p:nvSpPr>
        <p:spPr>
          <a:xfrm>
            <a:off x="726424" y="482613"/>
            <a:ext cx="10832123" cy="46162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2400" b="0" i="0" u="none" strike="noStrike" cap="none">
                <a:solidFill>
                  <a:srgbClr val="202124"/>
                </a:solidFill>
                <a:latin typeface="Roboto"/>
                <a:ea typeface="Roboto"/>
                <a:cs typeface="Roboto"/>
                <a:sym typeface="Roboto"/>
              </a:rPr>
              <a:t>Pet Shop &gt; Alimentacao &gt; </a:t>
            </a:r>
            <a:r>
              <a:rPr lang="pt-BR" sz="2400" b="1" i="0" u="none" strike="noStrike" cap="none">
                <a:solidFill>
                  <a:srgbClr val="202124"/>
                </a:solidFill>
                <a:latin typeface="Roboto"/>
                <a:ea typeface="Roboto"/>
                <a:cs typeface="Roboto"/>
                <a:sym typeface="Roboto"/>
              </a:rPr>
              <a:t>Acessorios de Alimentacao para Animais em Geral</a:t>
            </a:r>
            <a:endParaRPr sz="1800" b="1" i="0" u="none" strike="noStrike" cap="none">
              <a:solidFill>
                <a:srgbClr val="000000"/>
              </a:solidFill>
              <a:latin typeface="Arial"/>
              <a:ea typeface="Arial"/>
              <a:cs typeface="Arial"/>
              <a:sym typeface="Arial"/>
            </a:endParaRPr>
          </a:p>
        </p:txBody>
      </p:sp>
      <p:pic>
        <p:nvPicPr>
          <p:cNvPr id="113" name="Google Shape;113;p4"/>
          <p:cNvPicPr preferRelativeResize="0"/>
          <p:nvPr/>
        </p:nvPicPr>
        <p:blipFill rotWithShape="1">
          <a:blip r:embed="rId4">
            <a:alphaModFix/>
          </a:blip>
          <a:srcRect/>
          <a:stretch/>
        </p:blipFill>
        <p:spPr>
          <a:xfrm>
            <a:off x="7471060" y="3394026"/>
            <a:ext cx="1851633" cy="1863762"/>
          </a:xfrm>
          <a:prstGeom prst="rect">
            <a:avLst/>
          </a:prstGeom>
          <a:noFill/>
          <a:ln>
            <a:noFill/>
          </a:ln>
        </p:spPr>
      </p:pic>
      <p:pic>
        <p:nvPicPr>
          <p:cNvPr id="114" name="Google Shape;114;p4"/>
          <p:cNvPicPr preferRelativeResize="0"/>
          <p:nvPr/>
        </p:nvPicPr>
        <p:blipFill rotWithShape="1">
          <a:blip r:embed="rId5">
            <a:alphaModFix/>
          </a:blip>
          <a:srcRect/>
          <a:stretch/>
        </p:blipFill>
        <p:spPr>
          <a:xfrm>
            <a:off x="1629781" y="5047706"/>
            <a:ext cx="1968699" cy="1591427"/>
          </a:xfrm>
          <a:prstGeom prst="rect">
            <a:avLst/>
          </a:prstGeom>
          <a:noFill/>
          <a:ln>
            <a:noFill/>
          </a:ln>
        </p:spPr>
      </p:pic>
      <p:pic>
        <p:nvPicPr>
          <p:cNvPr id="115" name="Google Shape;115;p4"/>
          <p:cNvPicPr preferRelativeResize="0"/>
          <p:nvPr/>
        </p:nvPicPr>
        <p:blipFill rotWithShape="1">
          <a:blip r:embed="rId6">
            <a:alphaModFix/>
          </a:blip>
          <a:srcRect/>
          <a:stretch/>
        </p:blipFill>
        <p:spPr>
          <a:xfrm>
            <a:off x="4813910" y="4962593"/>
            <a:ext cx="2657150" cy="1664775"/>
          </a:xfrm>
          <a:prstGeom prst="rect">
            <a:avLst/>
          </a:prstGeom>
          <a:noFill/>
          <a:ln>
            <a:noFill/>
          </a:ln>
        </p:spPr>
      </p:pic>
      <p:pic>
        <p:nvPicPr>
          <p:cNvPr id="116" name="Google Shape;116;p4"/>
          <p:cNvPicPr preferRelativeResize="0"/>
          <p:nvPr/>
        </p:nvPicPr>
        <p:blipFill rotWithShape="1">
          <a:blip r:embed="rId7">
            <a:alphaModFix/>
          </a:blip>
          <a:srcRect/>
          <a:stretch/>
        </p:blipFill>
        <p:spPr>
          <a:xfrm>
            <a:off x="239151" y="3328253"/>
            <a:ext cx="1808324" cy="1719453"/>
          </a:xfrm>
          <a:prstGeom prst="rect">
            <a:avLst/>
          </a:prstGeom>
          <a:noFill/>
          <a:ln>
            <a:noFill/>
          </a:ln>
        </p:spPr>
      </p:pic>
      <p:pic>
        <p:nvPicPr>
          <p:cNvPr id="117" name="Google Shape;117;p4"/>
          <p:cNvPicPr preferRelativeResize="0"/>
          <p:nvPr/>
        </p:nvPicPr>
        <p:blipFill rotWithShape="1">
          <a:blip r:embed="rId8">
            <a:alphaModFix/>
          </a:blip>
          <a:srcRect/>
          <a:stretch/>
        </p:blipFill>
        <p:spPr>
          <a:xfrm>
            <a:off x="3112666" y="3187138"/>
            <a:ext cx="2158615" cy="1860568"/>
          </a:xfrm>
          <a:prstGeom prst="rect">
            <a:avLst/>
          </a:prstGeom>
          <a:noFill/>
          <a:ln>
            <a:noFill/>
          </a:ln>
        </p:spPr>
      </p:pic>
      <p:pic>
        <p:nvPicPr>
          <p:cNvPr id="118" name="Google Shape;118;p4"/>
          <p:cNvPicPr preferRelativeResize="0"/>
          <p:nvPr/>
        </p:nvPicPr>
        <p:blipFill rotWithShape="1">
          <a:blip r:embed="rId9">
            <a:alphaModFix/>
          </a:blip>
          <a:srcRect/>
          <a:stretch/>
        </p:blipFill>
        <p:spPr>
          <a:xfrm>
            <a:off x="10128210" y="3263865"/>
            <a:ext cx="1851633" cy="1863762"/>
          </a:xfrm>
          <a:prstGeom prst="rect">
            <a:avLst/>
          </a:prstGeom>
          <a:noFill/>
          <a:ln>
            <a:noFill/>
          </a:ln>
        </p:spPr>
      </p:pic>
      <p:sp>
        <p:nvSpPr>
          <p:cNvPr id="119" name="Google Shape;119;p4"/>
          <p:cNvSpPr txBox="1"/>
          <p:nvPr/>
        </p:nvSpPr>
        <p:spPr>
          <a:xfrm>
            <a:off x="735398" y="1898609"/>
            <a:ext cx="10721100" cy="120060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momento da refeição é um dos mais importantes para os animais e ter os </a:t>
            </a:r>
            <a:r>
              <a:rPr lang="pt-BR" sz="1800" b="1" i="0" u="none" strike="noStrike" cap="none">
                <a:solidFill>
                  <a:srgbClr val="202124"/>
                </a:solidFill>
                <a:latin typeface="Roboto"/>
                <a:ea typeface="Roboto"/>
                <a:cs typeface="Roboto"/>
                <a:sym typeface="Roboto"/>
              </a:rPr>
              <a:t>acessórios de</a:t>
            </a:r>
            <a:r>
              <a:rPr lang="pt-BR" sz="1800" b="0" i="0" u="none" strike="noStrike" cap="none">
                <a:solidFill>
                  <a:srgbClr val="202124"/>
                </a:solidFill>
                <a:latin typeface="Roboto"/>
                <a:ea typeface="Roboto"/>
                <a:cs typeface="Roboto"/>
                <a:sym typeface="Roboto"/>
              </a:rPr>
              <a:t> </a:t>
            </a:r>
            <a:r>
              <a:rPr lang="pt-BR" sz="1800" b="1" i="0" u="none" strike="noStrike" cap="none">
                <a:solidFill>
                  <a:srgbClr val="202124"/>
                </a:solidFill>
                <a:latin typeface="Roboto"/>
                <a:ea typeface="Roboto"/>
                <a:cs typeface="Roboto"/>
                <a:sym typeface="Roboto"/>
              </a:rPr>
              <a:t>alimentação</a:t>
            </a:r>
            <a:r>
              <a:rPr lang="pt-BR" sz="1800" b="0" i="0" u="none" strike="noStrike" cap="none">
                <a:solidFill>
                  <a:srgbClr val="202124"/>
                </a:solidFill>
                <a:latin typeface="Roboto"/>
                <a:ea typeface="Roboto"/>
                <a:cs typeface="Roboto"/>
                <a:sym typeface="Roboto"/>
              </a:rPr>
              <a:t> certos colabora para a saúde e longevidade do animal. Existem vários tipos e modelos, manuais e elétricos. Cada espécie de animal tem seu acessório de acordo com seu porte.</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Exemplo: comedouro, bebedouro, porta ração, etc.</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5"/>
          <p:cNvSpPr txBox="1"/>
          <p:nvPr/>
        </p:nvSpPr>
        <p:spPr>
          <a:xfrm>
            <a:off x="735400" y="1806408"/>
            <a:ext cx="10721100" cy="203190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A </a:t>
            </a:r>
            <a:r>
              <a:rPr lang="pt-BR" sz="1800" b="1" i="0" u="none" strike="noStrike" cap="none" dirty="0">
                <a:solidFill>
                  <a:srgbClr val="202124"/>
                </a:solidFill>
                <a:latin typeface="Roboto"/>
                <a:ea typeface="Roboto"/>
                <a:cs typeface="Roboto"/>
                <a:sym typeface="Roboto"/>
              </a:rPr>
              <a:t>alimentação para </a:t>
            </a:r>
            <a:r>
              <a:rPr lang="pt-BR" sz="1800" b="1" dirty="0">
                <a:solidFill>
                  <a:srgbClr val="202124"/>
                </a:solidFill>
                <a:latin typeface="Roboto"/>
                <a:ea typeface="Roboto"/>
                <a:cs typeface="Roboto"/>
                <a:sym typeface="Roboto"/>
              </a:rPr>
              <a:t>cão</a:t>
            </a:r>
            <a:r>
              <a:rPr lang="pt-BR" sz="1800" b="1" i="0" u="none" strike="noStrike" cap="none" dirty="0">
                <a:solidFill>
                  <a:srgbClr val="202124"/>
                </a:solidFill>
                <a:latin typeface="Roboto"/>
                <a:ea typeface="Roboto"/>
                <a:cs typeface="Roboto"/>
                <a:sym typeface="Roboto"/>
              </a:rPr>
              <a:t> </a:t>
            </a:r>
            <a:r>
              <a:rPr lang="pt-BR" sz="1800" b="0" i="0" u="none" strike="noStrike" cap="none" dirty="0">
                <a:solidFill>
                  <a:srgbClr val="202124"/>
                </a:solidFill>
                <a:latin typeface="Roboto"/>
                <a:ea typeface="Roboto"/>
                <a:cs typeface="Roboto"/>
                <a:sym typeface="Roboto"/>
              </a:rPr>
              <a:t>varia de acordo com o porte, raça e idade do animal. A ração é o alimento principal do cachorro, são pequenos grãos compostos de nutrientes e vitaminas que são essenciais para a saúde dos cães. Já os petiscos são alimentos pequenos que são oferecidos aos cães como forma de recompensa ou lanchinho. Tem também os ossos que possuem a função de limpar os dentes, ajudando assim na remoção do tártaro, que também podem ser ingeridos pelo animal. </a:t>
            </a:r>
            <a:endParaRPr sz="1400" b="0" i="0" u="none" strike="noStrike" cap="none" dirty="0">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Entram nesta categoria a ração, petiscos, ossos e arroz para cachorro, independentes de serem secos ou úmidos.</a:t>
            </a:r>
            <a:endParaRPr sz="1800" b="0" i="0" u="none" strike="noStrike" cap="none" dirty="0">
              <a:solidFill>
                <a:srgbClr val="202124"/>
              </a:solidFill>
              <a:latin typeface="Roboto"/>
              <a:ea typeface="Roboto"/>
              <a:cs typeface="Roboto"/>
              <a:sym typeface="Roboto"/>
            </a:endParaRPr>
          </a:p>
        </p:txBody>
      </p:sp>
      <p:sp>
        <p:nvSpPr>
          <p:cNvPr id="126" name="Google Shape;126;p5"/>
          <p:cNvSpPr txBox="1"/>
          <p:nvPr/>
        </p:nvSpPr>
        <p:spPr>
          <a:xfrm>
            <a:off x="2649540" y="415116"/>
            <a:ext cx="7205778" cy="46162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2400" b="0" i="0" u="none" strike="noStrike" cap="none" dirty="0">
                <a:solidFill>
                  <a:srgbClr val="202124"/>
                </a:solidFill>
                <a:latin typeface="Roboto"/>
                <a:ea typeface="Roboto"/>
                <a:cs typeface="Roboto"/>
                <a:sym typeface="Roboto"/>
              </a:rPr>
              <a:t>Pet Shop &gt; </a:t>
            </a:r>
            <a:r>
              <a:rPr lang="pt-BR" sz="2400" b="0" i="0" u="none" strike="noStrike" cap="none" dirty="0" err="1">
                <a:solidFill>
                  <a:srgbClr val="202124"/>
                </a:solidFill>
                <a:latin typeface="Roboto"/>
                <a:ea typeface="Roboto"/>
                <a:cs typeface="Roboto"/>
                <a:sym typeface="Roboto"/>
              </a:rPr>
              <a:t>Alimentacao</a:t>
            </a:r>
            <a:r>
              <a:rPr lang="pt-BR" sz="2400" b="0" i="0" u="none" strike="noStrike" cap="none" dirty="0">
                <a:solidFill>
                  <a:srgbClr val="202124"/>
                </a:solidFill>
                <a:latin typeface="Roboto"/>
                <a:ea typeface="Roboto"/>
                <a:cs typeface="Roboto"/>
                <a:sym typeface="Roboto"/>
              </a:rPr>
              <a:t> &gt; </a:t>
            </a:r>
            <a:r>
              <a:rPr lang="pt-BR" sz="2400" b="1" i="0" u="none" strike="noStrike" cap="none" dirty="0" err="1">
                <a:solidFill>
                  <a:srgbClr val="202124"/>
                </a:solidFill>
                <a:latin typeface="Roboto"/>
                <a:ea typeface="Roboto"/>
                <a:cs typeface="Roboto"/>
                <a:sym typeface="Roboto"/>
              </a:rPr>
              <a:t>Alimentacao</a:t>
            </a:r>
            <a:r>
              <a:rPr lang="pt-BR" sz="2400" b="1" i="0" u="none" strike="noStrike" cap="none" dirty="0">
                <a:solidFill>
                  <a:srgbClr val="202124"/>
                </a:solidFill>
                <a:latin typeface="Roboto"/>
                <a:ea typeface="Roboto"/>
                <a:cs typeface="Roboto"/>
                <a:sym typeface="Roboto"/>
              </a:rPr>
              <a:t> para Cao</a:t>
            </a:r>
            <a:endParaRPr sz="1800" b="1" i="0" u="none" strike="noStrike" cap="none" dirty="0">
              <a:solidFill>
                <a:srgbClr val="000000"/>
              </a:solidFill>
              <a:latin typeface="Arial"/>
              <a:ea typeface="Arial"/>
              <a:cs typeface="Arial"/>
              <a:sym typeface="Arial"/>
            </a:endParaRPr>
          </a:p>
        </p:txBody>
      </p:sp>
      <p:pic>
        <p:nvPicPr>
          <p:cNvPr id="127" name="Google Shape;127;p5"/>
          <p:cNvPicPr preferRelativeResize="0"/>
          <p:nvPr/>
        </p:nvPicPr>
        <p:blipFill rotWithShape="1">
          <a:blip r:embed="rId3">
            <a:alphaModFix/>
          </a:blip>
          <a:srcRect/>
          <a:stretch/>
        </p:blipFill>
        <p:spPr>
          <a:xfrm>
            <a:off x="506437" y="4168332"/>
            <a:ext cx="2252975" cy="2499803"/>
          </a:xfrm>
          <a:prstGeom prst="rect">
            <a:avLst/>
          </a:prstGeom>
          <a:noFill/>
          <a:ln>
            <a:noFill/>
          </a:ln>
        </p:spPr>
      </p:pic>
      <p:pic>
        <p:nvPicPr>
          <p:cNvPr id="128" name="Google Shape;128;p5"/>
          <p:cNvPicPr preferRelativeResize="0"/>
          <p:nvPr/>
        </p:nvPicPr>
        <p:blipFill rotWithShape="1">
          <a:blip r:embed="rId4">
            <a:alphaModFix/>
          </a:blip>
          <a:srcRect/>
          <a:stretch/>
        </p:blipFill>
        <p:spPr>
          <a:xfrm>
            <a:off x="2974308" y="4168332"/>
            <a:ext cx="2028231" cy="2535166"/>
          </a:xfrm>
          <a:prstGeom prst="rect">
            <a:avLst/>
          </a:prstGeom>
          <a:noFill/>
          <a:ln>
            <a:noFill/>
          </a:ln>
        </p:spPr>
      </p:pic>
      <p:pic>
        <p:nvPicPr>
          <p:cNvPr id="129" name="Google Shape;129;p5"/>
          <p:cNvPicPr preferRelativeResize="0"/>
          <p:nvPr/>
        </p:nvPicPr>
        <p:blipFill rotWithShape="1">
          <a:blip r:embed="rId5">
            <a:alphaModFix/>
          </a:blip>
          <a:srcRect/>
          <a:stretch/>
        </p:blipFill>
        <p:spPr>
          <a:xfrm>
            <a:off x="5238314" y="4292772"/>
            <a:ext cx="2028231" cy="2410726"/>
          </a:xfrm>
          <a:prstGeom prst="rect">
            <a:avLst/>
          </a:prstGeom>
          <a:noFill/>
          <a:ln>
            <a:noFill/>
          </a:ln>
        </p:spPr>
      </p:pic>
      <p:pic>
        <p:nvPicPr>
          <p:cNvPr id="130" name="Google Shape;130;p5"/>
          <p:cNvPicPr preferRelativeResize="0"/>
          <p:nvPr/>
        </p:nvPicPr>
        <p:blipFill rotWithShape="1">
          <a:blip r:embed="rId6">
            <a:alphaModFix/>
          </a:blip>
          <a:srcRect/>
          <a:stretch/>
        </p:blipFill>
        <p:spPr>
          <a:xfrm>
            <a:off x="7706478" y="4443032"/>
            <a:ext cx="1944918" cy="2225103"/>
          </a:xfrm>
          <a:prstGeom prst="rect">
            <a:avLst/>
          </a:prstGeom>
          <a:noFill/>
          <a:ln>
            <a:noFill/>
          </a:ln>
        </p:spPr>
      </p:pic>
      <p:pic>
        <p:nvPicPr>
          <p:cNvPr id="131" name="Google Shape;131;p5"/>
          <p:cNvPicPr preferRelativeResize="0"/>
          <p:nvPr/>
        </p:nvPicPr>
        <p:blipFill rotWithShape="1">
          <a:blip r:embed="rId7">
            <a:alphaModFix/>
          </a:blip>
          <a:srcRect/>
          <a:stretch/>
        </p:blipFill>
        <p:spPr>
          <a:xfrm>
            <a:off x="9964719" y="4293264"/>
            <a:ext cx="1944918" cy="2410234"/>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6"/>
          <p:cNvSpPr txBox="1"/>
          <p:nvPr/>
        </p:nvSpPr>
        <p:spPr>
          <a:xfrm>
            <a:off x="735402" y="1898609"/>
            <a:ext cx="10721100" cy="203190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A </a:t>
            </a:r>
            <a:r>
              <a:rPr lang="pt-BR" sz="1800" b="1" i="0" u="none" strike="noStrike" cap="none" dirty="0">
                <a:solidFill>
                  <a:srgbClr val="202124"/>
                </a:solidFill>
                <a:latin typeface="Roboto"/>
                <a:ea typeface="Roboto"/>
                <a:cs typeface="Roboto"/>
                <a:sym typeface="Roboto"/>
              </a:rPr>
              <a:t>alimentação para gato</a:t>
            </a:r>
            <a:r>
              <a:rPr lang="pt-BR" sz="1800" b="0" i="0" u="none" strike="noStrike" cap="none" dirty="0">
                <a:solidFill>
                  <a:srgbClr val="202124"/>
                </a:solidFill>
                <a:latin typeface="Roboto"/>
                <a:ea typeface="Roboto"/>
                <a:cs typeface="Roboto"/>
                <a:sym typeface="Roboto"/>
              </a:rPr>
              <a:t> conta com uma dieta completa e equilibrada, oferece todos os nutrientes necessários para o crescimento e desenvolvimento dos animais.</a:t>
            </a:r>
            <a:endParaRPr sz="1400" b="0" i="0" u="none" strike="noStrike" cap="none" dirty="0">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Existem diversos tipos de rações e outros alimentos destinados para os gatos, como, por exemplo, a ração seca, a úmida e até mesmo as prescritas em casos de tratamento de saúde ou necessidades especiais. Elas também podem ser divididas pela idade do animal.</a:t>
            </a:r>
            <a:endParaRPr sz="1400" b="0" i="0" u="none" strike="noStrike" cap="none" dirty="0">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Além das rações há também os petiscos, que podem ser oferecidos aos pets de maneira controlada para deixá-los mais contentes.</a:t>
            </a:r>
            <a:endParaRPr sz="1800" b="0" i="0" u="none" strike="noStrike" cap="none" dirty="0">
              <a:solidFill>
                <a:srgbClr val="202124"/>
              </a:solidFill>
              <a:latin typeface="Roboto"/>
              <a:ea typeface="Roboto"/>
              <a:cs typeface="Roboto"/>
              <a:sym typeface="Roboto"/>
            </a:endParaRPr>
          </a:p>
        </p:txBody>
      </p:sp>
      <p:sp>
        <p:nvSpPr>
          <p:cNvPr id="138" name="Google Shape;138;p6"/>
          <p:cNvSpPr txBox="1"/>
          <p:nvPr/>
        </p:nvSpPr>
        <p:spPr>
          <a:xfrm>
            <a:off x="2524889" y="399519"/>
            <a:ext cx="7142213"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Pet Shop &gt; </a:t>
            </a:r>
            <a:r>
              <a:rPr lang="pt-BR" sz="2400" b="0" i="0" u="none" strike="noStrike" cap="none" dirty="0" err="1">
                <a:solidFill>
                  <a:srgbClr val="202124"/>
                </a:solidFill>
                <a:latin typeface="Roboto"/>
                <a:ea typeface="Roboto"/>
                <a:cs typeface="Roboto"/>
                <a:sym typeface="Roboto"/>
              </a:rPr>
              <a:t>Alimentacao</a:t>
            </a:r>
            <a:r>
              <a:rPr lang="pt-BR" sz="2400" b="0" i="0" u="none" strike="noStrike" cap="none" dirty="0">
                <a:solidFill>
                  <a:srgbClr val="202124"/>
                </a:solidFill>
                <a:latin typeface="Roboto"/>
                <a:ea typeface="Roboto"/>
                <a:cs typeface="Roboto"/>
                <a:sym typeface="Roboto"/>
              </a:rPr>
              <a:t> &gt; </a:t>
            </a:r>
            <a:r>
              <a:rPr lang="pt-BR" sz="2400" b="1" i="0" u="none" strike="noStrike" cap="none" dirty="0" err="1">
                <a:solidFill>
                  <a:srgbClr val="202124"/>
                </a:solidFill>
                <a:latin typeface="Roboto"/>
                <a:ea typeface="Roboto"/>
                <a:cs typeface="Roboto"/>
                <a:sym typeface="Roboto"/>
              </a:rPr>
              <a:t>Alimentacao</a:t>
            </a:r>
            <a:r>
              <a:rPr lang="pt-BR" sz="2400" b="1" i="0" u="none" strike="noStrike" cap="none" dirty="0">
                <a:solidFill>
                  <a:srgbClr val="202124"/>
                </a:solidFill>
                <a:latin typeface="Roboto"/>
                <a:ea typeface="Roboto"/>
                <a:cs typeface="Roboto"/>
                <a:sym typeface="Roboto"/>
              </a:rPr>
              <a:t> para Gato</a:t>
            </a:r>
            <a:endParaRPr sz="1400" b="1" i="0" u="none" strike="noStrike" cap="none" dirty="0">
              <a:solidFill>
                <a:srgbClr val="000000"/>
              </a:solidFill>
              <a:latin typeface="Arial"/>
              <a:ea typeface="Arial"/>
              <a:cs typeface="Arial"/>
              <a:sym typeface="Arial"/>
            </a:endParaRPr>
          </a:p>
        </p:txBody>
      </p:sp>
      <p:pic>
        <p:nvPicPr>
          <p:cNvPr id="139" name="Google Shape;139;p6"/>
          <p:cNvPicPr preferRelativeResize="0"/>
          <p:nvPr/>
        </p:nvPicPr>
        <p:blipFill rotWithShape="1">
          <a:blip r:embed="rId3">
            <a:alphaModFix/>
          </a:blip>
          <a:srcRect l="18673" r="10244"/>
          <a:stretch/>
        </p:blipFill>
        <p:spPr>
          <a:xfrm>
            <a:off x="686852" y="4482604"/>
            <a:ext cx="1510296" cy="2124686"/>
          </a:xfrm>
          <a:prstGeom prst="rect">
            <a:avLst/>
          </a:prstGeom>
          <a:noFill/>
          <a:ln>
            <a:noFill/>
          </a:ln>
        </p:spPr>
      </p:pic>
      <p:pic>
        <p:nvPicPr>
          <p:cNvPr id="140" name="Google Shape;140;p6"/>
          <p:cNvPicPr preferRelativeResize="0"/>
          <p:nvPr/>
        </p:nvPicPr>
        <p:blipFill rotWithShape="1">
          <a:blip r:embed="rId4">
            <a:alphaModFix/>
          </a:blip>
          <a:srcRect/>
          <a:stretch/>
        </p:blipFill>
        <p:spPr>
          <a:xfrm>
            <a:off x="3124528" y="4482604"/>
            <a:ext cx="1332188" cy="2200014"/>
          </a:xfrm>
          <a:prstGeom prst="rect">
            <a:avLst/>
          </a:prstGeom>
          <a:noFill/>
          <a:ln>
            <a:noFill/>
          </a:ln>
        </p:spPr>
      </p:pic>
      <p:pic>
        <p:nvPicPr>
          <p:cNvPr id="141" name="Google Shape;141;p6"/>
          <p:cNvPicPr preferRelativeResize="0"/>
          <p:nvPr/>
        </p:nvPicPr>
        <p:blipFill rotWithShape="1">
          <a:blip r:embed="rId5">
            <a:alphaModFix/>
          </a:blip>
          <a:srcRect/>
          <a:stretch/>
        </p:blipFill>
        <p:spPr>
          <a:xfrm>
            <a:off x="7447949" y="4482604"/>
            <a:ext cx="2143125" cy="2143125"/>
          </a:xfrm>
          <a:prstGeom prst="rect">
            <a:avLst/>
          </a:prstGeom>
          <a:noFill/>
          <a:ln>
            <a:noFill/>
          </a:ln>
        </p:spPr>
      </p:pic>
      <p:pic>
        <p:nvPicPr>
          <p:cNvPr id="142" name="Google Shape;142;p6"/>
          <p:cNvPicPr preferRelativeResize="0"/>
          <p:nvPr/>
        </p:nvPicPr>
        <p:blipFill rotWithShape="1">
          <a:blip r:embed="rId6">
            <a:alphaModFix/>
          </a:blip>
          <a:srcRect/>
          <a:stretch/>
        </p:blipFill>
        <p:spPr>
          <a:xfrm>
            <a:off x="9946946" y="4391856"/>
            <a:ext cx="2143125" cy="2143125"/>
          </a:xfrm>
          <a:prstGeom prst="rect">
            <a:avLst/>
          </a:prstGeom>
          <a:noFill/>
          <a:ln>
            <a:noFill/>
          </a:ln>
        </p:spPr>
      </p:pic>
      <p:pic>
        <p:nvPicPr>
          <p:cNvPr id="143" name="Google Shape;143;p6"/>
          <p:cNvPicPr preferRelativeResize="0"/>
          <p:nvPr/>
        </p:nvPicPr>
        <p:blipFill rotWithShape="1">
          <a:blip r:embed="rId7">
            <a:alphaModFix/>
          </a:blip>
          <a:srcRect l="17854" t="7642" r="16807" b="8437"/>
          <a:stretch/>
        </p:blipFill>
        <p:spPr>
          <a:xfrm>
            <a:off x="5384096" y="4391855"/>
            <a:ext cx="1783466" cy="2290763"/>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pic>
        <p:nvPicPr>
          <p:cNvPr id="148" name="Google Shape;148;p7"/>
          <p:cNvPicPr preferRelativeResize="0"/>
          <p:nvPr/>
        </p:nvPicPr>
        <p:blipFill rotWithShape="1">
          <a:blip r:embed="rId3">
            <a:alphaModFix/>
          </a:blip>
          <a:srcRect/>
          <a:stretch/>
        </p:blipFill>
        <p:spPr>
          <a:xfrm>
            <a:off x="8382000" y="3048000"/>
            <a:ext cx="3810000" cy="3810000"/>
          </a:xfrm>
          <a:prstGeom prst="rect">
            <a:avLst/>
          </a:prstGeom>
          <a:noFill/>
          <a:ln>
            <a:noFill/>
          </a:ln>
        </p:spPr>
      </p:pic>
      <p:sp>
        <p:nvSpPr>
          <p:cNvPr id="149" name="Google Shape;149;p7"/>
          <p:cNvSpPr txBox="1"/>
          <p:nvPr/>
        </p:nvSpPr>
        <p:spPr>
          <a:xfrm>
            <a:off x="735452" y="1551472"/>
            <a:ext cx="10721100" cy="175470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alimentação</a:t>
            </a:r>
            <a:r>
              <a:rPr lang="pt-BR" sz="1800" b="0" i="0" u="none" strike="noStrike" cap="none">
                <a:solidFill>
                  <a:srgbClr val="202124"/>
                </a:solidFill>
                <a:latin typeface="Roboto"/>
                <a:ea typeface="Roboto"/>
                <a:cs typeface="Roboto"/>
                <a:sym typeface="Roboto"/>
              </a:rPr>
              <a:t> animal nem sempre é a mesma para cada uma das espécies, entretanto, há certas comidas que podem ser compartilhadas. </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Entram nesta categoria todos os alimentos que possam ser oferecidos para, no mínimo, duas espécies de animais ou mais.</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Exemplo: CHIPS DE FÍGADO BOVINO BETERRABA E FARINHA DE BANANA VERDE PETISCO NATURAL AMIGA PARA CÃES E GATOS.</a:t>
            </a:r>
            <a:endParaRPr sz="1800" b="0" i="0" u="none" strike="noStrike" cap="none">
              <a:solidFill>
                <a:srgbClr val="202124"/>
              </a:solidFill>
              <a:latin typeface="Roboto"/>
              <a:ea typeface="Roboto"/>
              <a:cs typeface="Roboto"/>
              <a:sym typeface="Roboto"/>
            </a:endParaRPr>
          </a:p>
        </p:txBody>
      </p:sp>
      <p:sp>
        <p:nvSpPr>
          <p:cNvPr id="151" name="Google Shape;151;p7"/>
          <p:cNvSpPr txBox="1"/>
          <p:nvPr/>
        </p:nvSpPr>
        <p:spPr>
          <a:xfrm>
            <a:off x="1313406" y="423857"/>
            <a:ext cx="9565182"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0" i="0" u="none" strike="noStrike" cap="none">
                <a:solidFill>
                  <a:srgbClr val="202124"/>
                </a:solidFill>
                <a:latin typeface="Roboto"/>
                <a:ea typeface="Roboto"/>
                <a:cs typeface="Roboto"/>
                <a:sym typeface="Roboto"/>
              </a:rPr>
              <a:t>Pet Shop &gt; Alimentacao &gt; </a:t>
            </a:r>
            <a:r>
              <a:rPr lang="pt-BR" sz="2400" b="1" i="0" u="none" strike="noStrike" cap="none">
                <a:solidFill>
                  <a:srgbClr val="202124"/>
                </a:solidFill>
                <a:latin typeface="Roboto"/>
                <a:ea typeface="Roboto"/>
                <a:cs typeface="Roboto"/>
                <a:sym typeface="Roboto"/>
              </a:rPr>
              <a:t>Alimentacao para Duas Especies ou Mais</a:t>
            </a:r>
            <a:endParaRPr sz="1400" b="1" i="0" u="none" strike="noStrike" cap="none">
              <a:solidFill>
                <a:srgbClr val="000000"/>
              </a:solidFill>
              <a:latin typeface="Arial"/>
              <a:ea typeface="Arial"/>
              <a:cs typeface="Arial"/>
              <a:sym typeface="Arial"/>
            </a:endParaRPr>
          </a:p>
        </p:txBody>
      </p:sp>
      <p:pic>
        <p:nvPicPr>
          <p:cNvPr id="152" name="Google Shape;152;p7"/>
          <p:cNvPicPr preferRelativeResize="0"/>
          <p:nvPr/>
        </p:nvPicPr>
        <p:blipFill rotWithShape="1">
          <a:blip r:embed="rId4">
            <a:alphaModFix/>
          </a:blip>
          <a:srcRect/>
          <a:stretch/>
        </p:blipFill>
        <p:spPr>
          <a:xfrm>
            <a:off x="735402" y="3915036"/>
            <a:ext cx="1642406" cy="2618251"/>
          </a:xfrm>
          <a:prstGeom prst="rect">
            <a:avLst/>
          </a:prstGeom>
          <a:noFill/>
          <a:ln>
            <a:noFill/>
          </a:ln>
        </p:spPr>
      </p:pic>
      <p:pic>
        <p:nvPicPr>
          <p:cNvPr id="153" name="Google Shape;153;p7"/>
          <p:cNvPicPr preferRelativeResize="0"/>
          <p:nvPr/>
        </p:nvPicPr>
        <p:blipFill rotWithShape="1">
          <a:blip r:embed="rId5">
            <a:alphaModFix/>
          </a:blip>
          <a:srcRect/>
          <a:stretch/>
        </p:blipFill>
        <p:spPr>
          <a:xfrm>
            <a:off x="5932731" y="3915035"/>
            <a:ext cx="2618251" cy="2618251"/>
          </a:xfrm>
          <a:prstGeom prst="rect">
            <a:avLst/>
          </a:prstGeom>
          <a:noFill/>
          <a:ln>
            <a:noFill/>
          </a:ln>
        </p:spPr>
      </p:pic>
      <p:pic>
        <p:nvPicPr>
          <p:cNvPr id="154" name="Google Shape;154;p7"/>
          <p:cNvPicPr preferRelativeResize="0"/>
          <p:nvPr/>
        </p:nvPicPr>
        <p:blipFill rotWithShape="1">
          <a:blip r:embed="rId6">
            <a:alphaModFix/>
          </a:blip>
          <a:srcRect/>
          <a:stretch/>
        </p:blipFill>
        <p:spPr>
          <a:xfrm>
            <a:off x="3536926" y="3946322"/>
            <a:ext cx="1842977" cy="2618251"/>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8"/>
          <p:cNvSpPr txBox="1"/>
          <p:nvPr/>
        </p:nvSpPr>
        <p:spPr>
          <a:xfrm>
            <a:off x="773723" y="1909420"/>
            <a:ext cx="10737900" cy="147750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alimentação</a:t>
            </a:r>
            <a:r>
              <a:rPr lang="pt-BR" sz="1800" b="0" i="0" u="none" strike="noStrike" cap="none">
                <a:solidFill>
                  <a:srgbClr val="202124"/>
                </a:solidFill>
                <a:latin typeface="Roboto"/>
                <a:ea typeface="Roboto"/>
                <a:cs typeface="Roboto"/>
                <a:sym typeface="Roboto"/>
              </a:rPr>
              <a:t> para </a:t>
            </a:r>
            <a:r>
              <a:rPr lang="pt-BR" sz="1800" b="1" i="0" u="none" strike="noStrike" cap="none">
                <a:solidFill>
                  <a:srgbClr val="202124"/>
                </a:solidFill>
                <a:latin typeface="Roboto"/>
                <a:ea typeface="Roboto"/>
                <a:cs typeface="Roboto"/>
                <a:sym typeface="Roboto"/>
              </a:rPr>
              <a:t>animais</a:t>
            </a:r>
            <a:r>
              <a:rPr lang="pt-BR" sz="1800" b="0" i="0" u="none" strike="noStrike" cap="none">
                <a:solidFill>
                  <a:srgbClr val="202124"/>
                </a:solidFill>
                <a:latin typeface="Roboto"/>
                <a:ea typeface="Roboto"/>
                <a:cs typeface="Roboto"/>
                <a:sym typeface="Roboto"/>
              </a:rPr>
              <a:t> varia de acordo com o porte, raça e idade do animal. Entram nesta categoria os alimentos, industrializados ou não, consumidos por gados, cavalos, primatas, caprinos, e outros não especificados na nossa árvore de categorias.</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FF0000"/>
                </a:solidFill>
                <a:latin typeface="Roboto"/>
                <a:ea typeface="Roboto"/>
                <a:cs typeface="Roboto"/>
                <a:sym typeface="Roboto"/>
              </a:rPr>
              <a:t>Atenção</a:t>
            </a:r>
            <a:r>
              <a:rPr lang="pt-BR" sz="1800" b="0" i="0" u="none" strike="noStrike" cap="none">
                <a:solidFill>
                  <a:schemeClr val="dk1"/>
                </a:solidFill>
                <a:latin typeface="Roboto"/>
                <a:ea typeface="Roboto"/>
                <a:cs typeface="Roboto"/>
                <a:sym typeface="Roboto"/>
              </a:rPr>
              <a:t>: Nesta categoria não entram os alimentos para os animais que tem categoria aberta, como cães, gatos, pássaros, peixes, répteis e roedores.</a:t>
            </a:r>
            <a:endParaRPr sz="1400" b="0" i="0" u="none" strike="noStrike" cap="none">
              <a:solidFill>
                <a:srgbClr val="000000"/>
              </a:solidFill>
              <a:latin typeface="Arial"/>
              <a:ea typeface="Arial"/>
              <a:cs typeface="Arial"/>
              <a:sym typeface="Arial"/>
            </a:endParaRPr>
          </a:p>
        </p:txBody>
      </p:sp>
      <p:sp>
        <p:nvSpPr>
          <p:cNvPr id="161" name="Google Shape;161;p8"/>
          <p:cNvSpPr txBox="1"/>
          <p:nvPr/>
        </p:nvSpPr>
        <p:spPr>
          <a:xfrm>
            <a:off x="1305747" y="447974"/>
            <a:ext cx="9673476" cy="46162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2400" b="0" i="0" u="none" strike="noStrike" cap="none">
                <a:solidFill>
                  <a:srgbClr val="202124"/>
                </a:solidFill>
                <a:latin typeface="Roboto"/>
                <a:ea typeface="Roboto"/>
                <a:cs typeface="Roboto"/>
                <a:sym typeface="Roboto"/>
              </a:rPr>
              <a:t>Pet Shop &gt; Alimentacao &gt; </a:t>
            </a:r>
            <a:r>
              <a:rPr lang="pt-BR" sz="2400" b="1" i="0" u="none" strike="noStrike" cap="none">
                <a:solidFill>
                  <a:srgbClr val="202124"/>
                </a:solidFill>
                <a:latin typeface="Roboto"/>
                <a:ea typeface="Roboto"/>
                <a:cs typeface="Roboto"/>
                <a:sym typeface="Roboto"/>
              </a:rPr>
              <a:t>Alimentacao para Outros Tipos de Animais</a:t>
            </a:r>
            <a:endParaRPr sz="1400" b="0" i="0" u="none" strike="noStrike" cap="none">
              <a:solidFill>
                <a:srgbClr val="000000"/>
              </a:solidFill>
              <a:latin typeface="Arial"/>
              <a:ea typeface="Arial"/>
              <a:cs typeface="Arial"/>
              <a:sym typeface="Arial"/>
            </a:endParaRPr>
          </a:p>
        </p:txBody>
      </p:sp>
      <p:pic>
        <p:nvPicPr>
          <p:cNvPr id="162" name="Google Shape;162;p8"/>
          <p:cNvPicPr preferRelativeResize="0"/>
          <p:nvPr/>
        </p:nvPicPr>
        <p:blipFill rotWithShape="1">
          <a:blip r:embed="rId3">
            <a:alphaModFix/>
          </a:blip>
          <a:srcRect/>
          <a:stretch/>
        </p:blipFill>
        <p:spPr>
          <a:xfrm>
            <a:off x="7309410" y="3776373"/>
            <a:ext cx="2363579" cy="2741141"/>
          </a:xfrm>
          <a:prstGeom prst="rect">
            <a:avLst/>
          </a:prstGeom>
          <a:noFill/>
          <a:ln>
            <a:noFill/>
          </a:ln>
        </p:spPr>
      </p:pic>
      <p:pic>
        <p:nvPicPr>
          <p:cNvPr id="163" name="Google Shape;163;p8"/>
          <p:cNvPicPr preferRelativeResize="0"/>
          <p:nvPr/>
        </p:nvPicPr>
        <p:blipFill rotWithShape="1">
          <a:blip r:embed="rId4">
            <a:alphaModFix/>
          </a:blip>
          <a:srcRect/>
          <a:stretch/>
        </p:blipFill>
        <p:spPr>
          <a:xfrm>
            <a:off x="919682" y="3950227"/>
            <a:ext cx="1958830" cy="2553945"/>
          </a:xfrm>
          <a:prstGeom prst="rect">
            <a:avLst/>
          </a:prstGeom>
          <a:noFill/>
          <a:ln>
            <a:noFill/>
          </a:ln>
        </p:spPr>
      </p:pic>
      <p:pic>
        <p:nvPicPr>
          <p:cNvPr id="164" name="Google Shape;164;p8"/>
          <p:cNvPicPr preferRelativeResize="0"/>
          <p:nvPr/>
        </p:nvPicPr>
        <p:blipFill rotWithShape="1">
          <a:blip r:embed="rId5">
            <a:alphaModFix/>
          </a:blip>
          <a:srcRect/>
          <a:stretch/>
        </p:blipFill>
        <p:spPr>
          <a:xfrm>
            <a:off x="4137519" y="3856080"/>
            <a:ext cx="2004966" cy="2553945"/>
          </a:xfrm>
          <a:prstGeom prst="rect">
            <a:avLst/>
          </a:prstGeom>
          <a:noFill/>
          <a:ln>
            <a:noFill/>
          </a:ln>
        </p:spPr>
      </p:pic>
      <p:pic>
        <p:nvPicPr>
          <p:cNvPr id="165" name="Google Shape;165;p8"/>
          <p:cNvPicPr preferRelativeResize="0"/>
          <p:nvPr/>
        </p:nvPicPr>
        <p:blipFill rotWithShape="1">
          <a:blip r:embed="rId6">
            <a:alphaModFix/>
          </a:blip>
          <a:srcRect/>
          <a:stretch/>
        </p:blipFill>
        <p:spPr>
          <a:xfrm>
            <a:off x="9982223" y="3776373"/>
            <a:ext cx="1529347" cy="263365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9"/>
          <p:cNvSpPr txBox="1"/>
          <p:nvPr/>
        </p:nvSpPr>
        <p:spPr>
          <a:xfrm>
            <a:off x="735402" y="1898609"/>
            <a:ext cx="10721100" cy="147750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dieta das aves divide-se basicamente em alguns tipos de alimentos: as sementes, as verduras, rações e frutas. No que diz respeito às sementes existem as cereais e as oleaginosas. Existem no mercado vários tipos de alimentos isolados ou em mistura que satisfazem a maioria das necessidades das nossas aves. Também podem ser oferecidas maçãs, laranja ou framboesas e de vegetais como espinafres, tomate ou cenoura.</a:t>
            </a:r>
            <a:endParaRPr sz="1800" b="0" i="0" u="none" strike="noStrike" cap="none">
              <a:solidFill>
                <a:srgbClr val="202124"/>
              </a:solidFill>
              <a:latin typeface="Roboto"/>
              <a:ea typeface="Roboto"/>
              <a:cs typeface="Roboto"/>
              <a:sym typeface="Roboto"/>
            </a:endParaRPr>
          </a:p>
        </p:txBody>
      </p:sp>
      <p:sp>
        <p:nvSpPr>
          <p:cNvPr id="172" name="Google Shape;172;p9"/>
          <p:cNvSpPr txBox="1"/>
          <p:nvPr/>
        </p:nvSpPr>
        <p:spPr>
          <a:xfrm>
            <a:off x="2308140" y="423857"/>
            <a:ext cx="7575714"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Pet Shop &gt; </a:t>
            </a:r>
            <a:r>
              <a:rPr lang="pt-BR" sz="2400" b="0" i="0" u="none" strike="noStrike" cap="none" dirty="0" err="1">
                <a:solidFill>
                  <a:srgbClr val="202124"/>
                </a:solidFill>
                <a:latin typeface="Roboto"/>
                <a:ea typeface="Roboto"/>
                <a:cs typeface="Roboto"/>
                <a:sym typeface="Roboto"/>
              </a:rPr>
              <a:t>Alimentacao</a:t>
            </a:r>
            <a:r>
              <a:rPr lang="pt-BR" sz="2400" b="0" i="0" u="none" strike="noStrike" cap="none" dirty="0">
                <a:solidFill>
                  <a:srgbClr val="202124"/>
                </a:solidFill>
                <a:latin typeface="Roboto"/>
                <a:ea typeface="Roboto"/>
                <a:cs typeface="Roboto"/>
                <a:sym typeface="Roboto"/>
              </a:rPr>
              <a:t> &gt; </a:t>
            </a:r>
            <a:r>
              <a:rPr lang="pt-BR" sz="2400" b="1" i="0" u="none" strike="noStrike" cap="none" dirty="0" err="1">
                <a:solidFill>
                  <a:srgbClr val="202124"/>
                </a:solidFill>
                <a:latin typeface="Roboto"/>
                <a:ea typeface="Roboto"/>
                <a:cs typeface="Roboto"/>
                <a:sym typeface="Roboto"/>
              </a:rPr>
              <a:t>Alimentacao</a:t>
            </a:r>
            <a:r>
              <a:rPr lang="pt-BR" sz="2400" b="1" i="0" u="none" strike="noStrike" cap="none" dirty="0">
                <a:solidFill>
                  <a:srgbClr val="202124"/>
                </a:solidFill>
                <a:latin typeface="Roboto"/>
                <a:ea typeface="Roboto"/>
                <a:cs typeface="Roboto"/>
                <a:sym typeface="Roboto"/>
              </a:rPr>
              <a:t> para </a:t>
            </a:r>
            <a:r>
              <a:rPr lang="pt-BR" sz="2400" b="1" i="0" u="none" strike="noStrike" cap="none" dirty="0" err="1">
                <a:solidFill>
                  <a:srgbClr val="202124"/>
                </a:solidFill>
                <a:latin typeface="Roboto"/>
                <a:ea typeface="Roboto"/>
                <a:cs typeface="Roboto"/>
                <a:sym typeface="Roboto"/>
              </a:rPr>
              <a:t>Passaro</a:t>
            </a:r>
            <a:endParaRPr sz="1400" b="1" i="0" u="none" strike="noStrike" cap="none" dirty="0">
              <a:solidFill>
                <a:srgbClr val="000000"/>
              </a:solidFill>
              <a:latin typeface="Arial"/>
              <a:ea typeface="Arial"/>
              <a:cs typeface="Arial"/>
              <a:sym typeface="Arial"/>
            </a:endParaRPr>
          </a:p>
        </p:txBody>
      </p:sp>
      <p:pic>
        <p:nvPicPr>
          <p:cNvPr id="173" name="Google Shape;173;p9"/>
          <p:cNvPicPr preferRelativeResize="0"/>
          <p:nvPr/>
        </p:nvPicPr>
        <p:blipFill rotWithShape="1">
          <a:blip r:embed="rId3">
            <a:alphaModFix/>
          </a:blip>
          <a:srcRect/>
          <a:stretch/>
        </p:blipFill>
        <p:spPr>
          <a:xfrm>
            <a:off x="1099551" y="3807583"/>
            <a:ext cx="2698726" cy="2698726"/>
          </a:xfrm>
          <a:prstGeom prst="rect">
            <a:avLst/>
          </a:prstGeom>
          <a:noFill/>
          <a:ln>
            <a:noFill/>
          </a:ln>
        </p:spPr>
      </p:pic>
      <p:pic>
        <p:nvPicPr>
          <p:cNvPr id="174" name="Google Shape;174;p9"/>
          <p:cNvPicPr preferRelativeResize="0"/>
          <p:nvPr/>
        </p:nvPicPr>
        <p:blipFill rotWithShape="1">
          <a:blip r:embed="rId4">
            <a:alphaModFix/>
          </a:blip>
          <a:srcRect/>
          <a:stretch/>
        </p:blipFill>
        <p:spPr>
          <a:xfrm>
            <a:off x="5094775" y="3807583"/>
            <a:ext cx="2698726" cy="2698726"/>
          </a:xfrm>
          <a:prstGeom prst="rect">
            <a:avLst/>
          </a:prstGeom>
          <a:noFill/>
          <a:ln>
            <a:noFill/>
          </a:ln>
        </p:spPr>
      </p:pic>
      <p:pic>
        <p:nvPicPr>
          <p:cNvPr id="175" name="Google Shape;175;p9"/>
          <p:cNvPicPr preferRelativeResize="0"/>
          <p:nvPr/>
        </p:nvPicPr>
        <p:blipFill rotWithShape="1">
          <a:blip r:embed="rId5">
            <a:alphaModFix/>
          </a:blip>
          <a:srcRect/>
          <a:stretch/>
        </p:blipFill>
        <p:spPr>
          <a:xfrm>
            <a:off x="8757869" y="3735418"/>
            <a:ext cx="2698726" cy="2698726"/>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10"/>
          <p:cNvSpPr txBox="1"/>
          <p:nvPr/>
        </p:nvSpPr>
        <p:spPr>
          <a:xfrm>
            <a:off x="696976" y="1901046"/>
            <a:ext cx="10798040" cy="1477287"/>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Para alimentar os</a:t>
            </a:r>
            <a:r>
              <a:rPr lang="pt-BR" sz="1800" b="1" i="0" u="none" strike="noStrike" cap="none" dirty="0">
                <a:solidFill>
                  <a:srgbClr val="202124"/>
                </a:solidFill>
                <a:latin typeface="Roboto"/>
                <a:ea typeface="Roboto"/>
                <a:cs typeface="Roboto"/>
                <a:sym typeface="Roboto"/>
              </a:rPr>
              <a:t> peixes </a:t>
            </a:r>
            <a:r>
              <a:rPr lang="pt-BR" sz="1800" b="0" i="0" u="none" strike="noStrike" cap="none" dirty="0">
                <a:solidFill>
                  <a:srgbClr val="202124"/>
                </a:solidFill>
                <a:latin typeface="Roboto"/>
                <a:ea typeface="Roboto"/>
                <a:cs typeface="Roboto"/>
                <a:sym typeface="Roboto"/>
              </a:rPr>
              <a:t>é importante saber quais alimentos utilizar de acordo com as espécies de peixes que possui em seu aquário, pois certas espécies podem ser um pouco mais delicadas do que outras. Algumas comem diversos tipos de rações, enquanto outras comem rações mais específicas. Existem algumas que podem até mesmo não comer ração, optando apenas por alimento vivo como </a:t>
            </a:r>
            <a:r>
              <a:rPr lang="pt-BR" sz="1800" b="0" i="0" u="none" strike="noStrike" cap="none" dirty="0" err="1">
                <a:solidFill>
                  <a:srgbClr val="202124"/>
                </a:solidFill>
                <a:latin typeface="Roboto"/>
                <a:ea typeface="Roboto"/>
                <a:cs typeface="Roboto"/>
                <a:sym typeface="Roboto"/>
              </a:rPr>
              <a:t>artêmia</a:t>
            </a:r>
            <a:r>
              <a:rPr lang="pt-BR" sz="1800" b="0" i="0" u="none" strike="noStrike" cap="none" dirty="0">
                <a:solidFill>
                  <a:srgbClr val="202124"/>
                </a:solidFill>
                <a:latin typeface="Roboto"/>
                <a:ea typeface="Roboto"/>
                <a:cs typeface="Roboto"/>
                <a:sym typeface="Roboto"/>
              </a:rPr>
              <a:t>. Alguns alimentos vivos podem ser cultivados em casa.</a:t>
            </a:r>
            <a:endParaRPr sz="1800" b="0" i="0" u="none" strike="noStrike" cap="none" dirty="0">
              <a:solidFill>
                <a:srgbClr val="202124"/>
              </a:solidFill>
              <a:latin typeface="Roboto"/>
              <a:ea typeface="Roboto"/>
              <a:cs typeface="Roboto"/>
              <a:sym typeface="Roboto"/>
            </a:endParaRPr>
          </a:p>
        </p:txBody>
      </p:sp>
      <p:sp>
        <p:nvSpPr>
          <p:cNvPr id="182" name="Google Shape;182;p10"/>
          <p:cNvSpPr txBox="1"/>
          <p:nvPr/>
        </p:nvSpPr>
        <p:spPr>
          <a:xfrm>
            <a:off x="2493107" y="422742"/>
            <a:ext cx="7205778" cy="46162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2400" b="0" i="0" u="none" strike="noStrike" cap="none" dirty="0">
                <a:solidFill>
                  <a:srgbClr val="202124"/>
                </a:solidFill>
                <a:latin typeface="Roboto"/>
                <a:ea typeface="Roboto"/>
                <a:cs typeface="Roboto"/>
                <a:sym typeface="Roboto"/>
              </a:rPr>
              <a:t>Pet Shop &gt; </a:t>
            </a:r>
            <a:r>
              <a:rPr lang="pt-BR" sz="2400" b="0" i="0" u="none" strike="noStrike" cap="none" dirty="0" err="1">
                <a:solidFill>
                  <a:srgbClr val="202124"/>
                </a:solidFill>
                <a:latin typeface="Roboto"/>
                <a:ea typeface="Roboto"/>
                <a:cs typeface="Roboto"/>
                <a:sym typeface="Roboto"/>
              </a:rPr>
              <a:t>Alimentacao</a:t>
            </a:r>
            <a:r>
              <a:rPr lang="pt-BR" sz="2400" b="0" i="0" u="none" strike="noStrike" cap="none" dirty="0">
                <a:solidFill>
                  <a:srgbClr val="202124"/>
                </a:solidFill>
                <a:latin typeface="Roboto"/>
                <a:ea typeface="Roboto"/>
                <a:cs typeface="Roboto"/>
                <a:sym typeface="Roboto"/>
              </a:rPr>
              <a:t> &gt; </a:t>
            </a:r>
            <a:r>
              <a:rPr lang="pt-BR" sz="2400" b="1" i="0" u="none" strike="noStrike" cap="none" dirty="0" err="1">
                <a:solidFill>
                  <a:srgbClr val="202124"/>
                </a:solidFill>
                <a:latin typeface="Roboto"/>
                <a:ea typeface="Roboto"/>
                <a:cs typeface="Roboto"/>
                <a:sym typeface="Roboto"/>
              </a:rPr>
              <a:t>Alimentacao</a:t>
            </a:r>
            <a:r>
              <a:rPr lang="pt-BR" sz="2400" b="1" i="0" u="none" strike="noStrike" cap="none" dirty="0">
                <a:solidFill>
                  <a:srgbClr val="202124"/>
                </a:solidFill>
                <a:latin typeface="Roboto"/>
                <a:ea typeface="Roboto"/>
                <a:cs typeface="Roboto"/>
                <a:sym typeface="Roboto"/>
              </a:rPr>
              <a:t> para Peixe</a:t>
            </a:r>
            <a:endParaRPr sz="1800" b="1" i="0" u="none" strike="noStrike" cap="none" dirty="0">
              <a:solidFill>
                <a:srgbClr val="000000"/>
              </a:solidFill>
              <a:latin typeface="Arial"/>
              <a:ea typeface="Arial"/>
              <a:cs typeface="Arial"/>
              <a:sym typeface="Arial"/>
            </a:endParaRPr>
          </a:p>
        </p:txBody>
      </p:sp>
      <p:pic>
        <p:nvPicPr>
          <p:cNvPr id="183" name="Google Shape;183;p10"/>
          <p:cNvPicPr preferRelativeResize="0"/>
          <p:nvPr/>
        </p:nvPicPr>
        <p:blipFill rotWithShape="1">
          <a:blip r:embed="rId3">
            <a:alphaModFix/>
          </a:blip>
          <a:srcRect/>
          <a:stretch/>
        </p:blipFill>
        <p:spPr>
          <a:xfrm>
            <a:off x="244766" y="4506731"/>
            <a:ext cx="2917916" cy="1962111"/>
          </a:xfrm>
          <a:prstGeom prst="rect">
            <a:avLst/>
          </a:prstGeom>
          <a:noFill/>
          <a:ln>
            <a:noFill/>
          </a:ln>
        </p:spPr>
      </p:pic>
      <p:pic>
        <p:nvPicPr>
          <p:cNvPr id="184" name="Google Shape;184;p10"/>
          <p:cNvPicPr preferRelativeResize="0"/>
          <p:nvPr/>
        </p:nvPicPr>
        <p:blipFill rotWithShape="1">
          <a:blip r:embed="rId4">
            <a:alphaModFix/>
          </a:blip>
          <a:srcRect/>
          <a:stretch/>
        </p:blipFill>
        <p:spPr>
          <a:xfrm>
            <a:off x="3419461" y="4218310"/>
            <a:ext cx="1937262" cy="2538952"/>
          </a:xfrm>
          <a:prstGeom prst="rect">
            <a:avLst/>
          </a:prstGeom>
          <a:noFill/>
          <a:ln>
            <a:noFill/>
          </a:ln>
        </p:spPr>
      </p:pic>
      <p:pic>
        <p:nvPicPr>
          <p:cNvPr id="185" name="Google Shape;185;p10"/>
          <p:cNvPicPr preferRelativeResize="0"/>
          <p:nvPr/>
        </p:nvPicPr>
        <p:blipFill rotWithShape="1">
          <a:blip r:embed="rId5">
            <a:alphaModFix/>
          </a:blip>
          <a:srcRect/>
          <a:stretch/>
        </p:blipFill>
        <p:spPr>
          <a:xfrm>
            <a:off x="5659039" y="4218310"/>
            <a:ext cx="2306609" cy="2538952"/>
          </a:xfrm>
          <a:prstGeom prst="rect">
            <a:avLst/>
          </a:prstGeom>
          <a:noFill/>
          <a:ln>
            <a:noFill/>
          </a:ln>
        </p:spPr>
      </p:pic>
      <p:pic>
        <p:nvPicPr>
          <p:cNvPr id="186" name="Google Shape;186;p10"/>
          <p:cNvPicPr preferRelativeResize="0"/>
          <p:nvPr/>
        </p:nvPicPr>
        <p:blipFill rotWithShape="1">
          <a:blip r:embed="rId6">
            <a:alphaModFix/>
          </a:blip>
          <a:srcRect/>
          <a:stretch/>
        </p:blipFill>
        <p:spPr>
          <a:xfrm>
            <a:off x="8267964" y="4218310"/>
            <a:ext cx="3438424" cy="2538952"/>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11"/>
          <p:cNvSpPr txBox="1"/>
          <p:nvPr/>
        </p:nvSpPr>
        <p:spPr>
          <a:xfrm>
            <a:off x="707999" y="1951713"/>
            <a:ext cx="10776000" cy="175470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alimentação dos répteis varia. Alguns se alimentam de insetos, outros são vegetarianos e se alimentam de flores. Tem os que comem ovos, peixes e outros animais, há também os que comem algas e sementes. Ou seja, cada espécie têm a sua própria alimentação e ela varia de acordo com o habitat em que vive. Dentre elas tem a ração que é muito consumida pelos répteis e entra nessa categoria.       </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 </a:t>
            </a:r>
            <a:r>
              <a:rPr lang="pt-BR" sz="1800" b="1" i="0" u="none" strike="noStrike" cap="none">
                <a:solidFill>
                  <a:srgbClr val="FF0000"/>
                </a:solidFill>
                <a:latin typeface="Roboto"/>
                <a:ea typeface="Roboto"/>
                <a:cs typeface="Roboto"/>
                <a:sym typeface="Roboto"/>
              </a:rPr>
              <a:t>Atenção: </a:t>
            </a:r>
            <a:r>
              <a:rPr lang="pt-BR" sz="1800" b="0" i="0" u="none" strike="noStrike" cap="none">
                <a:solidFill>
                  <a:schemeClr val="dk1"/>
                </a:solidFill>
                <a:latin typeface="Roboto"/>
                <a:ea typeface="Roboto"/>
                <a:cs typeface="Roboto"/>
                <a:sym typeface="Roboto"/>
              </a:rPr>
              <a:t>Os alimentos que forem para mais de um réptil também entram nesta categoria.</a:t>
            </a:r>
            <a:endParaRPr sz="1800" b="0" i="0" u="none" strike="noStrike" cap="none">
              <a:solidFill>
                <a:schemeClr val="dk1"/>
              </a:solidFill>
              <a:latin typeface="Roboto"/>
              <a:ea typeface="Roboto"/>
              <a:cs typeface="Roboto"/>
              <a:sym typeface="Roboto"/>
            </a:endParaRPr>
          </a:p>
        </p:txBody>
      </p:sp>
      <p:sp>
        <p:nvSpPr>
          <p:cNvPr id="193" name="Google Shape;193;p11"/>
          <p:cNvSpPr txBox="1"/>
          <p:nvPr/>
        </p:nvSpPr>
        <p:spPr>
          <a:xfrm>
            <a:off x="2277578" y="416634"/>
            <a:ext cx="7729817" cy="46162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2400" b="0" i="0" u="none" strike="noStrike" cap="none" dirty="0">
                <a:solidFill>
                  <a:srgbClr val="202124"/>
                </a:solidFill>
                <a:latin typeface="Roboto"/>
                <a:ea typeface="Roboto"/>
                <a:cs typeface="Roboto"/>
                <a:sym typeface="Roboto"/>
              </a:rPr>
              <a:t>Pet Shop &gt; </a:t>
            </a:r>
            <a:r>
              <a:rPr lang="pt-BR" sz="2400" b="0" i="0" u="none" strike="noStrike" cap="none" dirty="0" err="1">
                <a:solidFill>
                  <a:srgbClr val="202124"/>
                </a:solidFill>
                <a:latin typeface="Roboto"/>
                <a:ea typeface="Roboto"/>
                <a:cs typeface="Roboto"/>
                <a:sym typeface="Roboto"/>
              </a:rPr>
              <a:t>Alimentacao</a:t>
            </a:r>
            <a:r>
              <a:rPr lang="pt-BR" sz="2400" b="0" i="0" u="none" strike="noStrike" cap="none" dirty="0">
                <a:solidFill>
                  <a:srgbClr val="202124"/>
                </a:solidFill>
                <a:latin typeface="Roboto"/>
                <a:ea typeface="Roboto"/>
                <a:cs typeface="Roboto"/>
                <a:sym typeface="Roboto"/>
              </a:rPr>
              <a:t> &gt; </a:t>
            </a:r>
            <a:r>
              <a:rPr lang="pt-BR" sz="2400" b="1" i="0" u="none" strike="noStrike" cap="none" dirty="0" err="1">
                <a:solidFill>
                  <a:srgbClr val="202124"/>
                </a:solidFill>
                <a:latin typeface="Roboto"/>
                <a:ea typeface="Roboto"/>
                <a:cs typeface="Roboto"/>
                <a:sym typeface="Roboto"/>
              </a:rPr>
              <a:t>Alimentacao</a:t>
            </a:r>
            <a:r>
              <a:rPr lang="pt-BR" sz="2400" b="1" i="0" u="none" strike="noStrike" cap="none" dirty="0">
                <a:solidFill>
                  <a:srgbClr val="202124"/>
                </a:solidFill>
                <a:latin typeface="Roboto"/>
                <a:ea typeface="Roboto"/>
                <a:cs typeface="Roboto"/>
                <a:sym typeface="Roboto"/>
              </a:rPr>
              <a:t> para </a:t>
            </a:r>
            <a:r>
              <a:rPr lang="pt-BR" sz="2400" b="1" i="0" u="none" strike="noStrike" cap="none" dirty="0" err="1">
                <a:solidFill>
                  <a:srgbClr val="202124"/>
                </a:solidFill>
                <a:latin typeface="Roboto"/>
                <a:ea typeface="Roboto"/>
                <a:cs typeface="Roboto"/>
                <a:sym typeface="Roboto"/>
              </a:rPr>
              <a:t>Reptil</a:t>
            </a:r>
            <a:endParaRPr sz="1800" b="1" i="0" u="none" strike="noStrike" cap="none" dirty="0">
              <a:solidFill>
                <a:srgbClr val="000000"/>
              </a:solidFill>
              <a:latin typeface="Arial"/>
              <a:ea typeface="Arial"/>
              <a:cs typeface="Arial"/>
              <a:sym typeface="Arial"/>
            </a:endParaRPr>
          </a:p>
        </p:txBody>
      </p:sp>
      <p:pic>
        <p:nvPicPr>
          <p:cNvPr id="194" name="Google Shape;194;p11"/>
          <p:cNvPicPr preferRelativeResize="0"/>
          <p:nvPr/>
        </p:nvPicPr>
        <p:blipFill rotWithShape="1">
          <a:blip r:embed="rId3">
            <a:alphaModFix/>
          </a:blip>
          <a:srcRect/>
          <a:stretch/>
        </p:blipFill>
        <p:spPr>
          <a:xfrm>
            <a:off x="3959014" y="4271488"/>
            <a:ext cx="1947335" cy="2290258"/>
          </a:xfrm>
          <a:prstGeom prst="rect">
            <a:avLst/>
          </a:prstGeom>
          <a:noFill/>
          <a:ln>
            <a:noFill/>
          </a:ln>
        </p:spPr>
      </p:pic>
      <p:pic>
        <p:nvPicPr>
          <p:cNvPr id="195" name="Google Shape;195;p11"/>
          <p:cNvPicPr preferRelativeResize="0"/>
          <p:nvPr/>
        </p:nvPicPr>
        <p:blipFill rotWithShape="1">
          <a:blip r:embed="rId4">
            <a:alphaModFix/>
          </a:blip>
          <a:srcRect/>
          <a:stretch/>
        </p:blipFill>
        <p:spPr>
          <a:xfrm>
            <a:off x="6822126" y="4271488"/>
            <a:ext cx="1947335" cy="2322572"/>
          </a:xfrm>
          <a:prstGeom prst="rect">
            <a:avLst/>
          </a:prstGeom>
          <a:noFill/>
          <a:ln>
            <a:noFill/>
          </a:ln>
        </p:spPr>
      </p:pic>
      <p:pic>
        <p:nvPicPr>
          <p:cNvPr id="196" name="Google Shape;196;p11"/>
          <p:cNvPicPr preferRelativeResize="0"/>
          <p:nvPr/>
        </p:nvPicPr>
        <p:blipFill rotWithShape="1">
          <a:blip r:embed="rId5">
            <a:alphaModFix/>
          </a:blip>
          <a:srcRect/>
          <a:stretch/>
        </p:blipFill>
        <p:spPr>
          <a:xfrm>
            <a:off x="708000" y="4033674"/>
            <a:ext cx="2335237" cy="2673893"/>
          </a:xfrm>
          <a:prstGeom prst="rect">
            <a:avLst/>
          </a:prstGeom>
          <a:noFill/>
          <a:ln>
            <a:noFill/>
          </a:ln>
        </p:spPr>
      </p:pic>
      <p:pic>
        <p:nvPicPr>
          <p:cNvPr id="197" name="Google Shape;197;p11"/>
          <p:cNvPicPr preferRelativeResize="0"/>
          <p:nvPr/>
        </p:nvPicPr>
        <p:blipFill rotWithShape="1">
          <a:blip r:embed="rId6">
            <a:alphaModFix/>
          </a:blip>
          <a:srcRect/>
          <a:stretch/>
        </p:blipFill>
        <p:spPr>
          <a:xfrm>
            <a:off x="9970355" y="4324309"/>
            <a:ext cx="1513645" cy="2249688"/>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12"/>
          <p:cNvSpPr txBox="1"/>
          <p:nvPr/>
        </p:nvSpPr>
        <p:spPr>
          <a:xfrm>
            <a:off x="735402" y="1898609"/>
            <a:ext cx="10721100" cy="175470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A base da </a:t>
            </a:r>
            <a:r>
              <a:rPr lang="pt-BR" sz="1800" b="1" i="0" u="none" strike="noStrike" cap="none" dirty="0">
                <a:solidFill>
                  <a:srgbClr val="202124"/>
                </a:solidFill>
                <a:latin typeface="Roboto"/>
                <a:ea typeface="Roboto"/>
                <a:cs typeface="Roboto"/>
                <a:sym typeface="Roboto"/>
              </a:rPr>
              <a:t>alimentação para roedor</a:t>
            </a:r>
            <a:r>
              <a:rPr lang="pt-BR" sz="1800" b="0" i="0" u="none" strike="noStrike" cap="none" dirty="0">
                <a:solidFill>
                  <a:srgbClr val="202124"/>
                </a:solidFill>
                <a:latin typeface="Roboto"/>
                <a:ea typeface="Roboto"/>
                <a:cs typeface="Roboto"/>
                <a:sym typeface="Roboto"/>
              </a:rPr>
              <a:t> deve ser formada por vegetais como pimentão, tomate, abobrinha, cenoura. Além disso, deve ser composta de frutas da estação que não sejam muito ácidas, como maçã, pera, melancia ou pêssego. Muitas espécies de roedores podem comer cereais e sementes, que também são benéficos para eles.</a:t>
            </a:r>
            <a:endParaRPr sz="1400" b="0" i="0" u="none" strike="noStrike" cap="none" dirty="0">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FF0000"/>
                </a:solidFill>
                <a:latin typeface="Roboto"/>
                <a:ea typeface="Roboto"/>
                <a:cs typeface="Roboto"/>
                <a:sym typeface="Roboto"/>
              </a:rPr>
              <a:t>Atenção: </a:t>
            </a:r>
            <a:r>
              <a:rPr lang="pt-BR" sz="1800" b="0" i="0" u="none" strike="noStrike" cap="none" dirty="0">
                <a:solidFill>
                  <a:schemeClr val="dk1"/>
                </a:solidFill>
                <a:latin typeface="Roboto"/>
                <a:ea typeface="Roboto"/>
                <a:cs typeface="Roboto"/>
                <a:sym typeface="Roboto"/>
              </a:rPr>
              <a:t>os alimentos que forem para mais de um roedor também entram nesta categoria, como rações para coelhos e hamsters ou porquinhos da índia.</a:t>
            </a:r>
            <a:endParaRPr sz="1800" b="0" i="0" u="none" strike="noStrike" cap="none" dirty="0">
              <a:solidFill>
                <a:schemeClr val="dk1"/>
              </a:solidFill>
              <a:latin typeface="Roboto"/>
              <a:ea typeface="Roboto"/>
              <a:cs typeface="Roboto"/>
              <a:sym typeface="Roboto"/>
            </a:endParaRPr>
          </a:p>
        </p:txBody>
      </p:sp>
      <p:sp>
        <p:nvSpPr>
          <p:cNvPr id="204" name="Google Shape;204;p12"/>
          <p:cNvSpPr txBox="1"/>
          <p:nvPr/>
        </p:nvSpPr>
        <p:spPr>
          <a:xfrm>
            <a:off x="2307470" y="395501"/>
            <a:ext cx="7577054"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Pet Shop &gt; </a:t>
            </a:r>
            <a:r>
              <a:rPr lang="pt-BR" sz="2400" b="0" i="0" u="none" strike="noStrike" cap="none" dirty="0" err="1">
                <a:solidFill>
                  <a:srgbClr val="202124"/>
                </a:solidFill>
                <a:latin typeface="Roboto"/>
                <a:ea typeface="Roboto"/>
                <a:cs typeface="Roboto"/>
                <a:sym typeface="Roboto"/>
              </a:rPr>
              <a:t>Alimentacao</a:t>
            </a:r>
            <a:r>
              <a:rPr lang="pt-BR" sz="2400" b="0" i="0" u="none" strike="noStrike" cap="none" dirty="0">
                <a:solidFill>
                  <a:srgbClr val="202124"/>
                </a:solidFill>
                <a:latin typeface="Roboto"/>
                <a:ea typeface="Roboto"/>
                <a:cs typeface="Roboto"/>
                <a:sym typeface="Roboto"/>
              </a:rPr>
              <a:t> &gt; </a:t>
            </a:r>
            <a:r>
              <a:rPr lang="pt-BR" sz="2400" b="1" i="0" u="none" strike="noStrike" cap="none" dirty="0" err="1">
                <a:solidFill>
                  <a:srgbClr val="202124"/>
                </a:solidFill>
                <a:latin typeface="Roboto"/>
                <a:ea typeface="Roboto"/>
                <a:cs typeface="Roboto"/>
                <a:sym typeface="Roboto"/>
              </a:rPr>
              <a:t>Alimentacao</a:t>
            </a:r>
            <a:r>
              <a:rPr lang="pt-BR" sz="2400" b="1" i="0" u="none" strike="noStrike" cap="none" dirty="0">
                <a:solidFill>
                  <a:srgbClr val="202124"/>
                </a:solidFill>
                <a:latin typeface="Roboto"/>
                <a:ea typeface="Roboto"/>
                <a:cs typeface="Roboto"/>
                <a:sym typeface="Roboto"/>
              </a:rPr>
              <a:t> para Roedor</a:t>
            </a:r>
            <a:endParaRPr sz="1400" b="1" i="0" u="none" strike="noStrike" cap="none" dirty="0">
              <a:solidFill>
                <a:srgbClr val="000000"/>
              </a:solidFill>
              <a:latin typeface="Arial"/>
              <a:ea typeface="Arial"/>
              <a:cs typeface="Arial"/>
              <a:sym typeface="Arial"/>
            </a:endParaRPr>
          </a:p>
        </p:txBody>
      </p:sp>
      <p:pic>
        <p:nvPicPr>
          <p:cNvPr id="205" name="Google Shape;205;p12"/>
          <p:cNvPicPr preferRelativeResize="0"/>
          <p:nvPr/>
        </p:nvPicPr>
        <p:blipFill rotWithShape="1">
          <a:blip r:embed="rId3">
            <a:alphaModFix/>
          </a:blip>
          <a:srcRect/>
          <a:stretch/>
        </p:blipFill>
        <p:spPr>
          <a:xfrm>
            <a:off x="905372" y="3569483"/>
            <a:ext cx="2804195" cy="2893016"/>
          </a:xfrm>
          <a:prstGeom prst="rect">
            <a:avLst/>
          </a:prstGeom>
          <a:noFill/>
          <a:ln>
            <a:noFill/>
          </a:ln>
        </p:spPr>
      </p:pic>
      <p:pic>
        <p:nvPicPr>
          <p:cNvPr id="206" name="Google Shape;206;p12"/>
          <p:cNvPicPr preferRelativeResize="0"/>
          <p:nvPr/>
        </p:nvPicPr>
        <p:blipFill rotWithShape="1">
          <a:blip r:embed="rId4">
            <a:alphaModFix/>
          </a:blip>
          <a:srcRect/>
          <a:stretch/>
        </p:blipFill>
        <p:spPr>
          <a:xfrm>
            <a:off x="4681934" y="3787009"/>
            <a:ext cx="2457964" cy="2457964"/>
          </a:xfrm>
          <a:prstGeom prst="rect">
            <a:avLst/>
          </a:prstGeom>
          <a:noFill/>
          <a:ln>
            <a:noFill/>
          </a:ln>
        </p:spPr>
      </p:pic>
      <p:pic>
        <p:nvPicPr>
          <p:cNvPr id="207" name="Google Shape;207;p12"/>
          <p:cNvPicPr preferRelativeResize="0"/>
          <p:nvPr/>
        </p:nvPicPr>
        <p:blipFill rotWithShape="1">
          <a:blip r:embed="rId5">
            <a:alphaModFix/>
          </a:blip>
          <a:srcRect/>
          <a:stretch/>
        </p:blipFill>
        <p:spPr>
          <a:xfrm>
            <a:off x="8102893" y="3429000"/>
            <a:ext cx="2982449" cy="2982449"/>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4"/>
          <p:cNvSpPr txBox="1"/>
          <p:nvPr/>
        </p:nvSpPr>
        <p:spPr>
          <a:xfrm>
            <a:off x="773723" y="1615078"/>
            <a:ext cx="10619100" cy="147750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As brincadeiras são fundamentais para o desenvolvimento dos animais, ajudam na saúde física e emocional deles. Para alguns animais além da brincadeira os </a:t>
            </a:r>
            <a:r>
              <a:rPr lang="pt-BR" sz="1800" b="1" i="0" u="none" strike="noStrike" cap="none">
                <a:solidFill>
                  <a:srgbClr val="202124"/>
                </a:solidFill>
                <a:latin typeface="Roboto"/>
                <a:ea typeface="Roboto"/>
                <a:cs typeface="Roboto"/>
                <a:sym typeface="Roboto"/>
              </a:rPr>
              <a:t>brinquedos</a:t>
            </a:r>
            <a:r>
              <a:rPr lang="pt-BR" sz="1800" b="0" i="0" u="none" strike="noStrike" cap="none">
                <a:solidFill>
                  <a:srgbClr val="202124"/>
                </a:solidFill>
                <a:latin typeface="Roboto"/>
                <a:ea typeface="Roboto"/>
                <a:cs typeface="Roboto"/>
                <a:sym typeface="Roboto"/>
              </a:rPr>
              <a:t> também auxiliam no afiar das garras, fortalecimentos dos dentes, e no estímulo para o desenvolvimento de alguns, como, por exemplo,  hamster, cão, gato e aves.</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FF0000"/>
                </a:solidFill>
                <a:latin typeface="Roboto"/>
                <a:ea typeface="Roboto"/>
                <a:cs typeface="Roboto"/>
                <a:sym typeface="Roboto"/>
              </a:rPr>
              <a:t>Atenção: </a:t>
            </a:r>
            <a:r>
              <a:rPr lang="pt-BR" sz="1800" b="0" i="0" u="none" strike="noStrike" cap="none">
                <a:solidFill>
                  <a:srgbClr val="202124"/>
                </a:solidFill>
                <a:latin typeface="Roboto"/>
                <a:ea typeface="Roboto"/>
                <a:cs typeface="Roboto"/>
                <a:sym typeface="Roboto"/>
              </a:rPr>
              <a:t>Podem surgir brinquedos para outros animais, e vão entrar nesta categoria.</a:t>
            </a:r>
            <a:endParaRPr sz="1800" b="0" i="0" u="none" strike="noStrike" cap="none">
              <a:solidFill>
                <a:schemeClr val="dk1"/>
              </a:solidFill>
              <a:latin typeface="Roboto"/>
              <a:ea typeface="Roboto"/>
              <a:cs typeface="Roboto"/>
              <a:sym typeface="Roboto"/>
            </a:endParaRPr>
          </a:p>
        </p:txBody>
      </p:sp>
      <p:sp>
        <p:nvSpPr>
          <p:cNvPr id="224" name="Google Shape;224;p14"/>
          <p:cNvSpPr txBox="1"/>
          <p:nvPr/>
        </p:nvSpPr>
        <p:spPr>
          <a:xfrm>
            <a:off x="1898444" y="433558"/>
            <a:ext cx="8488084" cy="46162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2400" b="0" i="0" u="none" strike="noStrike" cap="none" dirty="0">
                <a:solidFill>
                  <a:srgbClr val="202124"/>
                </a:solidFill>
                <a:latin typeface="Roboto"/>
                <a:ea typeface="Roboto"/>
                <a:cs typeface="Roboto"/>
                <a:sym typeface="Roboto"/>
              </a:rPr>
              <a:t>Pet Shop &gt; Brinquedos &gt; </a:t>
            </a:r>
            <a:r>
              <a:rPr lang="pt-BR" sz="2400" b="1" i="0" u="none" strike="noStrike" cap="none" dirty="0">
                <a:solidFill>
                  <a:srgbClr val="202124"/>
                </a:solidFill>
                <a:latin typeface="Roboto"/>
                <a:ea typeface="Roboto"/>
                <a:cs typeface="Roboto"/>
                <a:sym typeface="Roboto"/>
              </a:rPr>
              <a:t>Brinquedo para Animais em Geral</a:t>
            </a:r>
            <a:endParaRPr sz="1800" b="1" i="0" u="none" strike="noStrike" cap="none" dirty="0">
              <a:solidFill>
                <a:srgbClr val="000000"/>
              </a:solidFill>
              <a:latin typeface="Arial"/>
              <a:ea typeface="Arial"/>
              <a:cs typeface="Arial"/>
              <a:sym typeface="Arial"/>
            </a:endParaRPr>
          </a:p>
        </p:txBody>
      </p:sp>
      <p:pic>
        <p:nvPicPr>
          <p:cNvPr id="225" name="Google Shape;225;p14"/>
          <p:cNvPicPr preferRelativeResize="0"/>
          <p:nvPr/>
        </p:nvPicPr>
        <p:blipFill rotWithShape="1">
          <a:blip r:embed="rId3">
            <a:alphaModFix/>
          </a:blip>
          <a:srcRect/>
          <a:stretch/>
        </p:blipFill>
        <p:spPr>
          <a:xfrm>
            <a:off x="9067683" y="3699042"/>
            <a:ext cx="2325166" cy="2494588"/>
          </a:xfrm>
          <a:prstGeom prst="rect">
            <a:avLst/>
          </a:prstGeom>
          <a:noFill/>
          <a:ln>
            <a:noFill/>
          </a:ln>
        </p:spPr>
      </p:pic>
      <p:pic>
        <p:nvPicPr>
          <p:cNvPr id="226" name="Google Shape;226;p14"/>
          <p:cNvPicPr preferRelativeResize="0"/>
          <p:nvPr/>
        </p:nvPicPr>
        <p:blipFill rotWithShape="1">
          <a:blip r:embed="rId4">
            <a:alphaModFix/>
          </a:blip>
          <a:srcRect/>
          <a:stretch/>
        </p:blipFill>
        <p:spPr>
          <a:xfrm>
            <a:off x="216311" y="4126427"/>
            <a:ext cx="2963584" cy="2232990"/>
          </a:xfrm>
          <a:prstGeom prst="rect">
            <a:avLst/>
          </a:prstGeom>
          <a:noFill/>
          <a:ln>
            <a:noFill/>
          </a:ln>
        </p:spPr>
      </p:pic>
      <p:pic>
        <p:nvPicPr>
          <p:cNvPr id="227" name="Google Shape;227;p14"/>
          <p:cNvPicPr preferRelativeResize="0"/>
          <p:nvPr/>
        </p:nvPicPr>
        <p:blipFill rotWithShape="1">
          <a:blip r:embed="rId5">
            <a:alphaModFix/>
          </a:blip>
          <a:srcRect/>
          <a:stretch/>
        </p:blipFill>
        <p:spPr>
          <a:xfrm>
            <a:off x="3857650" y="3867094"/>
            <a:ext cx="2778004" cy="2158485"/>
          </a:xfrm>
          <a:prstGeom prst="rect">
            <a:avLst/>
          </a:prstGeom>
          <a:noFill/>
          <a:ln>
            <a:noFill/>
          </a:ln>
        </p:spPr>
      </p:pic>
      <p:pic>
        <p:nvPicPr>
          <p:cNvPr id="228" name="Google Shape;228;p14"/>
          <p:cNvPicPr preferRelativeResize="0"/>
          <p:nvPr/>
        </p:nvPicPr>
        <p:blipFill rotWithShape="1">
          <a:blip r:embed="rId6">
            <a:alphaModFix/>
          </a:blip>
          <a:srcRect/>
          <a:stretch/>
        </p:blipFill>
        <p:spPr>
          <a:xfrm>
            <a:off x="6864470" y="3856693"/>
            <a:ext cx="2476846" cy="2326536"/>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Google Shape;233;p15"/>
          <p:cNvSpPr txBox="1"/>
          <p:nvPr/>
        </p:nvSpPr>
        <p:spPr>
          <a:xfrm>
            <a:off x="735402" y="1898609"/>
            <a:ext cx="10721193"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As </a:t>
            </a:r>
            <a:r>
              <a:rPr lang="pt-BR" sz="1800" b="1" i="0" u="none" strike="noStrike" cap="none">
                <a:solidFill>
                  <a:srgbClr val="202124"/>
                </a:solidFill>
                <a:latin typeface="Roboto"/>
                <a:ea typeface="Roboto"/>
                <a:cs typeface="Roboto"/>
                <a:sym typeface="Roboto"/>
              </a:rPr>
              <a:t>coleiras medicinais </a:t>
            </a:r>
            <a:r>
              <a:rPr lang="pt-BR" sz="1800" b="0" i="0" u="none" strike="noStrike" cap="none">
                <a:solidFill>
                  <a:srgbClr val="202124"/>
                </a:solidFill>
                <a:latin typeface="Roboto"/>
                <a:ea typeface="Roboto"/>
                <a:cs typeface="Roboto"/>
                <a:sym typeface="Roboto"/>
              </a:rPr>
              <a:t>são uma alternativa aos remédios, ela é colocada no pescoço do animal e ao movimentá-la o remédio se espalha entrando em contato com os pelos,  protegendo o animal por inteiro.</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Sua duração pode variar de 30 dias até oito meses a depender da marca e da finalidade.</a:t>
            </a:r>
            <a:endParaRPr sz="1800" b="0" i="0" u="none" strike="noStrike" cap="none">
              <a:solidFill>
                <a:srgbClr val="202124"/>
              </a:solidFill>
              <a:latin typeface="Roboto"/>
              <a:ea typeface="Roboto"/>
              <a:cs typeface="Roboto"/>
              <a:sym typeface="Roboto"/>
            </a:endParaRPr>
          </a:p>
        </p:txBody>
      </p:sp>
      <p:sp>
        <p:nvSpPr>
          <p:cNvPr id="235" name="Google Shape;235;p15"/>
          <p:cNvSpPr txBox="1"/>
          <p:nvPr/>
        </p:nvSpPr>
        <p:spPr>
          <a:xfrm>
            <a:off x="1948370" y="489102"/>
            <a:ext cx="8295253"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Pet Shop &gt; Coleiras, Guias e Peitorais &gt; </a:t>
            </a:r>
            <a:r>
              <a:rPr lang="pt-BR" sz="2400" b="1" i="0" u="none" strike="noStrike" cap="none" dirty="0">
                <a:solidFill>
                  <a:srgbClr val="202124"/>
                </a:solidFill>
                <a:latin typeface="Roboto"/>
                <a:ea typeface="Roboto"/>
                <a:cs typeface="Roboto"/>
                <a:sym typeface="Roboto"/>
              </a:rPr>
              <a:t>Coleira Medicinal</a:t>
            </a:r>
            <a:endParaRPr sz="1400" b="0" i="0" u="none" strike="noStrike" cap="none" dirty="0">
              <a:solidFill>
                <a:srgbClr val="000000"/>
              </a:solidFill>
              <a:latin typeface="Arial"/>
              <a:ea typeface="Arial"/>
              <a:cs typeface="Arial"/>
              <a:sym typeface="Arial"/>
            </a:endParaRPr>
          </a:p>
        </p:txBody>
      </p:sp>
      <p:pic>
        <p:nvPicPr>
          <p:cNvPr id="236" name="Google Shape;236;p15"/>
          <p:cNvPicPr preferRelativeResize="0"/>
          <p:nvPr/>
        </p:nvPicPr>
        <p:blipFill rotWithShape="1">
          <a:blip r:embed="rId3">
            <a:alphaModFix/>
          </a:blip>
          <a:srcRect/>
          <a:stretch/>
        </p:blipFill>
        <p:spPr>
          <a:xfrm>
            <a:off x="711548" y="3895252"/>
            <a:ext cx="2473643" cy="2473643"/>
          </a:xfrm>
          <a:prstGeom prst="rect">
            <a:avLst/>
          </a:prstGeom>
          <a:noFill/>
          <a:ln>
            <a:noFill/>
          </a:ln>
        </p:spPr>
      </p:pic>
      <p:pic>
        <p:nvPicPr>
          <p:cNvPr id="237" name="Google Shape;237;p15"/>
          <p:cNvPicPr preferRelativeResize="0"/>
          <p:nvPr/>
        </p:nvPicPr>
        <p:blipFill rotWithShape="1">
          <a:blip r:embed="rId4">
            <a:alphaModFix/>
          </a:blip>
          <a:srcRect/>
          <a:stretch/>
        </p:blipFill>
        <p:spPr>
          <a:xfrm>
            <a:off x="4859174" y="3895253"/>
            <a:ext cx="2473643" cy="2473643"/>
          </a:xfrm>
          <a:prstGeom prst="rect">
            <a:avLst/>
          </a:prstGeom>
          <a:noFill/>
          <a:ln>
            <a:noFill/>
          </a:ln>
        </p:spPr>
      </p:pic>
      <p:pic>
        <p:nvPicPr>
          <p:cNvPr id="238" name="Google Shape;238;p15"/>
          <p:cNvPicPr preferRelativeResize="0"/>
          <p:nvPr/>
        </p:nvPicPr>
        <p:blipFill rotWithShape="1">
          <a:blip r:embed="rId5">
            <a:alphaModFix/>
          </a:blip>
          <a:srcRect/>
          <a:stretch/>
        </p:blipFill>
        <p:spPr>
          <a:xfrm>
            <a:off x="8908327" y="3698305"/>
            <a:ext cx="2670591" cy="2670591"/>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sp>
        <p:nvSpPr>
          <p:cNvPr id="243" name="Google Shape;243;p16"/>
          <p:cNvSpPr txBox="1"/>
          <p:nvPr/>
        </p:nvSpPr>
        <p:spPr>
          <a:xfrm>
            <a:off x="735402" y="1898609"/>
            <a:ext cx="10721193"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As </a:t>
            </a:r>
            <a:r>
              <a:rPr lang="pt-BR" sz="1800" b="1" i="0" u="none" strike="noStrike" cap="none">
                <a:solidFill>
                  <a:srgbClr val="202124"/>
                </a:solidFill>
                <a:latin typeface="Roboto"/>
                <a:ea typeface="Roboto"/>
                <a:cs typeface="Roboto"/>
                <a:sym typeface="Roboto"/>
              </a:rPr>
              <a:t>coleiras, guias e os peitorais </a:t>
            </a:r>
            <a:r>
              <a:rPr lang="pt-BR" sz="1800" b="0" i="0" u="none" strike="noStrike" cap="none">
                <a:solidFill>
                  <a:srgbClr val="202124"/>
                </a:solidFill>
                <a:latin typeface="Roboto"/>
                <a:ea typeface="Roboto"/>
                <a:cs typeface="Roboto"/>
                <a:sym typeface="Roboto"/>
              </a:rPr>
              <a:t>são fundamentais para passear, guiar e controlar os animais.</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Entram nesta categoria os produtos para cachorros, gatos, pássaros, cavalos, gados, iguanas, furão etc.</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FF0000"/>
                </a:solidFill>
                <a:latin typeface="Roboto"/>
                <a:ea typeface="Roboto"/>
                <a:cs typeface="Roboto"/>
                <a:sym typeface="Roboto"/>
              </a:rPr>
              <a:t>Atenção: </a:t>
            </a:r>
            <a:r>
              <a:rPr lang="pt-BR" sz="1800" b="0" i="0" u="none" strike="noStrike" cap="none">
                <a:solidFill>
                  <a:schemeClr val="dk1"/>
                </a:solidFill>
                <a:latin typeface="Roboto"/>
                <a:ea typeface="Roboto"/>
                <a:cs typeface="Roboto"/>
                <a:sym typeface="Roboto"/>
              </a:rPr>
              <a:t>Não entram nessa categorias as coleiras com a finalidade medicinal.</a:t>
            </a:r>
            <a:endParaRPr sz="1800" b="1" i="0" u="none" strike="noStrike" cap="none">
              <a:solidFill>
                <a:srgbClr val="FF0000"/>
              </a:solidFill>
              <a:latin typeface="Roboto"/>
              <a:ea typeface="Roboto"/>
              <a:cs typeface="Roboto"/>
              <a:sym typeface="Roboto"/>
            </a:endParaRPr>
          </a:p>
        </p:txBody>
      </p:sp>
      <p:sp>
        <p:nvSpPr>
          <p:cNvPr id="245" name="Google Shape;245;p16"/>
          <p:cNvSpPr txBox="1"/>
          <p:nvPr/>
        </p:nvSpPr>
        <p:spPr>
          <a:xfrm>
            <a:off x="1214651" y="423857"/>
            <a:ext cx="9458037"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Pet Shop &gt; Coleiras, Guias e Peitorais &gt; </a:t>
            </a:r>
            <a:r>
              <a:rPr lang="pt-BR" sz="2400" b="1" i="0" u="none" strike="noStrike" cap="none" dirty="0">
                <a:solidFill>
                  <a:srgbClr val="202124"/>
                </a:solidFill>
                <a:latin typeface="Roboto"/>
                <a:ea typeface="Roboto"/>
                <a:cs typeface="Roboto"/>
                <a:sym typeface="Roboto"/>
              </a:rPr>
              <a:t>Coleira, Guia e Peitoral </a:t>
            </a:r>
            <a:endParaRPr sz="1400" b="0" i="0" u="none" strike="noStrike" cap="none" dirty="0">
              <a:solidFill>
                <a:srgbClr val="000000"/>
              </a:solidFill>
              <a:latin typeface="Arial"/>
              <a:ea typeface="Arial"/>
              <a:cs typeface="Arial"/>
              <a:sym typeface="Arial"/>
            </a:endParaRPr>
          </a:p>
        </p:txBody>
      </p:sp>
      <p:pic>
        <p:nvPicPr>
          <p:cNvPr id="246" name="Google Shape;246;p16"/>
          <p:cNvPicPr preferRelativeResize="0"/>
          <p:nvPr/>
        </p:nvPicPr>
        <p:blipFill rotWithShape="1">
          <a:blip r:embed="rId3">
            <a:alphaModFix/>
          </a:blip>
          <a:srcRect/>
          <a:stretch/>
        </p:blipFill>
        <p:spPr>
          <a:xfrm>
            <a:off x="552522" y="3809185"/>
            <a:ext cx="2681874" cy="2147636"/>
          </a:xfrm>
          <a:prstGeom prst="rect">
            <a:avLst/>
          </a:prstGeom>
          <a:noFill/>
          <a:ln>
            <a:noFill/>
          </a:ln>
        </p:spPr>
      </p:pic>
      <p:pic>
        <p:nvPicPr>
          <p:cNvPr id="247" name="Google Shape;247;p16"/>
          <p:cNvPicPr preferRelativeResize="0"/>
          <p:nvPr/>
        </p:nvPicPr>
        <p:blipFill rotWithShape="1">
          <a:blip r:embed="rId4">
            <a:alphaModFix/>
          </a:blip>
          <a:srcRect/>
          <a:stretch/>
        </p:blipFill>
        <p:spPr>
          <a:xfrm>
            <a:off x="4274635" y="3813696"/>
            <a:ext cx="2143125" cy="2143125"/>
          </a:xfrm>
          <a:prstGeom prst="rect">
            <a:avLst/>
          </a:prstGeom>
          <a:noFill/>
          <a:ln>
            <a:noFill/>
          </a:ln>
        </p:spPr>
      </p:pic>
      <p:pic>
        <p:nvPicPr>
          <p:cNvPr id="248" name="Google Shape;248;p16"/>
          <p:cNvPicPr preferRelativeResize="0"/>
          <p:nvPr/>
        </p:nvPicPr>
        <p:blipFill rotWithShape="1">
          <a:blip r:embed="rId5">
            <a:alphaModFix/>
          </a:blip>
          <a:srcRect/>
          <a:stretch/>
        </p:blipFill>
        <p:spPr>
          <a:xfrm>
            <a:off x="7213210" y="3813696"/>
            <a:ext cx="2143125" cy="2143125"/>
          </a:xfrm>
          <a:prstGeom prst="rect">
            <a:avLst/>
          </a:prstGeom>
          <a:noFill/>
          <a:ln>
            <a:noFill/>
          </a:ln>
        </p:spPr>
      </p:pic>
      <p:pic>
        <p:nvPicPr>
          <p:cNvPr id="249" name="Google Shape;249;p16"/>
          <p:cNvPicPr preferRelativeResize="0"/>
          <p:nvPr/>
        </p:nvPicPr>
        <p:blipFill rotWithShape="1">
          <a:blip r:embed="rId6">
            <a:alphaModFix/>
          </a:blip>
          <a:srcRect/>
          <a:stretch/>
        </p:blipFill>
        <p:spPr>
          <a:xfrm>
            <a:off x="9601125" y="3809185"/>
            <a:ext cx="2143125" cy="214312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p17"/>
          <p:cNvSpPr txBox="1"/>
          <p:nvPr/>
        </p:nvSpPr>
        <p:spPr>
          <a:xfrm>
            <a:off x="735402" y="1898609"/>
            <a:ext cx="10721193"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Entram nesta categoria todos os </a:t>
            </a:r>
            <a:r>
              <a:rPr lang="pt-BR" sz="1800" b="1" i="0" u="none" strike="noStrike" cap="none">
                <a:solidFill>
                  <a:srgbClr val="202124"/>
                </a:solidFill>
                <a:latin typeface="Roboto"/>
                <a:ea typeface="Roboto"/>
                <a:cs typeface="Roboto"/>
                <a:sym typeface="Roboto"/>
              </a:rPr>
              <a:t>equipamentos</a:t>
            </a:r>
            <a:r>
              <a:rPr lang="pt-BR" sz="1800" b="0" i="0" u="none" strike="noStrike" cap="none">
                <a:solidFill>
                  <a:srgbClr val="202124"/>
                </a:solidFill>
                <a:latin typeface="Roboto"/>
                <a:ea typeface="Roboto"/>
                <a:cs typeface="Roboto"/>
                <a:sym typeface="Roboto"/>
              </a:rPr>
              <a:t> para cuidar dos animais, podendo ser utilizados pelos próprios donos ou por veterinários.</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Exemplo: kit para tosa, lâmina, soprador banho e tosa, alicate, tesoura, monitor estetoscópio veterinário, aparelhos elétricos para uso em animais, escova de aço etc.</a:t>
            </a:r>
            <a:endParaRPr sz="1800" b="0" i="0" u="none" strike="noStrike" cap="none">
              <a:solidFill>
                <a:srgbClr val="202124"/>
              </a:solidFill>
              <a:latin typeface="Roboto"/>
              <a:ea typeface="Roboto"/>
              <a:cs typeface="Roboto"/>
              <a:sym typeface="Roboto"/>
            </a:endParaRPr>
          </a:p>
        </p:txBody>
      </p:sp>
      <p:sp>
        <p:nvSpPr>
          <p:cNvPr id="256" name="Google Shape;256;p17"/>
          <p:cNvSpPr txBox="1"/>
          <p:nvPr/>
        </p:nvSpPr>
        <p:spPr>
          <a:xfrm>
            <a:off x="1463035" y="489102"/>
            <a:ext cx="9265924"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Pet Shop &gt; Equipamentos &gt; </a:t>
            </a:r>
            <a:r>
              <a:rPr lang="pt-BR" sz="2400" b="1" i="0" u="none" strike="noStrike" cap="none" dirty="0">
                <a:solidFill>
                  <a:srgbClr val="202124"/>
                </a:solidFill>
                <a:latin typeface="Roboto"/>
                <a:ea typeface="Roboto"/>
                <a:cs typeface="Roboto"/>
                <a:sym typeface="Roboto"/>
              </a:rPr>
              <a:t>Equipamento para Animais em Geral</a:t>
            </a:r>
            <a:endParaRPr sz="1400" b="0" i="0" u="none" strike="noStrike" cap="none" dirty="0">
              <a:solidFill>
                <a:srgbClr val="000000"/>
              </a:solidFill>
              <a:latin typeface="Arial"/>
              <a:ea typeface="Arial"/>
              <a:cs typeface="Arial"/>
              <a:sym typeface="Arial"/>
            </a:endParaRPr>
          </a:p>
        </p:txBody>
      </p:sp>
      <p:pic>
        <p:nvPicPr>
          <p:cNvPr id="257" name="Google Shape;257;p17"/>
          <p:cNvPicPr preferRelativeResize="0"/>
          <p:nvPr/>
        </p:nvPicPr>
        <p:blipFill rotWithShape="1">
          <a:blip r:embed="rId3">
            <a:alphaModFix/>
          </a:blip>
          <a:srcRect/>
          <a:stretch/>
        </p:blipFill>
        <p:spPr>
          <a:xfrm>
            <a:off x="2498659" y="3827431"/>
            <a:ext cx="4070855" cy="2560467"/>
          </a:xfrm>
          <a:prstGeom prst="rect">
            <a:avLst/>
          </a:prstGeom>
          <a:noFill/>
          <a:ln>
            <a:noFill/>
          </a:ln>
        </p:spPr>
      </p:pic>
      <p:pic>
        <p:nvPicPr>
          <p:cNvPr id="258" name="Google Shape;258;p17"/>
          <p:cNvPicPr preferRelativeResize="0"/>
          <p:nvPr/>
        </p:nvPicPr>
        <p:blipFill rotWithShape="1">
          <a:blip r:embed="rId4">
            <a:alphaModFix/>
          </a:blip>
          <a:srcRect/>
          <a:stretch/>
        </p:blipFill>
        <p:spPr>
          <a:xfrm>
            <a:off x="665059" y="3796690"/>
            <a:ext cx="1724025" cy="2647950"/>
          </a:xfrm>
          <a:prstGeom prst="rect">
            <a:avLst/>
          </a:prstGeom>
          <a:noFill/>
          <a:ln>
            <a:noFill/>
          </a:ln>
        </p:spPr>
      </p:pic>
      <p:pic>
        <p:nvPicPr>
          <p:cNvPr id="259" name="Google Shape;259;p17"/>
          <p:cNvPicPr preferRelativeResize="0"/>
          <p:nvPr/>
        </p:nvPicPr>
        <p:blipFill rotWithShape="1">
          <a:blip r:embed="rId5">
            <a:alphaModFix/>
          </a:blip>
          <a:srcRect/>
          <a:stretch/>
        </p:blipFill>
        <p:spPr>
          <a:xfrm>
            <a:off x="6358499" y="3796690"/>
            <a:ext cx="2447877" cy="2447877"/>
          </a:xfrm>
          <a:prstGeom prst="rect">
            <a:avLst/>
          </a:prstGeom>
          <a:noFill/>
          <a:ln>
            <a:noFill/>
          </a:ln>
        </p:spPr>
      </p:pic>
      <p:pic>
        <p:nvPicPr>
          <p:cNvPr id="260" name="Google Shape;260;p17"/>
          <p:cNvPicPr preferRelativeResize="0"/>
          <p:nvPr/>
        </p:nvPicPr>
        <p:blipFill rotWithShape="1">
          <a:blip r:embed="rId6">
            <a:alphaModFix/>
          </a:blip>
          <a:srcRect/>
          <a:stretch/>
        </p:blipFill>
        <p:spPr>
          <a:xfrm>
            <a:off x="9225130" y="3738897"/>
            <a:ext cx="2630001" cy="2630001"/>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pic>
        <p:nvPicPr>
          <p:cNvPr id="265" name="Google Shape;265;p18"/>
          <p:cNvPicPr preferRelativeResize="0"/>
          <p:nvPr/>
        </p:nvPicPr>
        <p:blipFill rotWithShape="1">
          <a:blip r:embed="rId3">
            <a:alphaModFix/>
          </a:blip>
          <a:srcRect/>
          <a:stretch/>
        </p:blipFill>
        <p:spPr>
          <a:xfrm>
            <a:off x="906906" y="4306952"/>
            <a:ext cx="2406859" cy="2406859"/>
          </a:xfrm>
          <a:prstGeom prst="rect">
            <a:avLst/>
          </a:prstGeom>
          <a:noFill/>
          <a:ln>
            <a:noFill/>
          </a:ln>
        </p:spPr>
      </p:pic>
      <p:sp>
        <p:nvSpPr>
          <p:cNvPr id="266" name="Google Shape;266;p18"/>
          <p:cNvSpPr txBox="1"/>
          <p:nvPr/>
        </p:nvSpPr>
        <p:spPr>
          <a:xfrm>
            <a:off x="735402" y="1608318"/>
            <a:ext cx="10721193" cy="2585283"/>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Um </a:t>
            </a:r>
            <a:r>
              <a:rPr lang="pt-BR" sz="1800" b="1" i="0" u="none" strike="noStrike" cap="none">
                <a:solidFill>
                  <a:srgbClr val="202124"/>
                </a:solidFill>
                <a:latin typeface="Roboto"/>
                <a:ea typeface="Roboto"/>
                <a:cs typeface="Roboto"/>
                <a:sym typeface="Roboto"/>
              </a:rPr>
              <a:t>aquário </a:t>
            </a:r>
            <a:r>
              <a:rPr lang="pt-BR" sz="1800" b="0" i="0" u="none" strike="noStrike" cap="none">
                <a:solidFill>
                  <a:srgbClr val="202124"/>
                </a:solidFill>
                <a:latin typeface="Roboto"/>
                <a:ea typeface="Roboto"/>
                <a:cs typeface="Roboto"/>
                <a:sym typeface="Roboto"/>
              </a:rPr>
              <a:t>é um recipiente capaz de conter água, possuindo pelo menos uma de suas paredes feita de algum material transparente, geralmente vidro ou acrílico.</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202124"/>
                </a:solidFill>
                <a:latin typeface="Roboto"/>
                <a:ea typeface="Roboto"/>
                <a:cs typeface="Roboto"/>
                <a:sym typeface="Roboto"/>
              </a:rPr>
              <a:t>Aquaterrário</a:t>
            </a:r>
            <a:r>
              <a:rPr lang="pt-BR" sz="1800" b="0" i="0" u="none" strike="noStrike" cap="none">
                <a:solidFill>
                  <a:srgbClr val="202124"/>
                </a:solidFill>
                <a:latin typeface="Roboto"/>
                <a:ea typeface="Roboto"/>
                <a:cs typeface="Roboto"/>
                <a:sym typeface="Roboto"/>
              </a:rPr>
              <a:t> ou paludário é um tipo de viveiro que incorpora tanto elementos terrestres como aquáticos. Eles geralmente consistem em um recipiente fechado em que os organismos são mantidos em ambientes específicos para o bioma que está sendo simulado.</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Um </a:t>
            </a:r>
            <a:r>
              <a:rPr lang="pt-BR" sz="1800" b="1" i="0" u="none" strike="noStrike" cap="none">
                <a:solidFill>
                  <a:srgbClr val="202124"/>
                </a:solidFill>
                <a:latin typeface="Roboto"/>
                <a:ea typeface="Roboto"/>
                <a:cs typeface="Roboto"/>
                <a:sym typeface="Roboto"/>
              </a:rPr>
              <a:t>terrário</a:t>
            </a:r>
            <a:r>
              <a:rPr lang="pt-BR" sz="1800" b="0" i="0" u="none" strike="noStrike" cap="none">
                <a:solidFill>
                  <a:srgbClr val="202124"/>
                </a:solidFill>
                <a:latin typeface="Roboto"/>
                <a:ea typeface="Roboto"/>
                <a:cs typeface="Roboto"/>
                <a:sym typeface="Roboto"/>
              </a:rPr>
              <a:t> é um recipiente onde se reproduzem as condições ambientais necessárias para diferentes seres vivos total ou parcialmente terrestres. Os terrários podem ter diversos tamanhos e ser feitos de diversos materiais, não apenas vidro; são comuns os terrários de madeira, rede metálica, Acrílico, PVC, etc. </a:t>
            </a:r>
            <a:endParaRPr sz="1800" b="0" i="0" u="none" strike="noStrike" cap="none">
              <a:solidFill>
                <a:srgbClr val="202124"/>
              </a:solidFill>
              <a:latin typeface="Roboto"/>
              <a:ea typeface="Roboto"/>
              <a:cs typeface="Roboto"/>
              <a:sym typeface="Roboto"/>
            </a:endParaRPr>
          </a:p>
        </p:txBody>
      </p:sp>
      <p:sp>
        <p:nvSpPr>
          <p:cNvPr id="268" name="Google Shape;268;p18"/>
          <p:cNvSpPr txBox="1"/>
          <p:nvPr/>
        </p:nvSpPr>
        <p:spPr>
          <a:xfrm>
            <a:off x="1378588" y="550416"/>
            <a:ext cx="9434819"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Pet Shop &gt; Habitat &gt; </a:t>
            </a:r>
            <a:r>
              <a:rPr lang="pt-BR" sz="2400" b="1" i="0" u="none" strike="noStrike" cap="none" dirty="0" err="1">
                <a:solidFill>
                  <a:srgbClr val="202124"/>
                </a:solidFill>
                <a:latin typeface="Roboto"/>
                <a:ea typeface="Roboto"/>
                <a:cs typeface="Roboto"/>
                <a:sym typeface="Roboto"/>
              </a:rPr>
              <a:t>Aquario</a:t>
            </a:r>
            <a:r>
              <a:rPr lang="pt-BR" sz="2400" b="1" i="0" u="none" strike="noStrike" cap="none" dirty="0">
                <a:solidFill>
                  <a:srgbClr val="202124"/>
                </a:solidFill>
                <a:latin typeface="Roboto"/>
                <a:ea typeface="Roboto"/>
                <a:cs typeface="Roboto"/>
                <a:sym typeface="Roboto"/>
              </a:rPr>
              <a:t>, </a:t>
            </a:r>
            <a:r>
              <a:rPr lang="pt-BR" sz="2400" b="1" i="0" u="none" strike="noStrike" cap="none" dirty="0" err="1">
                <a:solidFill>
                  <a:srgbClr val="202124"/>
                </a:solidFill>
                <a:latin typeface="Roboto"/>
                <a:ea typeface="Roboto"/>
                <a:cs typeface="Roboto"/>
                <a:sym typeface="Roboto"/>
              </a:rPr>
              <a:t>Aquaterrario</a:t>
            </a:r>
            <a:r>
              <a:rPr lang="pt-BR" sz="2400" b="1" i="0" u="none" strike="noStrike" cap="none" dirty="0">
                <a:solidFill>
                  <a:srgbClr val="202124"/>
                </a:solidFill>
                <a:latin typeface="Roboto"/>
                <a:ea typeface="Roboto"/>
                <a:cs typeface="Roboto"/>
                <a:sym typeface="Roboto"/>
              </a:rPr>
              <a:t>, </a:t>
            </a:r>
            <a:r>
              <a:rPr lang="pt-BR" sz="2400" b="1" i="0" u="none" strike="noStrike" cap="none" dirty="0" err="1">
                <a:solidFill>
                  <a:srgbClr val="202124"/>
                </a:solidFill>
                <a:latin typeface="Roboto"/>
                <a:ea typeface="Roboto"/>
                <a:cs typeface="Roboto"/>
                <a:sym typeface="Roboto"/>
              </a:rPr>
              <a:t>Terrario</a:t>
            </a:r>
            <a:r>
              <a:rPr lang="pt-BR" sz="2400" b="1" i="0" u="none" strike="noStrike" cap="none" dirty="0">
                <a:solidFill>
                  <a:srgbClr val="202124"/>
                </a:solidFill>
                <a:latin typeface="Roboto"/>
                <a:ea typeface="Roboto"/>
                <a:cs typeface="Roboto"/>
                <a:sym typeface="Roboto"/>
              </a:rPr>
              <a:t> e </a:t>
            </a:r>
            <a:r>
              <a:rPr lang="pt-BR" sz="2400" b="1" i="0" u="none" strike="noStrike" cap="none" dirty="0" err="1">
                <a:solidFill>
                  <a:srgbClr val="202124"/>
                </a:solidFill>
                <a:latin typeface="Roboto"/>
                <a:ea typeface="Roboto"/>
                <a:cs typeface="Roboto"/>
                <a:sym typeface="Roboto"/>
              </a:rPr>
              <a:t>Acessorios</a:t>
            </a:r>
            <a:endParaRPr sz="2400" b="1" i="0" u="none" strike="noStrike" cap="none" dirty="0">
              <a:solidFill>
                <a:srgbClr val="202124"/>
              </a:solidFill>
              <a:latin typeface="Roboto"/>
              <a:ea typeface="Roboto"/>
              <a:cs typeface="Roboto"/>
              <a:sym typeface="Roboto"/>
            </a:endParaRPr>
          </a:p>
        </p:txBody>
      </p:sp>
      <p:pic>
        <p:nvPicPr>
          <p:cNvPr id="269" name="Google Shape;269;p18"/>
          <p:cNvPicPr preferRelativeResize="0"/>
          <p:nvPr/>
        </p:nvPicPr>
        <p:blipFill rotWithShape="1">
          <a:blip r:embed="rId4">
            <a:alphaModFix/>
          </a:blip>
          <a:srcRect t="17947" b="9848"/>
          <a:stretch/>
        </p:blipFill>
        <p:spPr>
          <a:xfrm>
            <a:off x="8195161" y="4306952"/>
            <a:ext cx="3261434" cy="2354924"/>
          </a:xfrm>
          <a:prstGeom prst="rect">
            <a:avLst/>
          </a:prstGeom>
          <a:noFill/>
          <a:ln>
            <a:noFill/>
          </a:ln>
        </p:spPr>
      </p:pic>
      <p:pic>
        <p:nvPicPr>
          <p:cNvPr id="270" name="Google Shape;270;p18"/>
          <p:cNvPicPr preferRelativeResize="0"/>
          <p:nvPr/>
        </p:nvPicPr>
        <p:blipFill rotWithShape="1">
          <a:blip r:embed="rId5">
            <a:alphaModFix/>
          </a:blip>
          <a:srcRect t="13187" b="8350"/>
          <a:stretch/>
        </p:blipFill>
        <p:spPr>
          <a:xfrm>
            <a:off x="3827102" y="4306952"/>
            <a:ext cx="3854722" cy="2265446"/>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Google Shape;275;p19"/>
          <p:cNvSpPr txBox="1"/>
          <p:nvPr/>
        </p:nvSpPr>
        <p:spPr>
          <a:xfrm>
            <a:off x="735402" y="1898609"/>
            <a:ext cx="10721193" cy="369291"/>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Os </a:t>
            </a:r>
            <a:r>
              <a:rPr lang="pt-BR" sz="1800" b="1" i="0" u="none" strike="noStrike" cap="none">
                <a:solidFill>
                  <a:srgbClr val="202124"/>
                </a:solidFill>
                <a:latin typeface="Roboto"/>
                <a:ea typeface="Roboto"/>
                <a:cs typeface="Roboto"/>
                <a:sym typeface="Roboto"/>
              </a:rPr>
              <a:t>acessórios</a:t>
            </a:r>
            <a:r>
              <a:rPr lang="pt-BR" sz="1800" b="0" i="0" u="none" strike="noStrike" cap="none">
                <a:solidFill>
                  <a:srgbClr val="202124"/>
                </a:solidFill>
                <a:latin typeface="Roboto"/>
                <a:ea typeface="Roboto"/>
                <a:cs typeface="Roboto"/>
                <a:sym typeface="Roboto"/>
              </a:rPr>
              <a:t> que entram nessa categoria podem ser para qualquer um dos três tipos de habitats. </a:t>
            </a:r>
            <a:endParaRPr sz="1800" b="0" i="0" u="none" strike="noStrike" cap="none">
              <a:solidFill>
                <a:srgbClr val="202124"/>
              </a:solidFill>
              <a:latin typeface="Roboto"/>
              <a:ea typeface="Roboto"/>
              <a:cs typeface="Roboto"/>
              <a:sym typeface="Roboto"/>
            </a:endParaRPr>
          </a:p>
        </p:txBody>
      </p:sp>
      <p:pic>
        <p:nvPicPr>
          <p:cNvPr id="278" name="Google Shape;278;p19"/>
          <p:cNvPicPr preferRelativeResize="0"/>
          <p:nvPr/>
        </p:nvPicPr>
        <p:blipFill rotWithShape="1">
          <a:blip r:embed="rId3">
            <a:alphaModFix/>
          </a:blip>
          <a:srcRect/>
          <a:stretch/>
        </p:blipFill>
        <p:spPr>
          <a:xfrm>
            <a:off x="360058" y="2498373"/>
            <a:ext cx="3333008" cy="3333008"/>
          </a:xfrm>
          <a:prstGeom prst="rect">
            <a:avLst/>
          </a:prstGeom>
          <a:noFill/>
          <a:ln>
            <a:noFill/>
          </a:ln>
        </p:spPr>
      </p:pic>
      <p:pic>
        <p:nvPicPr>
          <p:cNvPr id="279" name="Google Shape;279;p19"/>
          <p:cNvPicPr preferRelativeResize="0"/>
          <p:nvPr/>
        </p:nvPicPr>
        <p:blipFill rotWithShape="1">
          <a:blip r:embed="rId4">
            <a:alphaModFix/>
          </a:blip>
          <a:srcRect/>
          <a:stretch/>
        </p:blipFill>
        <p:spPr>
          <a:xfrm>
            <a:off x="3693066" y="2921639"/>
            <a:ext cx="2909742" cy="2909742"/>
          </a:xfrm>
          <a:prstGeom prst="rect">
            <a:avLst/>
          </a:prstGeom>
          <a:noFill/>
          <a:ln>
            <a:noFill/>
          </a:ln>
        </p:spPr>
      </p:pic>
      <p:pic>
        <p:nvPicPr>
          <p:cNvPr id="280" name="Google Shape;280;p19"/>
          <p:cNvPicPr preferRelativeResize="0"/>
          <p:nvPr/>
        </p:nvPicPr>
        <p:blipFill rotWithShape="1">
          <a:blip r:embed="rId5">
            <a:alphaModFix/>
          </a:blip>
          <a:srcRect/>
          <a:stretch/>
        </p:blipFill>
        <p:spPr>
          <a:xfrm>
            <a:off x="6878127" y="2563106"/>
            <a:ext cx="1763151" cy="3003507"/>
          </a:xfrm>
          <a:prstGeom prst="rect">
            <a:avLst/>
          </a:prstGeom>
          <a:noFill/>
          <a:ln>
            <a:noFill/>
          </a:ln>
        </p:spPr>
      </p:pic>
      <p:pic>
        <p:nvPicPr>
          <p:cNvPr id="281" name="Google Shape;281;p19"/>
          <p:cNvPicPr preferRelativeResize="0"/>
          <p:nvPr/>
        </p:nvPicPr>
        <p:blipFill rotWithShape="1">
          <a:blip r:embed="rId6">
            <a:alphaModFix/>
          </a:blip>
          <a:srcRect/>
          <a:stretch/>
        </p:blipFill>
        <p:spPr>
          <a:xfrm>
            <a:off x="9107367" y="2613835"/>
            <a:ext cx="3044141" cy="3044141"/>
          </a:xfrm>
          <a:prstGeom prst="rect">
            <a:avLst/>
          </a:prstGeom>
          <a:noFill/>
          <a:ln>
            <a:noFill/>
          </a:ln>
        </p:spPr>
      </p:pic>
      <p:sp>
        <p:nvSpPr>
          <p:cNvPr id="282" name="Google Shape;282;p19"/>
          <p:cNvSpPr txBox="1"/>
          <p:nvPr/>
        </p:nvSpPr>
        <p:spPr>
          <a:xfrm>
            <a:off x="169323" y="5922851"/>
            <a:ext cx="3714478"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a:solidFill>
                  <a:schemeClr val="dk1"/>
                </a:solidFill>
                <a:latin typeface="Roboto"/>
                <a:ea typeface="Roboto"/>
                <a:cs typeface="Roboto"/>
                <a:sym typeface="Roboto"/>
              </a:rPr>
              <a:t>Lâmpada para aquários e terrários</a:t>
            </a:r>
            <a:endParaRPr sz="1400" b="0" i="0" u="none" strike="noStrike" cap="none">
              <a:solidFill>
                <a:srgbClr val="000000"/>
              </a:solidFill>
              <a:latin typeface="Arial"/>
              <a:ea typeface="Arial"/>
              <a:cs typeface="Arial"/>
              <a:sym typeface="Arial"/>
            </a:endParaRPr>
          </a:p>
        </p:txBody>
      </p:sp>
      <p:sp>
        <p:nvSpPr>
          <p:cNvPr id="283" name="Google Shape;283;p19"/>
          <p:cNvSpPr txBox="1"/>
          <p:nvPr/>
        </p:nvSpPr>
        <p:spPr>
          <a:xfrm>
            <a:off x="4296431" y="5922851"/>
            <a:ext cx="2116285"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a:solidFill>
                  <a:schemeClr val="dk1"/>
                </a:solidFill>
                <a:latin typeface="Roboto"/>
                <a:ea typeface="Roboto"/>
                <a:cs typeface="Roboto"/>
                <a:sym typeface="Roboto"/>
              </a:rPr>
              <a:t>Filtro para aquário</a:t>
            </a:r>
            <a:endParaRPr sz="1400" b="0" i="0" u="none" strike="noStrike" cap="none">
              <a:solidFill>
                <a:srgbClr val="000000"/>
              </a:solidFill>
              <a:latin typeface="Arial"/>
              <a:ea typeface="Arial"/>
              <a:cs typeface="Arial"/>
              <a:sym typeface="Arial"/>
            </a:endParaRPr>
          </a:p>
        </p:txBody>
      </p:sp>
      <p:sp>
        <p:nvSpPr>
          <p:cNvPr id="284" name="Google Shape;284;p19"/>
          <p:cNvSpPr txBox="1"/>
          <p:nvPr/>
        </p:nvSpPr>
        <p:spPr>
          <a:xfrm>
            <a:off x="6627020" y="5923416"/>
            <a:ext cx="2265364"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a:solidFill>
                  <a:schemeClr val="dk1"/>
                </a:solidFill>
                <a:latin typeface="Roboto"/>
                <a:ea typeface="Roboto"/>
                <a:cs typeface="Roboto"/>
                <a:sym typeface="Roboto"/>
              </a:rPr>
              <a:t>Bomba para aquário</a:t>
            </a:r>
            <a:endParaRPr sz="1400" b="0" i="0" u="none" strike="noStrike" cap="none">
              <a:solidFill>
                <a:srgbClr val="000000"/>
              </a:solidFill>
              <a:latin typeface="Arial"/>
              <a:ea typeface="Arial"/>
              <a:cs typeface="Arial"/>
              <a:sym typeface="Arial"/>
            </a:endParaRPr>
          </a:p>
        </p:txBody>
      </p:sp>
      <p:sp>
        <p:nvSpPr>
          <p:cNvPr id="285" name="Google Shape;285;p19"/>
          <p:cNvSpPr txBox="1"/>
          <p:nvPr/>
        </p:nvSpPr>
        <p:spPr>
          <a:xfrm>
            <a:off x="9926360" y="5922851"/>
            <a:ext cx="1406154"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a:solidFill>
                  <a:schemeClr val="dk1"/>
                </a:solidFill>
                <a:latin typeface="Roboto"/>
                <a:ea typeface="Roboto"/>
                <a:cs typeface="Roboto"/>
                <a:sym typeface="Roboto"/>
              </a:rPr>
              <a:t>Decorações</a:t>
            </a:r>
            <a:endParaRPr sz="1400" b="0" i="0" u="none" strike="noStrike" cap="none">
              <a:solidFill>
                <a:srgbClr val="000000"/>
              </a:solidFill>
              <a:latin typeface="Arial"/>
              <a:ea typeface="Arial"/>
              <a:cs typeface="Arial"/>
              <a:sym typeface="Arial"/>
            </a:endParaRPr>
          </a:p>
        </p:txBody>
      </p:sp>
      <p:sp>
        <p:nvSpPr>
          <p:cNvPr id="2" name="Google Shape;268;p18">
            <a:extLst>
              <a:ext uri="{FF2B5EF4-FFF2-40B4-BE49-F238E27FC236}">
                <a16:creationId xmlns:a16="http://schemas.microsoft.com/office/drawing/2014/main" id="{7A7E691D-738A-CE05-5551-A16BAAD56011}"/>
              </a:ext>
            </a:extLst>
          </p:cNvPr>
          <p:cNvSpPr txBox="1"/>
          <p:nvPr/>
        </p:nvSpPr>
        <p:spPr>
          <a:xfrm>
            <a:off x="1378588" y="550416"/>
            <a:ext cx="9434819"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Pet Shop &gt; Habitat &gt; </a:t>
            </a:r>
            <a:r>
              <a:rPr lang="pt-BR" sz="2400" b="1" i="0" u="none" strike="noStrike" cap="none" dirty="0" err="1">
                <a:solidFill>
                  <a:srgbClr val="202124"/>
                </a:solidFill>
                <a:latin typeface="Roboto"/>
                <a:ea typeface="Roboto"/>
                <a:cs typeface="Roboto"/>
                <a:sym typeface="Roboto"/>
              </a:rPr>
              <a:t>Aquario</a:t>
            </a:r>
            <a:r>
              <a:rPr lang="pt-BR" sz="2400" b="1" i="0" u="none" strike="noStrike" cap="none" dirty="0">
                <a:solidFill>
                  <a:srgbClr val="202124"/>
                </a:solidFill>
                <a:latin typeface="Roboto"/>
                <a:ea typeface="Roboto"/>
                <a:cs typeface="Roboto"/>
                <a:sym typeface="Roboto"/>
              </a:rPr>
              <a:t>, </a:t>
            </a:r>
            <a:r>
              <a:rPr lang="pt-BR" sz="2400" b="1" i="0" u="none" strike="noStrike" cap="none" dirty="0" err="1">
                <a:solidFill>
                  <a:srgbClr val="202124"/>
                </a:solidFill>
                <a:latin typeface="Roboto"/>
                <a:ea typeface="Roboto"/>
                <a:cs typeface="Roboto"/>
                <a:sym typeface="Roboto"/>
              </a:rPr>
              <a:t>Aquaterrario</a:t>
            </a:r>
            <a:r>
              <a:rPr lang="pt-BR" sz="2400" b="1" i="0" u="none" strike="noStrike" cap="none" dirty="0">
                <a:solidFill>
                  <a:srgbClr val="202124"/>
                </a:solidFill>
                <a:latin typeface="Roboto"/>
                <a:ea typeface="Roboto"/>
                <a:cs typeface="Roboto"/>
                <a:sym typeface="Roboto"/>
              </a:rPr>
              <a:t>, </a:t>
            </a:r>
            <a:r>
              <a:rPr lang="pt-BR" sz="2400" b="1" i="0" u="none" strike="noStrike" cap="none" dirty="0" err="1">
                <a:solidFill>
                  <a:srgbClr val="202124"/>
                </a:solidFill>
                <a:latin typeface="Roboto"/>
                <a:ea typeface="Roboto"/>
                <a:cs typeface="Roboto"/>
                <a:sym typeface="Roboto"/>
              </a:rPr>
              <a:t>Terrario</a:t>
            </a:r>
            <a:r>
              <a:rPr lang="pt-BR" sz="2400" b="1" i="0" u="none" strike="noStrike" cap="none" dirty="0">
                <a:solidFill>
                  <a:srgbClr val="202124"/>
                </a:solidFill>
                <a:latin typeface="Roboto"/>
                <a:ea typeface="Roboto"/>
                <a:cs typeface="Roboto"/>
                <a:sym typeface="Roboto"/>
              </a:rPr>
              <a:t> e </a:t>
            </a:r>
            <a:r>
              <a:rPr lang="pt-BR" sz="2400" b="1" i="0" u="none" strike="noStrike" cap="none" dirty="0" err="1">
                <a:solidFill>
                  <a:srgbClr val="202124"/>
                </a:solidFill>
                <a:latin typeface="Roboto"/>
                <a:ea typeface="Roboto"/>
                <a:cs typeface="Roboto"/>
                <a:sym typeface="Roboto"/>
              </a:rPr>
              <a:t>Acessorios</a:t>
            </a:r>
            <a:endParaRPr sz="2400" b="1" i="0" u="none" strike="noStrike" cap="none" dirty="0">
              <a:solidFill>
                <a:srgbClr val="202124"/>
              </a:solidFill>
              <a:latin typeface="Roboto"/>
              <a:ea typeface="Roboto"/>
              <a:cs typeface="Roboto"/>
              <a:sym typeface="Roboto"/>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89"/>
        <p:cNvGrpSpPr/>
        <p:nvPr/>
      </p:nvGrpSpPr>
      <p:grpSpPr>
        <a:xfrm>
          <a:off x="0" y="0"/>
          <a:ext cx="0" cy="0"/>
          <a:chOff x="0" y="0"/>
          <a:chExt cx="0" cy="0"/>
        </a:xfrm>
      </p:grpSpPr>
      <p:sp>
        <p:nvSpPr>
          <p:cNvPr id="290" name="Google Shape;290;p20"/>
          <p:cNvSpPr txBox="1"/>
          <p:nvPr/>
        </p:nvSpPr>
        <p:spPr>
          <a:xfrm>
            <a:off x="735402"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As </a:t>
            </a:r>
            <a:r>
              <a:rPr lang="pt-BR" sz="1800" b="1" i="0" u="none" strike="noStrike" cap="none">
                <a:solidFill>
                  <a:srgbClr val="202124"/>
                </a:solidFill>
                <a:latin typeface="Roboto"/>
                <a:ea typeface="Roboto"/>
                <a:cs typeface="Roboto"/>
                <a:sym typeface="Roboto"/>
              </a:rPr>
              <a:t>casinhas</a:t>
            </a:r>
            <a:r>
              <a:rPr lang="pt-BR" sz="1800" b="0" i="0" u="none" strike="noStrike" cap="none">
                <a:solidFill>
                  <a:srgbClr val="202124"/>
                </a:solidFill>
                <a:latin typeface="Roboto"/>
                <a:ea typeface="Roboto"/>
                <a:cs typeface="Roboto"/>
                <a:sym typeface="Roboto"/>
              </a:rPr>
              <a:t> para cães e gatos são muito importantes para manter o seu pet confortável de noite e durante possíveis cochilos durante o dia. Podem ser usadas dentro e fora de casa, possuem diversos materiais, tamanhos e formatos para atender todas as necessidades do seu animal.</a:t>
            </a:r>
            <a:endParaRPr sz="1800" b="0" i="0" u="none" strike="noStrike" cap="none">
              <a:solidFill>
                <a:srgbClr val="202124"/>
              </a:solidFill>
              <a:latin typeface="Roboto"/>
              <a:ea typeface="Roboto"/>
              <a:cs typeface="Roboto"/>
              <a:sym typeface="Roboto"/>
            </a:endParaRPr>
          </a:p>
        </p:txBody>
      </p:sp>
      <p:sp>
        <p:nvSpPr>
          <p:cNvPr id="292" name="Google Shape;292;p20"/>
          <p:cNvSpPr txBox="1"/>
          <p:nvPr/>
        </p:nvSpPr>
        <p:spPr>
          <a:xfrm>
            <a:off x="1872041" y="423857"/>
            <a:ext cx="8447911"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Pet Shop &gt; Habitat &gt; </a:t>
            </a:r>
            <a:r>
              <a:rPr lang="pt-BR" sz="2400" b="1" i="0" u="none" strike="noStrike" cap="none" dirty="0">
                <a:solidFill>
                  <a:srgbClr val="202124"/>
                </a:solidFill>
                <a:latin typeface="Roboto"/>
                <a:ea typeface="Roboto"/>
                <a:cs typeface="Roboto"/>
                <a:sym typeface="Roboto"/>
              </a:rPr>
              <a:t>Casinha e </a:t>
            </a:r>
            <a:r>
              <a:rPr lang="pt-BR" sz="2400" b="1" i="0" u="none" strike="noStrike" cap="none" dirty="0" err="1">
                <a:solidFill>
                  <a:srgbClr val="202124"/>
                </a:solidFill>
                <a:latin typeface="Roboto"/>
                <a:ea typeface="Roboto"/>
                <a:cs typeface="Roboto"/>
                <a:sym typeface="Roboto"/>
              </a:rPr>
              <a:t>Acessorios</a:t>
            </a:r>
            <a:r>
              <a:rPr lang="pt-BR" sz="2400" b="1" i="0" u="none" strike="noStrike" cap="none" dirty="0">
                <a:solidFill>
                  <a:srgbClr val="202124"/>
                </a:solidFill>
                <a:latin typeface="Roboto"/>
                <a:ea typeface="Roboto"/>
                <a:cs typeface="Roboto"/>
                <a:sym typeface="Roboto"/>
              </a:rPr>
              <a:t> para Cao e Gato</a:t>
            </a:r>
            <a:endParaRPr sz="2400" b="1" i="0" u="none" strike="noStrike" cap="none" dirty="0">
              <a:solidFill>
                <a:srgbClr val="202124"/>
              </a:solidFill>
              <a:latin typeface="Roboto"/>
              <a:ea typeface="Roboto"/>
              <a:cs typeface="Roboto"/>
              <a:sym typeface="Roboto"/>
            </a:endParaRPr>
          </a:p>
        </p:txBody>
      </p:sp>
      <p:pic>
        <p:nvPicPr>
          <p:cNvPr id="293" name="Google Shape;293;p20"/>
          <p:cNvPicPr preferRelativeResize="0"/>
          <p:nvPr/>
        </p:nvPicPr>
        <p:blipFill rotWithShape="1">
          <a:blip r:embed="rId3">
            <a:alphaModFix/>
          </a:blip>
          <a:srcRect/>
          <a:stretch/>
        </p:blipFill>
        <p:spPr>
          <a:xfrm>
            <a:off x="8102893" y="3374608"/>
            <a:ext cx="3305781" cy="2671071"/>
          </a:xfrm>
          <a:prstGeom prst="rect">
            <a:avLst/>
          </a:prstGeom>
          <a:noFill/>
          <a:ln>
            <a:noFill/>
          </a:ln>
        </p:spPr>
      </p:pic>
      <p:pic>
        <p:nvPicPr>
          <p:cNvPr id="294" name="Google Shape;294;p20"/>
          <p:cNvPicPr preferRelativeResize="0"/>
          <p:nvPr/>
        </p:nvPicPr>
        <p:blipFill rotWithShape="1">
          <a:blip r:embed="rId4">
            <a:alphaModFix/>
          </a:blip>
          <a:srcRect/>
          <a:stretch/>
        </p:blipFill>
        <p:spPr>
          <a:xfrm>
            <a:off x="783326" y="3429000"/>
            <a:ext cx="2615883" cy="2615883"/>
          </a:xfrm>
          <a:prstGeom prst="rect">
            <a:avLst/>
          </a:prstGeom>
          <a:noFill/>
          <a:ln>
            <a:noFill/>
          </a:ln>
        </p:spPr>
      </p:pic>
      <p:pic>
        <p:nvPicPr>
          <p:cNvPr id="295" name="Google Shape;295;p20"/>
          <p:cNvPicPr preferRelativeResize="0"/>
          <p:nvPr/>
        </p:nvPicPr>
        <p:blipFill rotWithShape="1">
          <a:blip r:embed="rId5">
            <a:alphaModFix/>
          </a:blip>
          <a:srcRect/>
          <a:stretch/>
        </p:blipFill>
        <p:spPr>
          <a:xfrm>
            <a:off x="4405917" y="3374608"/>
            <a:ext cx="2615883" cy="2615883"/>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sp>
        <p:nvSpPr>
          <p:cNvPr id="300" name="Google Shape;300;p21"/>
          <p:cNvSpPr txBox="1"/>
          <p:nvPr/>
        </p:nvSpPr>
        <p:spPr>
          <a:xfrm>
            <a:off x="735402" y="1898609"/>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Os </a:t>
            </a:r>
            <a:r>
              <a:rPr lang="pt-BR" sz="1800" b="1" i="0" u="none" strike="noStrike" cap="none">
                <a:solidFill>
                  <a:srgbClr val="202124"/>
                </a:solidFill>
                <a:latin typeface="Roboto"/>
                <a:ea typeface="Roboto"/>
                <a:cs typeface="Roboto"/>
                <a:sym typeface="Roboto"/>
              </a:rPr>
              <a:t>acessórios </a:t>
            </a:r>
            <a:r>
              <a:rPr lang="pt-BR" sz="1800" b="0" i="0" u="none" strike="noStrike" cap="none">
                <a:solidFill>
                  <a:srgbClr val="202124"/>
                </a:solidFill>
                <a:latin typeface="Roboto"/>
                <a:ea typeface="Roboto"/>
                <a:cs typeface="Roboto"/>
                <a:sym typeface="Roboto"/>
              </a:rPr>
              <a:t>para as casinhas são todos os itens que ajudam a deixar a casinha/toca ou cama mais confortável, como por exemplo, cobertores, travesseiros e colchonetes.</a:t>
            </a:r>
            <a:endParaRPr sz="1800" b="0" i="0" u="none" strike="noStrike" cap="none">
              <a:solidFill>
                <a:srgbClr val="202124"/>
              </a:solidFill>
              <a:latin typeface="Roboto"/>
              <a:ea typeface="Roboto"/>
              <a:cs typeface="Roboto"/>
              <a:sym typeface="Roboto"/>
            </a:endParaRPr>
          </a:p>
        </p:txBody>
      </p:sp>
      <p:sp>
        <p:nvSpPr>
          <p:cNvPr id="302" name="Google Shape;302;p21"/>
          <p:cNvSpPr txBox="1"/>
          <p:nvPr/>
        </p:nvSpPr>
        <p:spPr>
          <a:xfrm>
            <a:off x="1872041" y="423857"/>
            <a:ext cx="8447911"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Pet Shop &gt; Habitat &gt; </a:t>
            </a:r>
            <a:r>
              <a:rPr lang="pt-BR" sz="2400" b="1" i="0" u="none" strike="noStrike" cap="none" dirty="0">
                <a:solidFill>
                  <a:srgbClr val="202124"/>
                </a:solidFill>
                <a:latin typeface="Roboto"/>
                <a:ea typeface="Roboto"/>
                <a:cs typeface="Roboto"/>
                <a:sym typeface="Roboto"/>
              </a:rPr>
              <a:t>Casinha e </a:t>
            </a:r>
            <a:r>
              <a:rPr lang="pt-BR" sz="2400" b="1" i="0" u="none" strike="noStrike" cap="none" dirty="0" err="1">
                <a:solidFill>
                  <a:srgbClr val="202124"/>
                </a:solidFill>
                <a:latin typeface="Roboto"/>
                <a:ea typeface="Roboto"/>
                <a:cs typeface="Roboto"/>
                <a:sym typeface="Roboto"/>
              </a:rPr>
              <a:t>Acessorios</a:t>
            </a:r>
            <a:r>
              <a:rPr lang="pt-BR" sz="2400" b="1" i="0" u="none" strike="noStrike" cap="none" dirty="0">
                <a:solidFill>
                  <a:srgbClr val="202124"/>
                </a:solidFill>
                <a:latin typeface="Roboto"/>
                <a:ea typeface="Roboto"/>
                <a:cs typeface="Roboto"/>
                <a:sym typeface="Roboto"/>
              </a:rPr>
              <a:t> para Cao e Gato</a:t>
            </a:r>
            <a:endParaRPr sz="2400" b="1" i="0" u="none" strike="noStrike" cap="none" dirty="0">
              <a:solidFill>
                <a:srgbClr val="202124"/>
              </a:solidFill>
              <a:latin typeface="Roboto"/>
              <a:ea typeface="Roboto"/>
              <a:cs typeface="Roboto"/>
              <a:sym typeface="Roboto"/>
            </a:endParaRPr>
          </a:p>
        </p:txBody>
      </p:sp>
      <p:pic>
        <p:nvPicPr>
          <p:cNvPr id="303" name="Google Shape;303;p21"/>
          <p:cNvPicPr preferRelativeResize="0"/>
          <p:nvPr/>
        </p:nvPicPr>
        <p:blipFill rotWithShape="1">
          <a:blip r:embed="rId3">
            <a:alphaModFix/>
          </a:blip>
          <a:srcRect/>
          <a:stretch/>
        </p:blipFill>
        <p:spPr>
          <a:xfrm>
            <a:off x="712983" y="3466040"/>
            <a:ext cx="3376119" cy="2246654"/>
          </a:xfrm>
          <a:prstGeom prst="rect">
            <a:avLst/>
          </a:prstGeom>
          <a:noFill/>
          <a:ln>
            <a:noFill/>
          </a:ln>
        </p:spPr>
      </p:pic>
      <p:pic>
        <p:nvPicPr>
          <p:cNvPr id="304" name="Google Shape;304;p21"/>
          <p:cNvPicPr preferRelativeResize="0"/>
          <p:nvPr/>
        </p:nvPicPr>
        <p:blipFill rotWithShape="1">
          <a:blip r:embed="rId4">
            <a:alphaModFix/>
          </a:blip>
          <a:srcRect/>
          <a:stretch/>
        </p:blipFill>
        <p:spPr>
          <a:xfrm>
            <a:off x="4711463" y="3204835"/>
            <a:ext cx="2769065" cy="2769065"/>
          </a:xfrm>
          <a:prstGeom prst="rect">
            <a:avLst/>
          </a:prstGeom>
          <a:noFill/>
          <a:ln>
            <a:noFill/>
          </a:ln>
        </p:spPr>
      </p:pic>
      <p:pic>
        <p:nvPicPr>
          <p:cNvPr id="305" name="Google Shape;305;p21"/>
          <p:cNvPicPr preferRelativeResize="0"/>
          <p:nvPr/>
        </p:nvPicPr>
        <p:blipFill rotWithShape="1">
          <a:blip r:embed="rId5">
            <a:alphaModFix/>
          </a:blip>
          <a:srcRect/>
          <a:stretch/>
        </p:blipFill>
        <p:spPr>
          <a:xfrm>
            <a:off x="7988245" y="3119699"/>
            <a:ext cx="2854201" cy="2854201"/>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09"/>
        <p:cNvGrpSpPr/>
        <p:nvPr/>
      </p:nvGrpSpPr>
      <p:grpSpPr>
        <a:xfrm>
          <a:off x="0" y="0"/>
          <a:ext cx="0" cy="0"/>
          <a:chOff x="0" y="0"/>
          <a:chExt cx="0" cy="0"/>
        </a:xfrm>
      </p:grpSpPr>
      <p:sp>
        <p:nvSpPr>
          <p:cNvPr id="310" name="Google Shape;310;p22"/>
          <p:cNvSpPr txBox="1"/>
          <p:nvPr/>
        </p:nvSpPr>
        <p:spPr>
          <a:xfrm>
            <a:off x="872196" y="1922355"/>
            <a:ext cx="10663312" cy="1477287"/>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As</a:t>
            </a:r>
            <a:r>
              <a:rPr lang="pt-BR" sz="1800" b="1" i="0" u="none" strike="noStrike" cap="none">
                <a:solidFill>
                  <a:srgbClr val="202124"/>
                </a:solidFill>
                <a:latin typeface="Roboto"/>
                <a:ea typeface="Roboto"/>
                <a:cs typeface="Roboto"/>
                <a:sym typeface="Roboto"/>
              </a:rPr>
              <a:t> gaiolas e viveiros </a:t>
            </a:r>
            <a:r>
              <a:rPr lang="pt-BR" sz="1800" b="0" i="0" u="none" strike="noStrike" cap="none">
                <a:solidFill>
                  <a:srgbClr val="202124"/>
                </a:solidFill>
                <a:latin typeface="Roboto"/>
                <a:ea typeface="Roboto"/>
                <a:cs typeface="Roboto"/>
                <a:sym typeface="Roboto"/>
              </a:rPr>
              <a:t>são os habitats de algumas aves. As gaiolas costumam ser mais utilizadas para pássaros menores, com apenas dois tipos no máximo, como os canários. Já os viveiros podem acomodar um ou mais pássaros, de pequeno à médio porte, justamente por oferecer mais espaço.</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FF0000"/>
                </a:solidFill>
                <a:latin typeface="Roboto"/>
                <a:ea typeface="Roboto"/>
                <a:cs typeface="Roboto"/>
                <a:sym typeface="Roboto"/>
              </a:rPr>
              <a:t>Atenção: </a:t>
            </a:r>
            <a:r>
              <a:rPr lang="pt-BR" sz="1800" b="0" i="0" u="none" strike="noStrike" cap="none">
                <a:solidFill>
                  <a:srgbClr val="202124"/>
                </a:solidFill>
                <a:latin typeface="Roboto"/>
                <a:ea typeface="Roboto"/>
                <a:cs typeface="Roboto"/>
                <a:sym typeface="Roboto"/>
              </a:rPr>
              <a:t>Os acessórios como puleiro (brinquedos), bebedouro, comedouro (acessórios para alimentação), bacia de banho (higiene e limpeza) </a:t>
            </a:r>
            <a:r>
              <a:rPr lang="pt-BR" sz="1800" b="1" i="0" u="none" strike="noStrike" cap="none">
                <a:solidFill>
                  <a:srgbClr val="202124"/>
                </a:solidFill>
                <a:latin typeface="Roboto"/>
                <a:ea typeface="Roboto"/>
                <a:cs typeface="Roboto"/>
                <a:sym typeface="Roboto"/>
              </a:rPr>
              <a:t>NÃO</a:t>
            </a:r>
            <a:r>
              <a:rPr lang="pt-BR" sz="1800" b="0" i="0" u="none" strike="noStrike" cap="none">
                <a:solidFill>
                  <a:srgbClr val="202124"/>
                </a:solidFill>
                <a:latin typeface="Roboto"/>
                <a:ea typeface="Roboto"/>
                <a:cs typeface="Roboto"/>
                <a:sym typeface="Roboto"/>
              </a:rPr>
              <a:t> entram nesta categoria.</a:t>
            </a:r>
            <a:endParaRPr sz="1800" b="0" i="0" u="none" strike="noStrike" cap="none">
              <a:solidFill>
                <a:schemeClr val="dk1"/>
              </a:solidFill>
              <a:latin typeface="Roboto"/>
              <a:ea typeface="Roboto"/>
              <a:cs typeface="Roboto"/>
              <a:sym typeface="Roboto"/>
            </a:endParaRPr>
          </a:p>
        </p:txBody>
      </p:sp>
      <p:sp>
        <p:nvSpPr>
          <p:cNvPr id="312" name="Google Shape;312;p22"/>
          <p:cNvSpPr txBox="1"/>
          <p:nvPr/>
        </p:nvSpPr>
        <p:spPr>
          <a:xfrm>
            <a:off x="2529365" y="541058"/>
            <a:ext cx="7133269"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a:solidFill>
                  <a:srgbClr val="202124"/>
                </a:solidFill>
                <a:latin typeface="Roboto"/>
                <a:ea typeface="Roboto"/>
                <a:cs typeface="Roboto"/>
                <a:sym typeface="Roboto"/>
              </a:rPr>
              <a:t>Pet Shop &gt; Habitat &gt; </a:t>
            </a:r>
            <a:r>
              <a:rPr lang="pt-BR" sz="2400" b="1" i="0" u="none" strike="noStrike" cap="none" dirty="0">
                <a:solidFill>
                  <a:srgbClr val="202124"/>
                </a:solidFill>
                <a:latin typeface="Roboto"/>
                <a:ea typeface="Roboto"/>
                <a:cs typeface="Roboto"/>
                <a:sym typeface="Roboto"/>
              </a:rPr>
              <a:t>Gaiola, Viveiro e </a:t>
            </a:r>
            <a:r>
              <a:rPr lang="pt-BR" sz="2400" b="1" i="0" u="none" strike="noStrike" cap="none" dirty="0" err="1">
                <a:solidFill>
                  <a:srgbClr val="202124"/>
                </a:solidFill>
                <a:latin typeface="Roboto"/>
                <a:ea typeface="Roboto"/>
                <a:cs typeface="Roboto"/>
                <a:sym typeface="Roboto"/>
              </a:rPr>
              <a:t>Acessorios</a:t>
            </a:r>
            <a:endParaRPr sz="2400" b="1" i="0" u="none" strike="noStrike" cap="none" dirty="0">
              <a:solidFill>
                <a:srgbClr val="202124"/>
              </a:solidFill>
              <a:latin typeface="Roboto"/>
              <a:ea typeface="Roboto"/>
              <a:cs typeface="Roboto"/>
              <a:sym typeface="Roboto"/>
            </a:endParaRPr>
          </a:p>
        </p:txBody>
      </p:sp>
      <p:pic>
        <p:nvPicPr>
          <p:cNvPr id="313" name="Google Shape;313;p22"/>
          <p:cNvPicPr preferRelativeResize="0"/>
          <p:nvPr/>
        </p:nvPicPr>
        <p:blipFill rotWithShape="1">
          <a:blip r:embed="rId3">
            <a:alphaModFix/>
          </a:blip>
          <a:srcRect/>
          <a:stretch/>
        </p:blipFill>
        <p:spPr>
          <a:xfrm>
            <a:off x="903754" y="3660156"/>
            <a:ext cx="2014651" cy="2830118"/>
          </a:xfrm>
          <a:prstGeom prst="rect">
            <a:avLst/>
          </a:prstGeom>
          <a:noFill/>
          <a:ln>
            <a:noFill/>
          </a:ln>
        </p:spPr>
      </p:pic>
      <p:pic>
        <p:nvPicPr>
          <p:cNvPr id="314" name="Google Shape;314;p22"/>
          <p:cNvPicPr preferRelativeResize="0"/>
          <p:nvPr/>
        </p:nvPicPr>
        <p:blipFill rotWithShape="1">
          <a:blip r:embed="rId4">
            <a:alphaModFix/>
          </a:blip>
          <a:srcRect/>
          <a:stretch/>
        </p:blipFill>
        <p:spPr>
          <a:xfrm>
            <a:off x="3684410" y="3968335"/>
            <a:ext cx="1888488" cy="2382508"/>
          </a:xfrm>
          <a:prstGeom prst="rect">
            <a:avLst/>
          </a:prstGeom>
          <a:noFill/>
          <a:ln>
            <a:noFill/>
          </a:ln>
        </p:spPr>
      </p:pic>
      <p:pic>
        <p:nvPicPr>
          <p:cNvPr id="315" name="Google Shape;315;p22"/>
          <p:cNvPicPr preferRelativeResize="0"/>
          <p:nvPr/>
        </p:nvPicPr>
        <p:blipFill rotWithShape="1">
          <a:blip r:embed="rId5">
            <a:alphaModFix/>
          </a:blip>
          <a:srcRect/>
          <a:stretch/>
        </p:blipFill>
        <p:spPr>
          <a:xfrm>
            <a:off x="6487303" y="4095296"/>
            <a:ext cx="2245311" cy="2221646"/>
          </a:xfrm>
          <a:prstGeom prst="rect">
            <a:avLst/>
          </a:prstGeom>
          <a:noFill/>
          <a:ln>
            <a:noFill/>
          </a:ln>
        </p:spPr>
      </p:pic>
      <p:pic>
        <p:nvPicPr>
          <p:cNvPr id="316" name="Google Shape;316;p22"/>
          <p:cNvPicPr preferRelativeResize="0"/>
          <p:nvPr/>
        </p:nvPicPr>
        <p:blipFill rotWithShape="1">
          <a:blip r:embed="rId6">
            <a:alphaModFix/>
          </a:blip>
          <a:srcRect/>
          <a:stretch/>
        </p:blipFill>
        <p:spPr>
          <a:xfrm>
            <a:off x="9115866" y="3934433"/>
            <a:ext cx="2419642" cy="2382509"/>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sp>
        <p:nvSpPr>
          <p:cNvPr id="321" name="Google Shape;321;p23"/>
          <p:cNvSpPr txBox="1"/>
          <p:nvPr/>
        </p:nvSpPr>
        <p:spPr>
          <a:xfrm>
            <a:off x="872197" y="1962980"/>
            <a:ext cx="10649242"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As</a:t>
            </a:r>
            <a:r>
              <a:rPr lang="pt-BR" sz="1800" b="1" i="0" u="none" strike="noStrike" cap="none">
                <a:solidFill>
                  <a:srgbClr val="202124"/>
                </a:solidFill>
                <a:latin typeface="Roboto"/>
                <a:ea typeface="Roboto"/>
                <a:cs typeface="Roboto"/>
                <a:sym typeface="Roboto"/>
              </a:rPr>
              <a:t> </a:t>
            </a:r>
            <a:r>
              <a:rPr lang="pt-BR" sz="1800" b="0" i="0" u="none" strike="noStrike" cap="none">
                <a:solidFill>
                  <a:srgbClr val="202124"/>
                </a:solidFill>
                <a:latin typeface="Roboto"/>
                <a:ea typeface="Roboto"/>
                <a:cs typeface="Roboto"/>
                <a:sym typeface="Roboto"/>
              </a:rPr>
              <a:t>casas para animais são o local onde muitos vivem quando estão fora do seu</a:t>
            </a:r>
            <a:r>
              <a:rPr lang="pt-BR" sz="1800" b="1" i="0" u="none" strike="noStrike" cap="none">
                <a:solidFill>
                  <a:srgbClr val="202124"/>
                </a:solidFill>
                <a:latin typeface="Roboto"/>
                <a:ea typeface="Roboto"/>
                <a:cs typeface="Roboto"/>
                <a:sym typeface="Roboto"/>
              </a:rPr>
              <a:t> habitat </a:t>
            </a:r>
            <a:r>
              <a:rPr lang="pt-BR" sz="1800" b="0" i="0" u="none" strike="noStrike" cap="none">
                <a:solidFill>
                  <a:srgbClr val="202124"/>
                </a:solidFill>
                <a:latin typeface="Roboto"/>
                <a:ea typeface="Roboto"/>
                <a:cs typeface="Roboto"/>
                <a:sym typeface="Roboto"/>
              </a:rPr>
              <a:t>natural. Existem diferentes tipos de casas, para diversos tipos de animais. Nesta categoria entram as casas que não temos categoria aberta.</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chemeClr val="dk1"/>
                </a:solidFill>
                <a:latin typeface="Roboto"/>
                <a:ea typeface="Roboto"/>
                <a:cs typeface="Roboto"/>
                <a:sym typeface="Roboto"/>
              </a:rPr>
              <a:t>Exemplo: </a:t>
            </a:r>
            <a:r>
              <a:rPr lang="pt-BR" sz="1800" b="0" i="0" u="none" strike="noStrike" cap="none">
                <a:solidFill>
                  <a:srgbClr val="202124"/>
                </a:solidFill>
                <a:latin typeface="Roboto"/>
                <a:ea typeface="Roboto"/>
                <a:cs typeface="Roboto"/>
                <a:sym typeface="Roboto"/>
              </a:rPr>
              <a:t>casa para tartaruga, coelho, hamster entre outros.</a:t>
            </a:r>
            <a:endParaRPr sz="1800" b="0" i="0" u="none" strike="noStrike" cap="none">
              <a:solidFill>
                <a:schemeClr val="dk1"/>
              </a:solidFill>
              <a:latin typeface="Roboto"/>
              <a:ea typeface="Roboto"/>
              <a:cs typeface="Roboto"/>
              <a:sym typeface="Roboto"/>
            </a:endParaRPr>
          </a:p>
        </p:txBody>
      </p:sp>
      <p:sp>
        <p:nvSpPr>
          <p:cNvPr id="323" name="Google Shape;323;p23"/>
          <p:cNvSpPr txBox="1"/>
          <p:nvPr/>
        </p:nvSpPr>
        <p:spPr>
          <a:xfrm>
            <a:off x="3450954" y="463138"/>
            <a:ext cx="5290086" cy="46162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2400" b="0" i="0" u="none" strike="noStrike" cap="none">
                <a:solidFill>
                  <a:srgbClr val="202124"/>
                </a:solidFill>
                <a:latin typeface="Roboto"/>
                <a:ea typeface="Roboto"/>
                <a:cs typeface="Roboto"/>
                <a:sym typeface="Roboto"/>
              </a:rPr>
              <a:t>Pet Shop &gt; Habitat &gt; </a:t>
            </a:r>
            <a:r>
              <a:rPr lang="pt-BR" sz="2400" b="1" i="0" u="none" strike="noStrike" cap="none">
                <a:solidFill>
                  <a:srgbClr val="202124"/>
                </a:solidFill>
                <a:latin typeface="Roboto"/>
                <a:ea typeface="Roboto"/>
                <a:cs typeface="Roboto"/>
                <a:sym typeface="Roboto"/>
              </a:rPr>
              <a:t>Outros Habitats</a:t>
            </a:r>
            <a:endParaRPr sz="1400" b="0" i="0" u="none" strike="noStrike" cap="none">
              <a:solidFill>
                <a:srgbClr val="000000"/>
              </a:solidFill>
              <a:latin typeface="Arial"/>
              <a:ea typeface="Arial"/>
              <a:cs typeface="Arial"/>
              <a:sym typeface="Arial"/>
            </a:endParaRPr>
          </a:p>
        </p:txBody>
      </p:sp>
      <p:pic>
        <p:nvPicPr>
          <p:cNvPr id="324" name="Google Shape;324;p23"/>
          <p:cNvPicPr preferRelativeResize="0"/>
          <p:nvPr/>
        </p:nvPicPr>
        <p:blipFill rotWithShape="1">
          <a:blip r:embed="rId3">
            <a:alphaModFix/>
          </a:blip>
          <a:srcRect/>
          <a:stretch/>
        </p:blipFill>
        <p:spPr>
          <a:xfrm>
            <a:off x="671735" y="3940576"/>
            <a:ext cx="3140072" cy="2168557"/>
          </a:xfrm>
          <a:prstGeom prst="rect">
            <a:avLst/>
          </a:prstGeom>
          <a:noFill/>
          <a:ln>
            <a:noFill/>
          </a:ln>
        </p:spPr>
      </p:pic>
      <p:pic>
        <p:nvPicPr>
          <p:cNvPr id="325" name="Google Shape;325;p23"/>
          <p:cNvPicPr preferRelativeResize="0"/>
          <p:nvPr/>
        </p:nvPicPr>
        <p:blipFill rotWithShape="1">
          <a:blip r:embed="rId4">
            <a:alphaModFix/>
          </a:blip>
          <a:srcRect/>
          <a:stretch/>
        </p:blipFill>
        <p:spPr>
          <a:xfrm>
            <a:off x="4387314" y="3812022"/>
            <a:ext cx="3140072" cy="2425664"/>
          </a:xfrm>
          <a:prstGeom prst="rect">
            <a:avLst/>
          </a:prstGeom>
          <a:noFill/>
          <a:ln>
            <a:noFill/>
          </a:ln>
        </p:spPr>
      </p:pic>
      <p:pic>
        <p:nvPicPr>
          <p:cNvPr id="326" name="Google Shape;326;p23"/>
          <p:cNvPicPr preferRelativeResize="0"/>
          <p:nvPr/>
        </p:nvPicPr>
        <p:blipFill rotWithShape="1">
          <a:blip r:embed="rId5">
            <a:alphaModFix/>
          </a:blip>
          <a:srcRect/>
          <a:stretch/>
        </p:blipFill>
        <p:spPr>
          <a:xfrm>
            <a:off x="7952768" y="3513961"/>
            <a:ext cx="3855323" cy="2880901"/>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pic>
        <p:nvPicPr>
          <p:cNvPr id="331" name="Google Shape;331;p24" descr="Areia Higiênica ProGato para Gatos Sensitive 1,8 kg PROGATO"/>
          <p:cNvPicPr preferRelativeResize="0"/>
          <p:nvPr/>
        </p:nvPicPr>
        <p:blipFill rotWithShape="1">
          <a:blip r:embed="rId3">
            <a:alphaModFix/>
          </a:blip>
          <a:srcRect/>
          <a:stretch/>
        </p:blipFill>
        <p:spPr>
          <a:xfrm>
            <a:off x="80613" y="3345763"/>
            <a:ext cx="3429000" cy="3429000"/>
          </a:xfrm>
          <a:prstGeom prst="rect">
            <a:avLst/>
          </a:prstGeom>
          <a:noFill/>
          <a:ln>
            <a:noFill/>
          </a:ln>
        </p:spPr>
      </p:pic>
      <p:sp>
        <p:nvSpPr>
          <p:cNvPr id="332" name="Google Shape;332;p24"/>
          <p:cNvSpPr txBox="1"/>
          <p:nvPr/>
        </p:nvSpPr>
        <p:spPr>
          <a:xfrm>
            <a:off x="700379" y="1898911"/>
            <a:ext cx="10917718" cy="1477287"/>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202124"/>
                </a:solidFill>
                <a:latin typeface="Roboto"/>
                <a:ea typeface="Roboto"/>
                <a:cs typeface="Roboto"/>
                <a:sym typeface="Roboto"/>
              </a:rPr>
              <a:t>Higiene e limpeza para animais em geral</a:t>
            </a:r>
            <a:r>
              <a:rPr lang="pt-BR" sz="1800" b="0" i="0" u="none" strike="noStrike" cap="none">
                <a:solidFill>
                  <a:srgbClr val="202124"/>
                </a:solidFill>
                <a:latin typeface="Roboto"/>
                <a:ea typeface="Roboto"/>
                <a:cs typeface="Roboto"/>
                <a:sym typeface="Roboto"/>
              </a:rPr>
              <a:t>  são produtos criados para manter a saúde e a limpeza do animal em dia.</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Ter atenção à higiene é uma ótima maneira de mantê-los cuidados e livres de germes e bactérias. Com isto eles ganham uma aparência muito mais bonita e saudável.</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endParaRPr sz="1800" b="0" i="0" u="none" strike="noStrike" cap="none">
              <a:solidFill>
                <a:srgbClr val="202124"/>
              </a:solidFill>
              <a:latin typeface="Roboto"/>
              <a:ea typeface="Roboto"/>
              <a:cs typeface="Roboto"/>
              <a:sym typeface="Roboto"/>
            </a:endParaRPr>
          </a:p>
        </p:txBody>
      </p:sp>
      <p:sp>
        <p:nvSpPr>
          <p:cNvPr id="334" name="Google Shape;334;p24"/>
          <p:cNvSpPr txBox="1"/>
          <p:nvPr/>
        </p:nvSpPr>
        <p:spPr>
          <a:xfrm>
            <a:off x="921820" y="456329"/>
            <a:ext cx="10474835"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0" i="0" u="none" strike="noStrike" cap="none">
                <a:solidFill>
                  <a:srgbClr val="000000"/>
                </a:solidFill>
                <a:latin typeface="Roboto"/>
                <a:ea typeface="Roboto"/>
                <a:cs typeface="Roboto"/>
                <a:sym typeface="Roboto"/>
              </a:rPr>
              <a:t>Pet Shop &gt; Higiene e Limpeza &gt; </a:t>
            </a:r>
            <a:r>
              <a:rPr lang="pt-BR" sz="2400" b="1" i="0" u="none" strike="noStrike" cap="none">
                <a:solidFill>
                  <a:srgbClr val="000000"/>
                </a:solidFill>
                <a:latin typeface="Roboto"/>
                <a:ea typeface="Roboto"/>
                <a:cs typeface="Roboto"/>
                <a:sym typeface="Roboto"/>
              </a:rPr>
              <a:t>Higiene e Limpeza para Animais em Geral</a:t>
            </a:r>
            <a:endParaRPr sz="2400" b="1" i="0" u="none" strike="noStrike" cap="none">
              <a:solidFill>
                <a:srgbClr val="000000"/>
              </a:solidFill>
              <a:latin typeface="Roboto"/>
              <a:ea typeface="Roboto"/>
              <a:cs typeface="Roboto"/>
              <a:sym typeface="Roboto"/>
            </a:endParaRPr>
          </a:p>
        </p:txBody>
      </p:sp>
      <p:pic>
        <p:nvPicPr>
          <p:cNvPr id="335" name="Google Shape;335;p24" descr="Caixa de papelão&#10;&#10;Descrição gerada automaticamente com confiança média"/>
          <p:cNvPicPr preferRelativeResize="0"/>
          <p:nvPr/>
        </p:nvPicPr>
        <p:blipFill rotWithShape="1">
          <a:blip r:embed="rId4">
            <a:alphaModFix/>
          </a:blip>
          <a:srcRect/>
          <a:stretch/>
        </p:blipFill>
        <p:spPr>
          <a:xfrm>
            <a:off x="7451155" y="4193608"/>
            <a:ext cx="3003667" cy="1879421"/>
          </a:xfrm>
          <a:prstGeom prst="rect">
            <a:avLst/>
          </a:prstGeom>
          <a:noFill/>
          <a:ln>
            <a:noFill/>
          </a:ln>
        </p:spPr>
      </p:pic>
      <p:pic>
        <p:nvPicPr>
          <p:cNvPr id="336" name="Google Shape;336;p24" descr="Tela de celular com texto preto sobre fundo branco&#10;&#10;Descrição gerada automaticamente com confiança média"/>
          <p:cNvPicPr preferRelativeResize="0"/>
          <p:nvPr/>
        </p:nvPicPr>
        <p:blipFill rotWithShape="1">
          <a:blip r:embed="rId5">
            <a:alphaModFix/>
          </a:blip>
          <a:srcRect/>
          <a:stretch/>
        </p:blipFill>
        <p:spPr>
          <a:xfrm rot="5400000">
            <a:off x="2635374" y="4091730"/>
            <a:ext cx="2602253" cy="2083179"/>
          </a:xfrm>
          <a:prstGeom prst="rect">
            <a:avLst/>
          </a:prstGeom>
          <a:noFill/>
          <a:ln>
            <a:noFill/>
          </a:ln>
        </p:spPr>
      </p:pic>
      <p:pic>
        <p:nvPicPr>
          <p:cNvPr id="337" name="Google Shape;337;p24" descr="Faixa Absorvente Dog's Care Ecofralda Gel para Macho - 12 Unidades | Petlove"/>
          <p:cNvPicPr preferRelativeResize="0"/>
          <p:nvPr/>
        </p:nvPicPr>
        <p:blipFill rotWithShape="1">
          <a:blip r:embed="rId6">
            <a:alphaModFix/>
          </a:blip>
          <a:srcRect/>
          <a:stretch/>
        </p:blipFill>
        <p:spPr>
          <a:xfrm>
            <a:off x="4762959" y="4156407"/>
            <a:ext cx="2278039" cy="2278039"/>
          </a:xfrm>
          <a:prstGeom prst="rect">
            <a:avLst/>
          </a:prstGeom>
          <a:noFill/>
          <a:ln>
            <a:noFill/>
          </a:ln>
        </p:spPr>
      </p:pic>
      <p:pic>
        <p:nvPicPr>
          <p:cNvPr id="338" name="Google Shape;338;p24"/>
          <p:cNvPicPr preferRelativeResize="0"/>
          <p:nvPr/>
        </p:nvPicPr>
        <p:blipFill rotWithShape="1">
          <a:blip r:embed="rId7">
            <a:alphaModFix/>
          </a:blip>
          <a:srcRect/>
          <a:stretch/>
        </p:blipFill>
        <p:spPr>
          <a:xfrm>
            <a:off x="10622949" y="3558502"/>
            <a:ext cx="1104529" cy="2875944"/>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42"/>
        <p:cNvGrpSpPr/>
        <p:nvPr/>
      </p:nvGrpSpPr>
      <p:grpSpPr>
        <a:xfrm>
          <a:off x="0" y="0"/>
          <a:ext cx="0" cy="0"/>
          <a:chOff x="0" y="0"/>
          <a:chExt cx="0" cy="0"/>
        </a:xfrm>
      </p:grpSpPr>
      <p:sp>
        <p:nvSpPr>
          <p:cNvPr id="343" name="Google Shape;343;p25"/>
          <p:cNvSpPr txBox="1"/>
          <p:nvPr/>
        </p:nvSpPr>
        <p:spPr>
          <a:xfrm>
            <a:off x="735402" y="1898609"/>
            <a:ext cx="10721193"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Os remédios são muito importantes quando os animais estão doentes ou machucados, também podem ser usados como prevenção para doenças crônicas ou contra vermes. </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Entram nessa categoria remédios para carrapatos, pulgas, antibióticos, roupas pós-cirúrgicas, colares elizabetanos, suplementos e vitaminas, repelentes, etc.</a:t>
            </a:r>
            <a:endParaRPr sz="1800" b="0" i="0" u="none" strike="noStrike" cap="none">
              <a:solidFill>
                <a:srgbClr val="202124"/>
              </a:solidFill>
              <a:latin typeface="Roboto"/>
              <a:ea typeface="Roboto"/>
              <a:cs typeface="Roboto"/>
              <a:sym typeface="Roboto"/>
            </a:endParaRPr>
          </a:p>
        </p:txBody>
      </p:sp>
      <p:sp>
        <p:nvSpPr>
          <p:cNvPr id="345" name="Google Shape;345;p25"/>
          <p:cNvSpPr txBox="1"/>
          <p:nvPr/>
        </p:nvSpPr>
        <p:spPr>
          <a:xfrm>
            <a:off x="1005836" y="656443"/>
            <a:ext cx="10180324"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Pet Shop &gt; Medicina e </a:t>
            </a:r>
            <a:r>
              <a:rPr lang="pt-BR" sz="2400" b="0" i="0" u="none" strike="noStrike" cap="none" dirty="0" err="1">
                <a:solidFill>
                  <a:srgbClr val="202124"/>
                </a:solidFill>
                <a:latin typeface="Roboto"/>
                <a:ea typeface="Roboto"/>
                <a:cs typeface="Roboto"/>
                <a:sym typeface="Roboto"/>
              </a:rPr>
              <a:t>Saude</a:t>
            </a:r>
            <a:r>
              <a:rPr lang="pt-BR" sz="2400" b="0" i="0" u="none" strike="noStrike" cap="none" dirty="0">
                <a:solidFill>
                  <a:srgbClr val="202124"/>
                </a:solidFill>
                <a:latin typeface="Roboto"/>
                <a:ea typeface="Roboto"/>
                <a:cs typeface="Roboto"/>
                <a:sym typeface="Roboto"/>
              </a:rPr>
              <a:t> &gt; </a:t>
            </a:r>
            <a:r>
              <a:rPr lang="pt-BR" sz="2400" b="1" i="0" u="none" strike="noStrike" cap="none" dirty="0">
                <a:solidFill>
                  <a:srgbClr val="202124"/>
                </a:solidFill>
                <a:latin typeface="Roboto"/>
                <a:ea typeface="Roboto"/>
                <a:cs typeface="Roboto"/>
                <a:sym typeface="Roboto"/>
              </a:rPr>
              <a:t>Medicina e </a:t>
            </a:r>
            <a:r>
              <a:rPr lang="pt-BR" sz="2400" b="1" i="0" u="none" strike="noStrike" cap="none" dirty="0" err="1">
                <a:solidFill>
                  <a:srgbClr val="202124"/>
                </a:solidFill>
                <a:latin typeface="Roboto"/>
                <a:ea typeface="Roboto"/>
                <a:cs typeface="Roboto"/>
                <a:sym typeface="Roboto"/>
              </a:rPr>
              <a:t>Saude</a:t>
            </a:r>
            <a:r>
              <a:rPr lang="pt-BR" sz="2400" b="1" i="0" u="none" strike="noStrike" cap="none" dirty="0">
                <a:solidFill>
                  <a:srgbClr val="202124"/>
                </a:solidFill>
                <a:latin typeface="Roboto"/>
                <a:ea typeface="Roboto"/>
                <a:cs typeface="Roboto"/>
                <a:sym typeface="Roboto"/>
              </a:rPr>
              <a:t> para Animais em Geral</a:t>
            </a:r>
            <a:endParaRPr sz="1400" b="0" i="0" u="none" strike="noStrike" cap="none" dirty="0">
              <a:solidFill>
                <a:srgbClr val="000000"/>
              </a:solidFill>
              <a:latin typeface="Arial"/>
              <a:ea typeface="Arial"/>
              <a:cs typeface="Arial"/>
              <a:sym typeface="Arial"/>
            </a:endParaRPr>
          </a:p>
        </p:txBody>
      </p:sp>
      <p:pic>
        <p:nvPicPr>
          <p:cNvPr id="346" name="Google Shape;346;p25"/>
          <p:cNvPicPr preferRelativeResize="0"/>
          <p:nvPr/>
        </p:nvPicPr>
        <p:blipFill rotWithShape="1">
          <a:blip r:embed="rId3">
            <a:alphaModFix/>
          </a:blip>
          <a:srcRect/>
          <a:stretch/>
        </p:blipFill>
        <p:spPr>
          <a:xfrm>
            <a:off x="6560086" y="3971863"/>
            <a:ext cx="2401953" cy="2401953"/>
          </a:xfrm>
          <a:prstGeom prst="rect">
            <a:avLst/>
          </a:prstGeom>
          <a:noFill/>
          <a:ln>
            <a:noFill/>
          </a:ln>
        </p:spPr>
      </p:pic>
      <p:pic>
        <p:nvPicPr>
          <p:cNvPr id="347" name="Google Shape;347;p25"/>
          <p:cNvPicPr preferRelativeResize="0"/>
          <p:nvPr/>
        </p:nvPicPr>
        <p:blipFill rotWithShape="1">
          <a:blip r:embed="rId4">
            <a:alphaModFix/>
          </a:blip>
          <a:srcRect/>
          <a:stretch/>
        </p:blipFill>
        <p:spPr>
          <a:xfrm>
            <a:off x="365783" y="4052945"/>
            <a:ext cx="2295532" cy="2239791"/>
          </a:xfrm>
          <a:prstGeom prst="rect">
            <a:avLst/>
          </a:prstGeom>
          <a:noFill/>
          <a:ln>
            <a:noFill/>
          </a:ln>
        </p:spPr>
      </p:pic>
      <p:pic>
        <p:nvPicPr>
          <p:cNvPr id="348" name="Google Shape;348;p25"/>
          <p:cNvPicPr preferRelativeResize="0"/>
          <p:nvPr/>
        </p:nvPicPr>
        <p:blipFill rotWithShape="1">
          <a:blip r:embed="rId5">
            <a:alphaModFix/>
          </a:blip>
          <a:srcRect/>
          <a:stretch/>
        </p:blipFill>
        <p:spPr>
          <a:xfrm>
            <a:off x="3236048" y="3853598"/>
            <a:ext cx="2829601" cy="2638484"/>
          </a:xfrm>
          <a:prstGeom prst="rect">
            <a:avLst/>
          </a:prstGeom>
          <a:noFill/>
          <a:ln>
            <a:noFill/>
          </a:ln>
        </p:spPr>
      </p:pic>
      <p:pic>
        <p:nvPicPr>
          <p:cNvPr id="349" name="Google Shape;349;p25"/>
          <p:cNvPicPr preferRelativeResize="0"/>
          <p:nvPr/>
        </p:nvPicPr>
        <p:blipFill rotWithShape="1">
          <a:blip r:embed="rId6">
            <a:alphaModFix/>
          </a:blip>
          <a:srcRect/>
          <a:stretch/>
        </p:blipFill>
        <p:spPr>
          <a:xfrm>
            <a:off x="9456476" y="3971863"/>
            <a:ext cx="2320873" cy="2320873"/>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53"/>
        <p:cNvGrpSpPr/>
        <p:nvPr/>
      </p:nvGrpSpPr>
      <p:grpSpPr>
        <a:xfrm>
          <a:off x="0" y="0"/>
          <a:ext cx="0" cy="0"/>
          <a:chOff x="0" y="0"/>
          <a:chExt cx="0" cy="0"/>
        </a:xfrm>
      </p:grpSpPr>
      <p:sp>
        <p:nvSpPr>
          <p:cNvPr id="354" name="Google Shape;354;p26"/>
          <p:cNvSpPr txBox="1"/>
          <p:nvPr/>
        </p:nvSpPr>
        <p:spPr>
          <a:xfrm>
            <a:off x="780166" y="1884233"/>
            <a:ext cx="10631661"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Existem vários tipos de roupas e acessórios para animais, como moletons, camisetas, saias, óculos, laços, meias, bandanas entre outros. Na hora de vestir seu animal o que vale é a criatividade, sem nunca se esquecer da coisa mais importante, o conforto do seu animalzinho.</a:t>
            </a:r>
            <a:endParaRPr sz="1800" b="0" i="0" u="none" strike="noStrike" cap="none">
              <a:solidFill>
                <a:schemeClr val="dk1"/>
              </a:solidFill>
              <a:latin typeface="Roboto"/>
              <a:ea typeface="Roboto"/>
              <a:cs typeface="Roboto"/>
              <a:sym typeface="Roboto"/>
            </a:endParaRPr>
          </a:p>
        </p:txBody>
      </p:sp>
      <p:sp>
        <p:nvSpPr>
          <p:cNvPr id="356" name="Google Shape;356;p26"/>
          <p:cNvSpPr txBox="1"/>
          <p:nvPr/>
        </p:nvSpPr>
        <p:spPr>
          <a:xfrm>
            <a:off x="1781501" y="447974"/>
            <a:ext cx="87219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2400" b="0" i="0" u="none" strike="noStrike" cap="none">
                <a:solidFill>
                  <a:srgbClr val="202124"/>
                </a:solidFill>
                <a:latin typeface="Roboto"/>
                <a:ea typeface="Roboto"/>
                <a:cs typeface="Roboto"/>
                <a:sym typeface="Roboto"/>
              </a:rPr>
              <a:t>Pet Shop &gt; Moda &gt; </a:t>
            </a:r>
            <a:r>
              <a:rPr lang="pt-BR" sz="2400" b="1" i="0" u="none" strike="noStrike" cap="none">
                <a:solidFill>
                  <a:srgbClr val="202124"/>
                </a:solidFill>
                <a:latin typeface="Roboto"/>
                <a:ea typeface="Roboto"/>
                <a:cs typeface="Roboto"/>
                <a:sym typeface="Roboto"/>
              </a:rPr>
              <a:t>Moda e Acessorios para Animais em Geral</a:t>
            </a:r>
            <a:endParaRPr sz="1400" b="0" i="0" u="none" strike="noStrike" cap="none">
              <a:solidFill>
                <a:srgbClr val="000000"/>
              </a:solidFill>
              <a:latin typeface="Arial"/>
              <a:ea typeface="Arial"/>
              <a:cs typeface="Arial"/>
              <a:sym typeface="Arial"/>
            </a:endParaRPr>
          </a:p>
        </p:txBody>
      </p:sp>
      <p:pic>
        <p:nvPicPr>
          <p:cNvPr id="357" name="Google Shape;357;p26"/>
          <p:cNvPicPr preferRelativeResize="0"/>
          <p:nvPr/>
        </p:nvPicPr>
        <p:blipFill rotWithShape="1">
          <a:blip r:embed="rId3">
            <a:alphaModFix/>
          </a:blip>
          <a:srcRect/>
          <a:stretch/>
        </p:blipFill>
        <p:spPr>
          <a:xfrm>
            <a:off x="383778" y="3913159"/>
            <a:ext cx="2147928" cy="2455239"/>
          </a:xfrm>
          <a:prstGeom prst="rect">
            <a:avLst/>
          </a:prstGeom>
          <a:noFill/>
          <a:ln>
            <a:noFill/>
          </a:ln>
        </p:spPr>
      </p:pic>
      <p:pic>
        <p:nvPicPr>
          <p:cNvPr id="358" name="Google Shape;358;p26"/>
          <p:cNvPicPr preferRelativeResize="0"/>
          <p:nvPr/>
        </p:nvPicPr>
        <p:blipFill rotWithShape="1">
          <a:blip r:embed="rId4">
            <a:alphaModFix/>
          </a:blip>
          <a:srcRect/>
          <a:stretch/>
        </p:blipFill>
        <p:spPr>
          <a:xfrm>
            <a:off x="2859306" y="3913159"/>
            <a:ext cx="2459592" cy="2354986"/>
          </a:xfrm>
          <a:prstGeom prst="rect">
            <a:avLst/>
          </a:prstGeom>
          <a:noFill/>
          <a:ln>
            <a:noFill/>
          </a:ln>
        </p:spPr>
      </p:pic>
      <p:pic>
        <p:nvPicPr>
          <p:cNvPr id="359" name="Google Shape;359;p26"/>
          <p:cNvPicPr preferRelativeResize="0"/>
          <p:nvPr/>
        </p:nvPicPr>
        <p:blipFill rotWithShape="1">
          <a:blip r:embed="rId5">
            <a:alphaModFix/>
          </a:blip>
          <a:srcRect/>
          <a:stretch/>
        </p:blipFill>
        <p:spPr>
          <a:xfrm>
            <a:off x="8102893" y="3705595"/>
            <a:ext cx="1696200" cy="2562546"/>
          </a:xfrm>
          <a:prstGeom prst="rect">
            <a:avLst/>
          </a:prstGeom>
          <a:noFill/>
          <a:ln>
            <a:noFill/>
          </a:ln>
        </p:spPr>
      </p:pic>
      <p:pic>
        <p:nvPicPr>
          <p:cNvPr id="360" name="Google Shape;360;p26"/>
          <p:cNvPicPr preferRelativeResize="0"/>
          <p:nvPr/>
        </p:nvPicPr>
        <p:blipFill rotWithShape="1">
          <a:blip r:embed="rId6">
            <a:alphaModFix/>
          </a:blip>
          <a:srcRect/>
          <a:stretch/>
        </p:blipFill>
        <p:spPr>
          <a:xfrm>
            <a:off x="5481956" y="3770296"/>
            <a:ext cx="2620937" cy="2571923"/>
          </a:xfrm>
          <a:prstGeom prst="rect">
            <a:avLst/>
          </a:prstGeom>
          <a:noFill/>
          <a:ln>
            <a:noFill/>
          </a:ln>
        </p:spPr>
      </p:pic>
      <p:pic>
        <p:nvPicPr>
          <p:cNvPr id="361" name="Google Shape;361;p26"/>
          <p:cNvPicPr preferRelativeResize="0"/>
          <p:nvPr/>
        </p:nvPicPr>
        <p:blipFill rotWithShape="1">
          <a:blip r:embed="rId7">
            <a:alphaModFix/>
          </a:blip>
          <a:srcRect/>
          <a:stretch/>
        </p:blipFill>
        <p:spPr>
          <a:xfrm>
            <a:off x="9693412" y="3629507"/>
            <a:ext cx="2252604" cy="2638634"/>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65"/>
        <p:cNvGrpSpPr/>
        <p:nvPr/>
      </p:nvGrpSpPr>
      <p:grpSpPr>
        <a:xfrm>
          <a:off x="0" y="0"/>
          <a:ext cx="0" cy="0"/>
          <a:chOff x="0" y="0"/>
          <a:chExt cx="0" cy="0"/>
        </a:xfrm>
      </p:grpSpPr>
      <p:pic>
        <p:nvPicPr>
          <p:cNvPr id="366" name="Google Shape;366;p27"/>
          <p:cNvPicPr preferRelativeResize="0"/>
          <p:nvPr/>
        </p:nvPicPr>
        <p:blipFill rotWithShape="1">
          <a:blip r:embed="rId3">
            <a:alphaModFix/>
          </a:blip>
          <a:srcRect/>
          <a:stretch/>
        </p:blipFill>
        <p:spPr>
          <a:xfrm>
            <a:off x="7579700" y="4820512"/>
            <a:ext cx="2492002" cy="1587544"/>
          </a:xfrm>
          <a:prstGeom prst="rect">
            <a:avLst/>
          </a:prstGeom>
          <a:noFill/>
          <a:ln>
            <a:noFill/>
          </a:ln>
        </p:spPr>
      </p:pic>
      <p:sp>
        <p:nvSpPr>
          <p:cNvPr id="367" name="Google Shape;367;p27"/>
          <p:cNvSpPr txBox="1"/>
          <p:nvPr/>
        </p:nvSpPr>
        <p:spPr>
          <a:xfrm>
            <a:off x="735402" y="1898609"/>
            <a:ext cx="10721193"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É fundamental manter a segurança dos animais, em casa, na fazenda ou em meios de transporte, evitando acidentes indesejados.</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None/>
            </a:pPr>
            <a:r>
              <a:rPr lang="pt-BR" sz="1800" b="0" i="0" u="none" strike="noStrike" cap="none">
                <a:solidFill>
                  <a:srgbClr val="202124"/>
                </a:solidFill>
                <a:latin typeface="Roboto"/>
                <a:ea typeface="Roboto"/>
                <a:cs typeface="Roboto"/>
                <a:sym typeface="Roboto"/>
              </a:rPr>
              <a:t>Entram nesta categoria as caixas, bolsas ou cadeirinhas para transporte, capa para carro, cinto de segurança, colete salva vidas, protetor de rabo para cavalos etc.</a:t>
            </a:r>
            <a:endParaRPr sz="1800" b="0" i="0" u="none" strike="noStrike" cap="none">
              <a:solidFill>
                <a:srgbClr val="202124"/>
              </a:solidFill>
              <a:latin typeface="Roboto"/>
              <a:ea typeface="Roboto"/>
              <a:cs typeface="Roboto"/>
              <a:sym typeface="Roboto"/>
            </a:endParaRPr>
          </a:p>
        </p:txBody>
      </p:sp>
      <p:sp>
        <p:nvSpPr>
          <p:cNvPr id="369" name="Google Shape;369;p27"/>
          <p:cNvSpPr txBox="1"/>
          <p:nvPr/>
        </p:nvSpPr>
        <p:spPr>
          <a:xfrm>
            <a:off x="357139" y="449944"/>
            <a:ext cx="11333112"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0" i="0" u="none" strike="noStrike" cap="none">
                <a:solidFill>
                  <a:srgbClr val="202124"/>
                </a:solidFill>
                <a:latin typeface="Roboto"/>
                <a:ea typeface="Roboto"/>
                <a:cs typeface="Roboto"/>
                <a:sym typeface="Roboto"/>
              </a:rPr>
              <a:t>Pet Shop &gt; Protecao e Seguranca &gt; </a:t>
            </a:r>
            <a:r>
              <a:rPr lang="pt-BR" sz="2400" b="1" i="0" u="none" strike="noStrike" cap="none">
                <a:solidFill>
                  <a:srgbClr val="202124"/>
                </a:solidFill>
                <a:latin typeface="Roboto"/>
                <a:ea typeface="Roboto"/>
                <a:cs typeface="Roboto"/>
                <a:sym typeface="Roboto"/>
              </a:rPr>
              <a:t>Protecao e Seguranca para Animais em Geral</a:t>
            </a:r>
            <a:endParaRPr sz="1400" b="0" i="0" u="none" strike="noStrike" cap="none">
              <a:solidFill>
                <a:srgbClr val="000000"/>
              </a:solidFill>
              <a:latin typeface="Arial"/>
              <a:ea typeface="Arial"/>
              <a:cs typeface="Arial"/>
              <a:sym typeface="Arial"/>
            </a:endParaRPr>
          </a:p>
        </p:txBody>
      </p:sp>
      <p:pic>
        <p:nvPicPr>
          <p:cNvPr id="370" name="Google Shape;370;p27"/>
          <p:cNvPicPr preferRelativeResize="0"/>
          <p:nvPr/>
        </p:nvPicPr>
        <p:blipFill rotWithShape="1">
          <a:blip r:embed="rId4">
            <a:alphaModFix/>
          </a:blip>
          <a:srcRect/>
          <a:stretch/>
        </p:blipFill>
        <p:spPr>
          <a:xfrm>
            <a:off x="9884552" y="3198962"/>
            <a:ext cx="2017351" cy="1927323"/>
          </a:xfrm>
          <a:prstGeom prst="rect">
            <a:avLst/>
          </a:prstGeom>
          <a:noFill/>
          <a:ln>
            <a:noFill/>
          </a:ln>
        </p:spPr>
      </p:pic>
      <p:pic>
        <p:nvPicPr>
          <p:cNvPr id="371" name="Google Shape;371;p27"/>
          <p:cNvPicPr preferRelativeResize="0"/>
          <p:nvPr/>
        </p:nvPicPr>
        <p:blipFill rotWithShape="1">
          <a:blip r:embed="rId5">
            <a:alphaModFix/>
          </a:blip>
          <a:srcRect/>
          <a:stretch/>
        </p:blipFill>
        <p:spPr>
          <a:xfrm>
            <a:off x="452329" y="3098897"/>
            <a:ext cx="2230751" cy="2070767"/>
          </a:xfrm>
          <a:prstGeom prst="rect">
            <a:avLst/>
          </a:prstGeom>
          <a:noFill/>
          <a:ln>
            <a:noFill/>
          </a:ln>
        </p:spPr>
      </p:pic>
      <p:pic>
        <p:nvPicPr>
          <p:cNvPr id="372" name="Google Shape;372;p27"/>
          <p:cNvPicPr preferRelativeResize="0"/>
          <p:nvPr/>
        </p:nvPicPr>
        <p:blipFill rotWithShape="1">
          <a:blip r:embed="rId6">
            <a:alphaModFix/>
          </a:blip>
          <a:srcRect/>
          <a:stretch/>
        </p:blipFill>
        <p:spPr>
          <a:xfrm>
            <a:off x="5643797" y="3276128"/>
            <a:ext cx="1935903" cy="1927323"/>
          </a:xfrm>
          <a:prstGeom prst="rect">
            <a:avLst/>
          </a:prstGeom>
          <a:noFill/>
          <a:ln>
            <a:noFill/>
          </a:ln>
        </p:spPr>
      </p:pic>
      <p:pic>
        <p:nvPicPr>
          <p:cNvPr id="373" name="Google Shape;373;p27"/>
          <p:cNvPicPr preferRelativeResize="0"/>
          <p:nvPr/>
        </p:nvPicPr>
        <p:blipFill rotWithShape="1">
          <a:blip r:embed="rId7">
            <a:alphaModFix/>
          </a:blip>
          <a:srcRect/>
          <a:stretch/>
        </p:blipFill>
        <p:spPr>
          <a:xfrm>
            <a:off x="3036218" y="4464312"/>
            <a:ext cx="2254441" cy="1927323"/>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77"/>
        <p:cNvGrpSpPr/>
        <p:nvPr/>
      </p:nvGrpSpPr>
      <p:grpSpPr>
        <a:xfrm>
          <a:off x="0" y="0"/>
          <a:ext cx="0" cy="0"/>
          <a:chOff x="0" y="0"/>
          <a:chExt cx="0" cy="0"/>
        </a:xfrm>
      </p:grpSpPr>
      <p:sp>
        <p:nvSpPr>
          <p:cNvPr id="378" name="Google Shape;378;p28"/>
          <p:cNvSpPr txBox="1"/>
          <p:nvPr/>
        </p:nvSpPr>
        <p:spPr>
          <a:xfrm>
            <a:off x="745589" y="1787742"/>
            <a:ext cx="10518000" cy="175470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Um animal de estimação é um animal doméstico selecionado para o convívio com os seres humanos por questões de companheirismo ou divertimento, o que não significa que essa seja a única função dessas espécies na nossa sociedade. Quem tem esses animaizinhos precisam de um auxílio na hora de cuidar da higiene e saúde deles. O </a:t>
            </a:r>
            <a:r>
              <a:rPr lang="pt-BR" sz="1800" b="1" i="0" u="none" strike="noStrike" cap="none">
                <a:solidFill>
                  <a:srgbClr val="202124"/>
                </a:solidFill>
                <a:latin typeface="Roboto"/>
                <a:ea typeface="Roboto"/>
                <a:cs typeface="Roboto"/>
                <a:sym typeface="Roboto"/>
              </a:rPr>
              <a:t>serviço de leva e traz </a:t>
            </a:r>
            <a:r>
              <a:rPr lang="pt-BR" sz="1800" b="0" i="0" u="none" strike="noStrike" cap="none">
                <a:solidFill>
                  <a:srgbClr val="202124"/>
                </a:solidFill>
                <a:latin typeface="Roboto"/>
                <a:ea typeface="Roboto"/>
                <a:cs typeface="Roboto"/>
                <a:sym typeface="Roboto"/>
              </a:rPr>
              <a:t>oferecido pelo pet shop facilita no transporte do animal e na entrega de alimentos como ração e outros produtos.</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FF0000"/>
                </a:solidFill>
                <a:latin typeface="Roboto"/>
                <a:ea typeface="Roboto"/>
                <a:cs typeface="Roboto"/>
                <a:sym typeface="Roboto"/>
              </a:rPr>
              <a:t>Atenção: </a:t>
            </a:r>
            <a:r>
              <a:rPr lang="pt-BR" sz="1800" b="0" i="0" u="none" strike="noStrike" cap="none">
                <a:solidFill>
                  <a:schemeClr val="dk1"/>
                </a:solidFill>
                <a:latin typeface="Roboto"/>
                <a:ea typeface="Roboto"/>
                <a:cs typeface="Roboto"/>
                <a:sym typeface="Roboto"/>
              </a:rPr>
              <a:t>Entram também nesta categoria os serviços de banho e tosa.</a:t>
            </a:r>
            <a:endParaRPr sz="1800" b="0" i="0" u="none" strike="noStrike" cap="none">
              <a:solidFill>
                <a:schemeClr val="dk1"/>
              </a:solidFill>
              <a:latin typeface="Roboto"/>
              <a:ea typeface="Roboto"/>
              <a:cs typeface="Roboto"/>
              <a:sym typeface="Roboto"/>
            </a:endParaRPr>
          </a:p>
        </p:txBody>
      </p:sp>
      <p:sp>
        <p:nvSpPr>
          <p:cNvPr id="380" name="Google Shape;380;p28"/>
          <p:cNvSpPr txBox="1"/>
          <p:nvPr/>
        </p:nvSpPr>
        <p:spPr>
          <a:xfrm>
            <a:off x="1760804" y="617613"/>
            <a:ext cx="8487570" cy="46162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2400" b="0" i="0" u="none" strike="noStrike" cap="none" dirty="0">
                <a:solidFill>
                  <a:srgbClr val="202124"/>
                </a:solidFill>
                <a:latin typeface="Roboto"/>
                <a:ea typeface="Roboto"/>
                <a:cs typeface="Roboto"/>
                <a:sym typeface="Roboto"/>
              </a:rPr>
              <a:t>Pet Shop &gt; </a:t>
            </a:r>
            <a:r>
              <a:rPr lang="pt-BR" sz="2400" b="0" i="0" u="none" strike="noStrike" cap="none" dirty="0" err="1">
                <a:solidFill>
                  <a:srgbClr val="202124"/>
                </a:solidFill>
                <a:latin typeface="Roboto"/>
                <a:ea typeface="Roboto"/>
                <a:cs typeface="Roboto"/>
                <a:sym typeface="Roboto"/>
              </a:rPr>
              <a:t>Servicos</a:t>
            </a:r>
            <a:r>
              <a:rPr lang="pt-BR" sz="2400" b="0" i="0" u="none" strike="noStrike" cap="none" dirty="0">
                <a:solidFill>
                  <a:srgbClr val="202124"/>
                </a:solidFill>
                <a:latin typeface="Roboto"/>
                <a:ea typeface="Roboto"/>
                <a:cs typeface="Roboto"/>
                <a:sym typeface="Roboto"/>
              </a:rPr>
              <a:t> &gt; </a:t>
            </a:r>
            <a:r>
              <a:rPr lang="pt-BR" sz="2400" b="1" i="0" u="none" strike="noStrike" cap="none" dirty="0" err="1">
                <a:solidFill>
                  <a:srgbClr val="202124"/>
                </a:solidFill>
                <a:latin typeface="Roboto"/>
                <a:ea typeface="Roboto"/>
                <a:cs typeface="Roboto"/>
                <a:sym typeface="Roboto"/>
              </a:rPr>
              <a:t>Servico</a:t>
            </a:r>
            <a:r>
              <a:rPr lang="pt-BR" sz="2400" b="1" i="0" u="none" strike="noStrike" cap="none" dirty="0">
                <a:solidFill>
                  <a:srgbClr val="202124"/>
                </a:solidFill>
                <a:latin typeface="Roboto"/>
                <a:ea typeface="Roboto"/>
                <a:cs typeface="Roboto"/>
                <a:sym typeface="Roboto"/>
              </a:rPr>
              <a:t> de Leva e Traz para Pet Shop</a:t>
            </a:r>
          </a:p>
        </p:txBody>
      </p:sp>
      <p:pic>
        <p:nvPicPr>
          <p:cNvPr id="381" name="Google Shape;381;p28"/>
          <p:cNvPicPr preferRelativeResize="0"/>
          <p:nvPr/>
        </p:nvPicPr>
        <p:blipFill rotWithShape="1">
          <a:blip r:embed="rId3">
            <a:alphaModFix/>
          </a:blip>
          <a:srcRect/>
          <a:stretch/>
        </p:blipFill>
        <p:spPr>
          <a:xfrm>
            <a:off x="1477423" y="3983871"/>
            <a:ext cx="3104296" cy="2451412"/>
          </a:xfrm>
          <a:prstGeom prst="rect">
            <a:avLst/>
          </a:prstGeom>
          <a:noFill/>
          <a:ln>
            <a:noFill/>
          </a:ln>
        </p:spPr>
      </p:pic>
      <p:pic>
        <p:nvPicPr>
          <p:cNvPr id="382" name="Google Shape;382;p28"/>
          <p:cNvPicPr preferRelativeResize="0"/>
          <p:nvPr/>
        </p:nvPicPr>
        <p:blipFill rotWithShape="1">
          <a:blip r:embed="rId4">
            <a:alphaModFix/>
          </a:blip>
          <a:srcRect/>
          <a:stretch/>
        </p:blipFill>
        <p:spPr>
          <a:xfrm>
            <a:off x="5725237" y="3957516"/>
            <a:ext cx="4989340" cy="2504122"/>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86"/>
        <p:cNvGrpSpPr/>
        <p:nvPr/>
      </p:nvGrpSpPr>
      <p:grpSpPr>
        <a:xfrm>
          <a:off x="0" y="0"/>
          <a:ext cx="0" cy="0"/>
          <a:chOff x="0" y="0"/>
          <a:chExt cx="0" cy="0"/>
        </a:xfrm>
      </p:grpSpPr>
      <p:sp>
        <p:nvSpPr>
          <p:cNvPr id="387" name="Google Shape;387;p29"/>
          <p:cNvSpPr txBox="1"/>
          <p:nvPr/>
        </p:nvSpPr>
        <p:spPr>
          <a:xfrm>
            <a:off x="735402" y="1898609"/>
            <a:ext cx="10721100"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202124"/>
                </a:solidFill>
                <a:latin typeface="Roboto"/>
                <a:ea typeface="Roboto"/>
                <a:cs typeface="Roboto"/>
                <a:sym typeface="Roboto"/>
              </a:rPr>
              <a:t>Não</a:t>
            </a:r>
            <a:r>
              <a:rPr lang="pt-BR" sz="1800" b="0" i="0" u="none" strike="noStrike" cap="none" dirty="0">
                <a:solidFill>
                  <a:srgbClr val="202124"/>
                </a:solidFill>
                <a:latin typeface="Roboto"/>
                <a:ea typeface="Roboto"/>
                <a:cs typeface="Roboto"/>
                <a:sym typeface="Roboto"/>
              </a:rPr>
              <a:t> </a:t>
            </a:r>
            <a:r>
              <a:rPr lang="pt-BR" sz="1800" b="1" i="0" u="none" strike="noStrike" cap="none" dirty="0">
                <a:solidFill>
                  <a:srgbClr val="202124"/>
                </a:solidFill>
                <a:latin typeface="Roboto"/>
                <a:ea typeface="Roboto"/>
                <a:cs typeface="Roboto"/>
                <a:sym typeface="Roboto"/>
              </a:rPr>
              <a:t>entram </a:t>
            </a:r>
            <a:r>
              <a:rPr lang="pt-BR" sz="1800" b="0" i="0" u="none" strike="noStrike" cap="none" dirty="0">
                <a:solidFill>
                  <a:srgbClr val="202124"/>
                </a:solidFill>
                <a:latin typeface="Roboto"/>
                <a:ea typeface="Roboto"/>
                <a:cs typeface="Roboto"/>
                <a:sym typeface="Roboto"/>
              </a:rPr>
              <a:t>na</a:t>
            </a:r>
            <a:r>
              <a:rPr lang="pt-BR" sz="1800" b="1" i="0" u="none" strike="noStrike" cap="none" dirty="0">
                <a:solidFill>
                  <a:srgbClr val="202124"/>
                </a:solidFill>
                <a:latin typeface="Roboto"/>
                <a:ea typeface="Roboto"/>
                <a:cs typeface="Roboto"/>
                <a:sym typeface="Roboto"/>
              </a:rPr>
              <a:t> </a:t>
            </a:r>
            <a:r>
              <a:rPr lang="pt-BR" sz="1800" b="0" i="0" u="none" strike="noStrike" cap="none" dirty="0">
                <a:solidFill>
                  <a:srgbClr val="202124"/>
                </a:solidFill>
                <a:latin typeface="Roboto"/>
                <a:ea typeface="Roboto"/>
                <a:cs typeface="Roboto"/>
                <a:sym typeface="Roboto"/>
              </a:rPr>
              <a:t>categoria de adestramento para animais em geral, as coleiras para pets que tem o uso destinado a educar o animal. Esses produtos possuem categoria própria: Pet Shop &gt; Coleiras, Guias e Peitorais &gt; </a:t>
            </a:r>
            <a:r>
              <a:rPr lang="pt-BR" sz="1800" b="1" i="0" u="none" strike="noStrike" cap="none" dirty="0">
                <a:solidFill>
                  <a:srgbClr val="202124"/>
                </a:solidFill>
                <a:latin typeface="Roboto"/>
                <a:ea typeface="Roboto"/>
                <a:cs typeface="Roboto"/>
                <a:sym typeface="Roboto"/>
              </a:rPr>
              <a:t>Coleira, Guia e Peitoral</a:t>
            </a:r>
            <a:r>
              <a:rPr lang="pt-BR" sz="1800" b="0" i="0" u="none" strike="noStrike" cap="none" dirty="0">
                <a:solidFill>
                  <a:srgbClr val="202124"/>
                </a:solidFill>
                <a:latin typeface="Roboto"/>
                <a:ea typeface="Roboto"/>
                <a:cs typeface="Roboto"/>
                <a:sym typeface="Roboto"/>
              </a:rPr>
              <a:t>.</a:t>
            </a:r>
            <a:endParaRPr sz="1400" b="0" i="0" u="none" strike="noStrike" cap="none" dirty="0">
              <a:solidFill>
                <a:srgbClr val="000000"/>
              </a:solidFill>
              <a:latin typeface="Arial"/>
              <a:ea typeface="Arial"/>
              <a:cs typeface="Arial"/>
              <a:sym typeface="Arial"/>
            </a:endParaRPr>
          </a:p>
        </p:txBody>
      </p:sp>
      <p:pic>
        <p:nvPicPr>
          <p:cNvPr id="389" name="Google Shape;389;p29"/>
          <p:cNvPicPr preferRelativeResize="0"/>
          <p:nvPr/>
        </p:nvPicPr>
        <p:blipFill rotWithShape="1">
          <a:blip r:embed="rId3">
            <a:alphaModFix/>
          </a:blip>
          <a:srcRect/>
          <a:stretch/>
        </p:blipFill>
        <p:spPr>
          <a:xfrm>
            <a:off x="2190067" y="3604490"/>
            <a:ext cx="3093131" cy="1737947"/>
          </a:xfrm>
          <a:prstGeom prst="rect">
            <a:avLst/>
          </a:prstGeom>
          <a:noFill/>
          <a:ln>
            <a:noFill/>
          </a:ln>
        </p:spPr>
      </p:pic>
      <p:pic>
        <p:nvPicPr>
          <p:cNvPr id="390" name="Google Shape;390;p29"/>
          <p:cNvPicPr preferRelativeResize="0"/>
          <p:nvPr/>
        </p:nvPicPr>
        <p:blipFill rotWithShape="1">
          <a:blip r:embed="rId4">
            <a:alphaModFix/>
          </a:blip>
          <a:srcRect/>
          <a:stretch/>
        </p:blipFill>
        <p:spPr>
          <a:xfrm>
            <a:off x="8018407" y="3429000"/>
            <a:ext cx="2143125" cy="2143125"/>
          </a:xfrm>
          <a:prstGeom prst="rect">
            <a:avLst/>
          </a:prstGeom>
          <a:noFill/>
          <a:ln>
            <a:noFill/>
          </a:ln>
        </p:spPr>
      </p:pic>
      <p:sp>
        <p:nvSpPr>
          <p:cNvPr id="391" name="Google Shape;391;p29"/>
          <p:cNvSpPr txBox="1"/>
          <p:nvPr/>
        </p:nvSpPr>
        <p:spPr>
          <a:xfrm>
            <a:off x="2630399" y="5493719"/>
            <a:ext cx="2212465"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a:solidFill>
                  <a:schemeClr val="dk1"/>
                </a:solidFill>
                <a:latin typeface="Roboto"/>
                <a:ea typeface="Roboto"/>
                <a:cs typeface="Roboto"/>
                <a:sym typeface="Roboto"/>
              </a:rPr>
              <a:t>Coleira enforcadora</a:t>
            </a:r>
            <a:endParaRPr sz="1400" b="0" i="0" u="none" strike="noStrike" cap="none">
              <a:solidFill>
                <a:srgbClr val="000000"/>
              </a:solidFill>
              <a:latin typeface="Arial"/>
              <a:ea typeface="Arial"/>
              <a:cs typeface="Arial"/>
              <a:sym typeface="Arial"/>
            </a:endParaRPr>
          </a:p>
        </p:txBody>
      </p:sp>
      <p:sp>
        <p:nvSpPr>
          <p:cNvPr id="392" name="Google Shape;392;p29"/>
          <p:cNvSpPr txBox="1"/>
          <p:nvPr/>
        </p:nvSpPr>
        <p:spPr>
          <a:xfrm>
            <a:off x="8267945" y="5488985"/>
            <a:ext cx="2037737"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a:solidFill>
                  <a:schemeClr val="dk1"/>
                </a:solidFill>
                <a:latin typeface="Roboto"/>
                <a:ea typeface="Roboto"/>
                <a:cs typeface="Roboto"/>
                <a:sym typeface="Roboto"/>
              </a:rPr>
              <a:t>Coleira anti-puxão</a:t>
            </a:r>
            <a:endParaRPr sz="1800" b="0" i="0" u="none" strike="noStrike" cap="none">
              <a:solidFill>
                <a:schemeClr val="dk1"/>
              </a:solidFill>
              <a:latin typeface="Roboto"/>
              <a:ea typeface="Roboto"/>
              <a:cs typeface="Roboto"/>
              <a:sym typeface="Roboto"/>
            </a:endParaRPr>
          </a:p>
        </p:txBody>
      </p:sp>
      <p:sp>
        <p:nvSpPr>
          <p:cNvPr id="393" name="Google Shape;393;p29"/>
          <p:cNvSpPr txBox="1"/>
          <p:nvPr/>
        </p:nvSpPr>
        <p:spPr>
          <a:xfrm>
            <a:off x="3547148" y="366400"/>
            <a:ext cx="5386989"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1" i="0" u="none" strike="noStrike" cap="none">
                <a:solidFill>
                  <a:srgbClr val="FF0000"/>
                </a:solidFill>
                <a:latin typeface="Roboto"/>
                <a:ea typeface="Roboto"/>
                <a:cs typeface="Roboto"/>
                <a:sym typeface="Roboto"/>
              </a:rPr>
              <a:t>ATENÇÃO PARA A CLASSIFICAÇÃO</a:t>
            </a:r>
            <a:endParaRPr sz="1400" b="1" i="0" u="none" strike="noStrike" cap="none">
              <a:solidFill>
                <a:srgbClr val="FF0000"/>
              </a:solidFill>
              <a:latin typeface="Roboto"/>
              <a:ea typeface="Roboto"/>
              <a:cs typeface="Roboto"/>
              <a:sym typeface="Roboto"/>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30"/>
          <p:cNvSpPr txBox="1"/>
          <p:nvPr/>
        </p:nvSpPr>
        <p:spPr>
          <a:xfrm>
            <a:off x="735446" y="1908838"/>
            <a:ext cx="10721100"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202124"/>
                </a:solidFill>
                <a:latin typeface="Roboto"/>
                <a:ea typeface="Roboto"/>
                <a:cs typeface="Roboto"/>
                <a:sym typeface="Roboto"/>
              </a:rPr>
              <a:t>Não</a:t>
            </a:r>
            <a:r>
              <a:rPr lang="pt-BR" sz="1800" b="0" i="0" u="none" strike="noStrike" cap="none" dirty="0">
                <a:solidFill>
                  <a:srgbClr val="202124"/>
                </a:solidFill>
                <a:latin typeface="Roboto"/>
                <a:ea typeface="Roboto"/>
                <a:cs typeface="Roboto"/>
                <a:sym typeface="Roboto"/>
              </a:rPr>
              <a:t> entram na categoria de higiene e limpeza os equipamentos de secagem, corte, aparelhos veterinários, agro. Esses produtos possuem categoria própria </a:t>
            </a:r>
            <a:r>
              <a:rPr lang="pt-BR" sz="1800" b="0" i="0" u="none" strike="noStrike" cap="none" dirty="0">
                <a:solidFill>
                  <a:schemeClr val="dk1"/>
                </a:solidFill>
                <a:latin typeface="Roboto"/>
                <a:ea typeface="Roboto"/>
                <a:cs typeface="Roboto"/>
                <a:sym typeface="Roboto"/>
              </a:rPr>
              <a:t>Pet Shop &gt; Equipamentos &gt; </a:t>
            </a:r>
            <a:r>
              <a:rPr lang="pt-BR" sz="1800" b="1" i="0" u="none" strike="noStrike" cap="none" dirty="0">
                <a:solidFill>
                  <a:schemeClr val="dk1"/>
                </a:solidFill>
                <a:latin typeface="Roboto"/>
                <a:ea typeface="Roboto"/>
                <a:cs typeface="Roboto"/>
                <a:sym typeface="Roboto"/>
              </a:rPr>
              <a:t>Equipamento para Animais em Geral</a:t>
            </a:r>
            <a:r>
              <a:rPr lang="pt-BR" sz="1800" b="1" i="0" u="none" strike="noStrike" cap="none" dirty="0">
                <a:solidFill>
                  <a:srgbClr val="202124"/>
                </a:solidFill>
                <a:latin typeface="Roboto"/>
                <a:ea typeface="Roboto"/>
                <a:cs typeface="Roboto"/>
                <a:sym typeface="Roboto"/>
              </a:rPr>
              <a:t>.</a:t>
            </a:r>
            <a:endParaRPr sz="1800" b="1" i="0" u="none" strike="noStrike" cap="none" dirty="0">
              <a:solidFill>
                <a:schemeClr val="dk1"/>
              </a:solidFill>
              <a:latin typeface="Roboto"/>
              <a:ea typeface="Roboto"/>
              <a:cs typeface="Roboto"/>
              <a:sym typeface="Roboto"/>
            </a:endParaRPr>
          </a:p>
        </p:txBody>
      </p:sp>
      <p:pic>
        <p:nvPicPr>
          <p:cNvPr id="400" name="Google Shape;400;p30" descr="Uma imagem contendo ferramenta, tesoura&#10;&#10;Descrição gerada automaticamente"/>
          <p:cNvPicPr preferRelativeResize="0"/>
          <p:nvPr/>
        </p:nvPicPr>
        <p:blipFill rotWithShape="1">
          <a:blip r:embed="rId3">
            <a:alphaModFix/>
          </a:blip>
          <a:srcRect/>
          <a:stretch/>
        </p:blipFill>
        <p:spPr>
          <a:xfrm>
            <a:off x="3437391" y="3815183"/>
            <a:ext cx="2381579" cy="2076249"/>
          </a:xfrm>
          <a:prstGeom prst="rect">
            <a:avLst/>
          </a:prstGeom>
          <a:noFill/>
          <a:ln>
            <a:noFill/>
          </a:ln>
        </p:spPr>
      </p:pic>
      <p:pic>
        <p:nvPicPr>
          <p:cNvPr id="401" name="Google Shape;401;p30" descr="Uma imagem contendo aparelho&#10;&#10;Descrição gerada automaticamente"/>
          <p:cNvPicPr preferRelativeResize="0"/>
          <p:nvPr/>
        </p:nvPicPr>
        <p:blipFill rotWithShape="1">
          <a:blip r:embed="rId4">
            <a:alphaModFix/>
          </a:blip>
          <a:srcRect r="-5199"/>
          <a:stretch/>
        </p:blipFill>
        <p:spPr>
          <a:xfrm>
            <a:off x="6256922" y="3534308"/>
            <a:ext cx="2505397" cy="2466637"/>
          </a:xfrm>
          <a:prstGeom prst="rect">
            <a:avLst/>
          </a:prstGeom>
          <a:noFill/>
          <a:ln>
            <a:noFill/>
          </a:ln>
        </p:spPr>
      </p:pic>
      <p:pic>
        <p:nvPicPr>
          <p:cNvPr id="402" name="Google Shape;402;p30"/>
          <p:cNvPicPr preferRelativeResize="0"/>
          <p:nvPr/>
        </p:nvPicPr>
        <p:blipFill rotWithShape="1">
          <a:blip r:embed="rId5">
            <a:alphaModFix/>
          </a:blip>
          <a:srcRect l="2003" r="3375"/>
          <a:stretch/>
        </p:blipFill>
        <p:spPr>
          <a:xfrm>
            <a:off x="9053372" y="3887100"/>
            <a:ext cx="2841674" cy="1846868"/>
          </a:xfrm>
          <a:prstGeom prst="rect">
            <a:avLst/>
          </a:prstGeom>
          <a:noFill/>
          <a:ln>
            <a:noFill/>
          </a:ln>
        </p:spPr>
      </p:pic>
      <p:pic>
        <p:nvPicPr>
          <p:cNvPr id="403" name="Google Shape;403;p30" descr="Uma imagem contendo escova&#10;&#10;Descrição gerada automaticamente"/>
          <p:cNvPicPr preferRelativeResize="0"/>
          <p:nvPr/>
        </p:nvPicPr>
        <p:blipFill rotWithShape="1">
          <a:blip r:embed="rId6">
            <a:alphaModFix/>
          </a:blip>
          <a:srcRect/>
          <a:stretch/>
        </p:blipFill>
        <p:spPr>
          <a:xfrm>
            <a:off x="394882" y="3681669"/>
            <a:ext cx="2729313" cy="2319276"/>
          </a:xfrm>
          <a:prstGeom prst="rect">
            <a:avLst/>
          </a:prstGeom>
          <a:noFill/>
          <a:ln>
            <a:noFill/>
          </a:ln>
        </p:spPr>
      </p:pic>
      <p:sp>
        <p:nvSpPr>
          <p:cNvPr id="404" name="Google Shape;404;p30"/>
          <p:cNvSpPr txBox="1"/>
          <p:nvPr/>
        </p:nvSpPr>
        <p:spPr>
          <a:xfrm>
            <a:off x="3547148" y="366400"/>
            <a:ext cx="5386989"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1" i="0" u="none" strike="noStrike" cap="none">
                <a:solidFill>
                  <a:srgbClr val="FF0000"/>
                </a:solidFill>
                <a:latin typeface="Roboto"/>
                <a:ea typeface="Roboto"/>
                <a:cs typeface="Roboto"/>
                <a:sym typeface="Roboto"/>
              </a:rPr>
              <a:t>ATENÇÃO PARA A CLASSIFICAÇÃO</a:t>
            </a:r>
            <a:endParaRPr sz="1400" b="1" i="0" u="none" strike="noStrike" cap="none">
              <a:solidFill>
                <a:srgbClr val="FF0000"/>
              </a:solidFill>
              <a:latin typeface="Roboto"/>
              <a:ea typeface="Roboto"/>
              <a:cs typeface="Roboto"/>
              <a:sym typeface="Roboto"/>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08"/>
        <p:cNvGrpSpPr/>
        <p:nvPr/>
      </p:nvGrpSpPr>
      <p:grpSpPr>
        <a:xfrm>
          <a:off x="0" y="0"/>
          <a:ext cx="0" cy="0"/>
          <a:chOff x="0" y="0"/>
          <a:chExt cx="0" cy="0"/>
        </a:xfrm>
      </p:grpSpPr>
      <p:sp>
        <p:nvSpPr>
          <p:cNvPr id="409" name="Google Shape;409;p31"/>
          <p:cNvSpPr txBox="1"/>
          <p:nvPr/>
        </p:nvSpPr>
        <p:spPr>
          <a:xfrm>
            <a:off x="735402" y="1898609"/>
            <a:ext cx="10721100"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202124"/>
                </a:solidFill>
                <a:latin typeface="Roboto"/>
                <a:ea typeface="Roboto"/>
                <a:cs typeface="Roboto"/>
                <a:sym typeface="Roboto"/>
              </a:rPr>
              <a:t>Não entram </a:t>
            </a:r>
            <a:r>
              <a:rPr lang="pt-BR" sz="1800" b="0" i="0" u="none" strike="noStrike" cap="none">
                <a:solidFill>
                  <a:srgbClr val="202124"/>
                </a:solidFill>
                <a:latin typeface="Roboto"/>
                <a:ea typeface="Roboto"/>
                <a:cs typeface="Roboto"/>
                <a:sym typeface="Roboto"/>
              </a:rPr>
              <a:t>na categoria de medicina e saúde os shampoos ou condicionadores para pets que contenham medicamentos ou vitaminas para o animal. Eles possuem categoria própria </a:t>
            </a:r>
            <a:r>
              <a:rPr lang="pt-BR" sz="1800" b="0" i="0" u="none" strike="noStrike" cap="none">
                <a:solidFill>
                  <a:srgbClr val="000000"/>
                </a:solidFill>
                <a:latin typeface="Roboto"/>
                <a:ea typeface="Roboto"/>
                <a:cs typeface="Roboto"/>
                <a:sym typeface="Roboto"/>
              </a:rPr>
              <a:t>Pet Shop &gt; Higiene e Limpeza &gt; </a:t>
            </a:r>
            <a:r>
              <a:rPr lang="pt-BR" sz="1800" b="1" i="0" u="none" strike="noStrike" cap="none">
                <a:solidFill>
                  <a:srgbClr val="000000"/>
                </a:solidFill>
                <a:latin typeface="Roboto"/>
                <a:ea typeface="Roboto"/>
                <a:cs typeface="Roboto"/>
                <a:sym typeface="Roboto"/>
              </a:rPr>
              <a:t>Higiene e Limpeza para Animais em Geral.</a:t>
            </a:r>
            <a:endParaRPr sz="1400" b="1" i="0" u="none" strike="noStrike" cap="none">
              <a:solidFill>
                <a:schemeClr val="dk1"/>
              </a:solidFill>
              <a:latin typeface="Arial"/>
              <a:ea typeface="Arial"/>
              <a:cs typeface="Arial"/>
              <a:sym typeface="Arial"/>
            </a:endParaRPr>
          </a:p>
        </p:txBody>
      </p:sp>
      <p:pic>
        <p:nvPicPr>
          <p:cNvPr id="411" name="Google Shape;411;p31"/>
          <p:cNvPicPr preferRelativeResize="0"/>
          <p:nvPr/>
        </p:nvPicPr>
        <p:blipFill rotWithShape="1">
          <a:blip r:embed="rId3">
            <a:alphaModFix/>
          </a:blip>
          <a:srcRect/>
          <a:stretch/>
        </p:blipFill>
        <p:spPr>
          <a:xfrm>
            <a:off x="2748562" y="3062600"/>
            <a:ext cx="1597172" cy="3429000"/>
          </a:xfrm>
          <a:prstGeom prst="rect">
            <a:avLst/>
          </a:prstGeom>
          <a:noFill/>
          <a:ln>
            <a:noFill/>
          </a:ln>
        </p:spPr>
      </p:pic>
      <p:pic>
        <p:nvPicPr>
          <p:cNvPr id="412" name="Google Shape;412;p31"/>
          <p:cNvPicPr preferRelativeResize="0"/>
          <p:nvPr/>
        </p:nvPicPr>
        <p:blipFill rotWithShape="1">
          <a:blip r:embed="rId4">
            <a:alphaModFix/>
          </a:blip>
          <a:srcRect/>
          <a:stretch/>
        </p:blipFill>
        <p:spPr>
          <a:xfrm>
            <a:off x="6032391" y="3062600"/>
            <a:ext cx="3429000" cy="3429000"/>
          </a:xfrm>
          <a:prstGeom prst="rect">
            <a:avLst/>
          </a:prstGeom>
          <a:noFill/>
          <a:ln>
            <a:noFill/>
          </a:ln>
        </p:spPr>
      </p:pic>
      <p:sp>
        <p:nvSpPr>
          <p:cNvPr id="413" name="Google Shape;413;p31"/>
          <p:cNvSpPr txBox="1"/>
          <p:nvPr/>
        </p:nvSpPr>
        <p:spPr>
          <a:xfrm>
            <a:off x="3547148" y="366400"/>
            <a:ext cx="5386989"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1" i="0" u="none" strike="noStrike" cap="none">
                <a:solidFill>
                  <a:srgbClr val="FF0000"/>
                </a:solidFill>
                <a:latin typeface="Roboto"/>
                <a:ea typeface="Roboto"/>
                <a:cs typeface="Roboto"/>
                <a:sym typeface="Roboto"/>
              </a:rPr>
              <a:t>ATENÇÃO PARA A CLASSIFICAÇÃO</a:t>
            </a:r>
            <a:endParaRPr sz="1400" b="1" i="0" u="none" strike="noStrike" cap="none">
              <a:solidFill>
                <a:srgbClr val="FF0000"/>
              </a:solidFill>
              <a:latin typeface="Roboto"/>
              <a:ea typeface="Roboto"/>
              <a:cs typeface="Roboto"/>
              <a:sym typeface="Roboto"/>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17"/>
        <p:cNvGrpSpPr/>
        <p:nvPr/>
      </p:nvGrpSpPr>
      <p:grpSpPr>
        <a:xfrm>
          <a:off x="0" y="0"/>
          <a:ext cx="0" cy="0"/>
          <a:chOff x="0" y="0"/>
          <a:chExt cx="0" cy="0"/>
        </a:xfrm>
      </p:grpSpPr>
      <p:sp>
        <p:nvSpPr>
          <p:cNvPr id="418" name="Google Shape;418;p32"/>
          <p:cNvSpPr txBox="1"/>
          <p:nvPr/>
        </p:nvSpPr>
        <p:spPr>
          <a:xfrm>
            <a:off x="735402" y="1898609"/>
            <a:ext cx="10721100"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202124"/>
                </a:solidFill>
                <a:latin typeface="Roboto"/>
                <a:ea typeface="Roboto"/>
                <a:cs typeface="Roboto"/>
                <a:sym typeface="Roboto"/>
              </a:rPr>
              <a:t>Não entram </a:t>
            </a:r>
            <a:r>
              <a:rPr lang="pt-BR" sz="1800" b="0" i="0" u="none" strike="noStrike" cap="none" dirty="0">
                <a:solidFill>
                  <a:srgbClr val="202124"/>
                </a:solidFill>
                <a:latin typeface="Roboto"/>
                <a:ea typeface="Roboto"/>
                <a:cs typeface="Roboto"/>
                <a:sym typeface="Roboto"/>
              </a:rPr>
              <a:t>na categoria de adestramento para animais em geral os cercadinhos e os portões por poderem ser utilizados tanto para animais quanto para bebês e criança, pois estes possuem categoria própria: Casa e </a:t>
            </a:r>
            <a:r>
              <a:rPr lang="pt-BR" sz="1800" b="0" i="0" u="none" strike="noStrike" cap="none" dirty="0" err="1">
                <a:solidFill>
                  <a:srgbClr val="202124"/>
                </a:solidFill>
                <a:latin typeface="Roboto"/>
                <a:ea typeface="Roboto"/>
                <a:cs typeface="Roboto"/>
                <a:sym typeface="Roboto"/>
              </a:rPr>
              <a:t>Construcao</a:t>
            </a:r>
            <a:r>
              <a:rPr lang="pt-BR" sz="1800" b="0" i="0" u="none" strike="noStrike" cap="none" dirty="0">
                <a:solidFill>
                  <a:srgbClr val="202124"/>
                </a:solidFill>
                <a:latin typeface="Roboto"/>
                <a:ea typeface="Roboto"/>
                <a:cs typeface="Roboto"/>
                <a:sym typeface="Roboto"/>
              </a:rPr>
              <a:t> &gt; </a:t>
            </a:r>
            <a:r>
              <a:rPr lang="pt-BR" sz="1800" b="0" i="0" u="none" strike="noStrike" cap="none" dirty="0" err="1">
                <a:solidFill>
                  <a:srgbClr val="202124"/>
                </a:solidFill>
                <a:latin typeface="Roboto"/>
                <a:ea typeface="Roboto"/>
                <a:cs typeface="Roboto"/>
                <a:sym typeface="Roboto"/>
              </a:rPr>
              <a:t>Seguranca</a:t>
            </a:r>
            <a:r>
              <a:rPr lang="pt-BR" sz="1800" b="0" i="0" u="none" strike="noStrike" cap="none" dirty="0">
                <a:solidFill>
                  <a:srgbClr val="202124"/>
                </a:solidFill>
                <a:latin typeface="Roboto"/>
                <a:ea typeface="Roboto"/>
                <a:cs typeface="Roboto"/>
                <a:sym typeface="Roboto"/>
              </a:rPr>
              <a:t> &gt; </a:t>
            </a:r>
            <a:r>
              <a:rPr lang="pt-BR" sz="1800" b="1" i="0" u="none" strike="noStrike" cap="none" dirty="0">
                <a:solidFill>
                  <a:srgbClr val="202124"/>
                </a:solidFill>
                <a:latin typeface="Roboto"/>
                <a:ea typeface="Roboto"/>
                <a:cs typeface="Roboto"/>
                <a:sym typeface="Roboto"/>
              </a:rPr>
              <a:t>Cercado, Grade e </a:t>
            </a:r>
            <a:r>
              <a:rPr lang="pt-BR" sz="1800" b="1" i="0" u="none" strike="noStrike" cap="none" dirty="0" err="1">
                <a:solidFill>
                  <a:srgbClr val="202124"/>
                </a:solidFill>
                <a:latin typeface="Roboto"/>
                <a:ea typeface="Roboto"/>
                <a:cs typeface="Roboto"/>
                <a:sym typeface="Roboto"/>
              </a:rPr>
              <a:t>Portao</a:t>
            </a:r>
            <a:r>
              <a:rPr lang="pt-BR" sz="1800" b="1" i="0" u="none" strike="noStrike" cap="none" dirty="0">
                <a:solidFill>
                  <a:srgbClr val="202124"/>
                </a:solidFill>
                <a:latin typeface="Roboto"/>
                <a:ea typeface="Roboto"/>
                <a:cs typeface="Roboto"/>
                <a:sym typeface="Roboto"/>
              </a:rPr>
              <a:t> de </a:t>
            </a:r>
            <a:r>
              <a:rPr lang="pt-BR" sz="1800" b="1" i="0" u="none" strike="noStrike" cap="none" dirty="0" err="1">
                <a:solidFill>
                  <a:srgbClr val="202124"/>
                </a:solidFill>
                <a:latin typeface="Roboto"/>
                <a:ea typeface="Roboto"/>
                <a:cs typeface="Roboto"/>
                <a:sym typeface="Roboto"/>
              </a:rPr>
              <a:t>Protecao</a:t>
            </a:r>
            <a:r>
              <a:rPr lang="pt-BR" sz="1800" b="0" i="0" u="none" strike="noStrike" cap="none" dirty="0">
                <a:solidFill>
                  <a:srgbClr val="202124"/>
                </a:solidFill>
                <a:latin typeface="Roboto"/>
                <a:ea typeface="Roboto"/>
                <a:cs typeface="Roboto"/>
                <a:sym typeface="Roboto"/>
              </a:rPr>
              <a:t>.</a:t>
            </a:r>
            <a:endParaRPr sz="1400" b="0" i="0" u="none" strike="noStrike" cap="none" dirty="0">
              <a:solidFill>
                <a:srgbClr val="000000"/>
              </a:solidFill>
              <a:latin typeface="Arial"/>
              <a:ea typeface="Arial"/>
              <a:cs typeface="Arial"/>
              <a:sym typeface="Arial"/>
            </a:endParaRPr>
          </a:p>
        </p:txBody>
      </p:sp>
      <p:sp>
        <p:nvSpPr>
          <p:cNvPr id="420" name="Google Shape;420;p32"/>
          <p:cNvSpPr txBox="1"/>
          <p:nvPr/>
        </p:nvSpPr>
        <p:spPr>
          <a:xfrm>
            <a:off x="1862101" y="6036684"/>
            <a:ext cx="4233851"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202124"/>
                </a:solidFill>
                <a:latin typeface="Roboto"/>
                <a:ea typeface="Roboto"/>
                <a:cs typeface="Roboto"/>
                <a:sym typeface="Roboto"/>
              </a:rPr>
              <a:t>Cercado, Grade e </a:t>
            </a:r>
            <a:r>
              <a:rPr lang="pt-BR" sz="1800" i="0" u="none" strike="noStrike" cap="none" dirty="0" err="1">
                <a:solidFill>
                  <a:srgbClr val="202124"/>
                </a:solidFill>
                <a:latin typeface="Roboto"/>
                <a:ea typeface="Roboto"/>
                <a:cs typeface="Roboto"/>
                <a:sym typeface="Roboto"/>
              </a:rPr>
              <a:t>Portao</a:t>
            </a:r>
            <a:r>
              <a:rPr lang="pt-BR" sz="1800" i="0" u="none" strike="noStrike" cap="none" dirty="0">
                <a:solidFill>
                  <a:srgbClr val="202124"/>
                </a:solidFill>
                <a:latin typeface="Roboto"/>
                <a:ea typeface="Roboto"/>
                <a:cs typeface="Roboto"/>
                <a:sym typeface="Roboto"/>
              </a:rPr>
              <a:t> de </a:t>
            </a:r>
            <a:r>
              <a:rPr lang="pt-BR" sz="1800" i="0" u="none" strike="noStrike" cap="none" dirty="0" err="1">
                <a:solidFill>
                  <a:srgbClr val="202124"/>
                </a:solidFill>
                <a:latin typeface="Roboto"/>
                <a:ea typeface="Roboto"/>
                <a:cs typeface="Roboto"/>
                <a:sym typeface="Roboto"/>
              </a:rPr>
              <a:t>Protecao</a:t>
            </a:r>
            <a:endParaRPr sz="1400" i="0" u="none" strike="noStrike" cap="none" dirty="0">
              <a:solidFill>
                <a:srgbClr val="000000"/>
              </a:solidFill>
              <a:latin typeface="Arial"/>
              <a:ea typeface="Arial"/>
              <a:cs typeface="Arial"/>
              <a:sym typeface="Arial"/>
            </a:endParaRPr>
          </a:p>
        </p:txBody>
      </p:sp>
      <p:pic>
        <p:nvPicPr>
          <p:cNvPr id="421" name="Google Shape;421;p32" descr="Cercado Cães Canil Pet Cão Cachorro 8/90 Com Portão E Kit Preto na  Americanas Empresas"/>
          <p:cNvPicPr preferRelativeResize="0"/>
          <p:nvPr/>
        </p:nvPicPr>
        <p:blipFill rotWithShape="1">
          <a:blip r:embed="rId3">
            <a:alphaModFix/>
          </a:blip>
          <a:srcRect/>
          <a:stretch/>
        </p:blipFill>
        <p:spPr>
          <a:xfrm>
            <a:off x="784164" y="2988356"/>
            <a:ext cx="3048328" cy="3048328"/>
          </a:xfrm>
          <a:prstGeom prst="rect">
            <a:avLst/>
          </a:prstGeom>
          <a:noFill/>
          <a:ln>
            <a:noFill/>
          </a:ln>
        </p:spPr>
      </p:pic>
      <p:pic>
        <p:nvPicPr>
          <p:cNvPr id="422" name="Google Shape;422;p32"/>
          <p:cNvPicPr preferRelativeResize="0"/>
          <p:nvPr/>
        </p:nvPicPr>
        <p:blipFill rotWithShape="1">
          <a:blip r:embed="rId4">
            <a:alphaModFix/>
          </a:blip>
          <a:srcRect/>
          <a:stretch/>
        </p:blipFill>
        <p:spPr>
          <a:xfrm>
            <a:off x="4805217" y="3270548"/>
            <a:ext cx="2581470" cy="2581470"/>
          </a:xfrm>
          <a:prstGeom prst="rect">
            <a:avLst/>
          </a:prstGeom>
          <a:noFill/>
          <a:ln>
            <a:noFill/>
          </a:ln>
        </p:spPr>
      </p:pic>
      <p:pic>
        <p:nvPicPr>
          <p:cNvPr id="423" name="Google Shape;423;p32"/>
          <p:cNvPicPr preferRelativeResize="0"/>
          <p:nvPr/>
        </p:nvPicPr>
        <p:blipFill rotWithShape="1">
          <a:blip r:embed="rId5">
            <a:alphaModFix/>
          </a:blip>
          <a:srcRect/>
          <a:stretch/>
        </p:blipFill>
        <p:spPr>
          <a:xfrm>
            <a:off x="8632875" y="3097609"/>
            <a:ext cx="3175320" cy="3077832"/>
          </a:xfrm>
          <a:prstGeom prst="rect">
            <a:avLst/>
          </a:prstGeom>
          <a:noFill/>
          <a:ln>
            <a:noFill/>
          </a:ln>
        </p:spPr>
      </p:pic>
      <p:sp>
        <p:nvSpPr>
          <p:cNvPr id="424" name="Google Shape;424;p32"/>
          <p:cNvSpPr txBox="1"/>
          <p:nvPr/>
        </p:nvSpPr>
        <p:spPr>
          <a:xfrm>
            <a:off x="9300628" y="6036684"/>
            <a:ext cx="2155874"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a:solidFill>
                  <a:schemeClr val="dk1"/>
                </a:solidFill>
                <a:latin typeface="Roboto"/>
                <a:ea typeface="Roboto"/>
                <a:cs typeface="Roboto"/>
                <a:sym typeface="Roboto"/>
              </a:rPr>
              <a:t>Telas de proteção</a:t>
            </a:r>
            <a:endParaRPr sz="1400" b="0" i="0" u="none" strike="noStrike" cap="none">
              <a:solidFill>
                <a:srgbClr val="000000"/>
              </a:solidFill>
              <a:latin typeface="Arial"/>
              <a:ea typeface="Arial"/>
              <a:cs typeface="Arial"/>
              <a:sym typeface="Arial"/>
            </a:endParaRPr>
          </a:p>
        </p:txBody>
      </p:sp>
      <p:sp>
        <p:nvSpPr>
          <p:cNvPr id="425" name="Google Shape;425;p32"/>
          <p:cNvSpPr txBox="1"/>
          <p:nvPr/>
        </p:nvSpPr>
        <p:spPr>
          <a:xfrm>
            <a:off x="3547148" y="366400"/>
            <a:ext cx="5386989"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1" i="0" u="none" strike="noStrike" cap="none">
                <a:solidFill>
                  <a:srgbClr val="FF0000"/>
                </a:solidFill>
                <a:latin typeface="Roboto"/>
                <a:ea typeface="Roboto"/>
                <a:cs typeface="Roboto"/>
                <a:sym typeface="Roboto"/>
              </a:rPr>
              <a:t>ATENÇÃO PARA A CLASSIFICAÇÃO</a:t>
            </a:r>
            <a:endParaRPr sz="1400" b="1" i="0" u="none" strike="noStrike" cap="none">
              <a:solidFill>
                <a:srgbClr val="FF0000"/>
              </a:solidFill>
              <a:latin typeface="Roboto"/>
              <a:ea typeface="Roboto"/>
              <a:cs typeface="Roboto"/>
              <a:sym typeface="Roboto"/>
            </a:endParaRPr>
          </a:p>
        </p:txBody>
      </p:sp>
    </p:spTree>
  </p:cSld>
  <p:clrMapOvr>
    <a:masterClrMapping/>
  </p:clrMapOvr>
</p:sld>
</file>

<file path=ppt/theme/theme1.xml><?xml version="1.0" encoding="utf-8"?>
<a:theme xmlns:a="http://schemas.openxmlformats.org/drawingml/2006/main" name="Tema do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TotalTime>
  <Words>2464</Words>
  <Application>Microsoft Office PowerPoint</Application>
  <PresentationFormat>Widescreen</PresentationFormat>
  <Paragraphs>116</Paragraphs>
  <Slides>32</Slides>
  <Notes>32</Notes>
  <HiddenSlides>0</HiddenSlides>
  <MMClips>0</MMClips>
  <ScaleCrop>false</ScaleCrop>
  <HeadingPairs>
    <vt:vector size="6" baseType="variant">
      <vt:variant>
        <vt:lpstr>Fontes usadas</vt:lpstr>
      </vt:variant>
      <vt:variant>
        <vt:i4>3</vt:i4>
      </vt:variant>
      <vt:variant>
        <vt:lpstr>Tema</vt:lpstr>
      </vt:variant>
      <vt:variant>
        <vt:i4>1</vt:i4>
      </vt:variant>
      <vt:variant>
        <vt:lpstr>Títulos de slides</vt:lpstr>
      </vt:variant>
      <vt:variant>
        <vt:i4>32</vt:i4>
      </vt:variant>
    </vt:vector>
  </HeadingPairs>
  <TitlesOfParts>
    <vt:vector size="36" baseType="lpstr">
      <vt:lpstr>Roboto</vt:lpstr>
      <vt:lpstr>Arial</vt:lpstr>
      <vt:lpstr>Calibri</vt:lpstr>
      <vt:lpstr>Tema do Office</vt:lpstr>
      <vt:lpstr>Pet Shop</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andressa.venesia@neotrust.com.br</dc:creator>
  <cp:lastModifiedBy>Ilse Celia Silva Montalvao</cp:lastModifiedBy>
  <cp:revision>13</cp:revision>
  <dcterms:created xsi:type="dcterms:W3CDTF">2022-07-14T12:12:32Z</dcterms:created>
  <dcterms:modified xsi:type="dcterms:W3CDTF">2024-11-28T15:25:02Z</dcterms:modified>
</cp:coreProperties>
</file>