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9.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4" r:id="rId4"/>
    <p:sldId id="285" r:id="rId5"/>
    <p:sldId id="286" r:id="rId6"/>
    <p:sldId id="261" r:id="rId7"/>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09" autoAdjust="0"/>
    <p:restoredTop sz="94660"/>
  </p:normalViewPr>
  <p:slideViewPr>
    <p:cSldViewPr snapToGrid="0">
      <p:cViewPr varScale="1">
        <p:scale>
          <a:sx n="70" d="100"/>
          <a:sy n="70" d="100"/>
        </p:scale>
        <p:origin x="7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EE8231-2AC3-4D30-BF3A-2F70C5F3DEFE}"/>
              </a:ext>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ECBB78CF-7001-4BEB-BC1E-A38860E13A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E808BC8E-C4EE-4061-AA8F-F8DA6A6C7E08}"/>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5" name="Espaço Reservado para Rodapé 4">
            <a:extLst>
              <a:ext uri="{FF2B5EF4-FFF2-40B4-BE49-F238E27FC236}">
                <a16:creationId xmlns:a16="http://schemas.microsoft.com/office/drawing/2014/main" id="{B2A03FE7-FAD5-4B61-9008-C1257A9BDEF4}"/>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E561BC18-3FED-41AF-BA59-41C184962C4D}"/>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3769576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E41773-155A-4025-8189-3ED4CA355F63}"/>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C5849209-E76A-4CE0-A5B3-8F6FE9471D5F}"/>
              </a:ext>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9D1B4902-CC79-4E0C-8BDF-E9E3C428F6A7}"/>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5" name="Espaço Reservado para Rodapé 4">
            <a:extLst>
              <a:ext uri="{FF2B5EF4-FFF2-40B4-BE49-F238E27FC236}">
                <a16:creationId xmlns:a16="http://schemas.microsoft.com/office/drawing/2014/main" id="{30B9A753-8ACE-4DB9-B193-FB8F7072CBA7}"/>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75C61C6A-D339-401B-B96B-036D7C7137B2}"/>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6876990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9254C4-D875-4F66-90F3-7E505880A2AF}"/>
              </a:ext>
            </a:extLst>
          </p:cNvPr>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a:extLst>
              <a:ext uri="{FF2B5EF4-FFF2-40B4-BE49-F238E27FC236}">
                <a16:creationId xmlns:a16="http://schemas.microsoft.com/office/drawing/2014/main" id="{B44F7893-C2EB-4A1F-B1E0-830383DBDD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16:creationId xmlns:a16="http://schemas.microsoft.com/office/drawing/2014/main" id="{44916256-8059-4062-86A1-521B6EA793CF}"/>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5" name="Espaço Reservado para Rodapé 4">
            <a:extLst>
              <a:ext uri="{FF2B5EF4-FFF2-40B4-BE49-F238E27FC236}">
                <a16:creationId xmlns:a16="http://schemas.microsoft.com/office/drawing/2014/main" id="{AB46B4FF-2C52-4EF5-9BE6-6274C4F38FB5}"/>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2589E22D-E33C-478E-A212-533B2327C174}"/>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325524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1AEA9F-0B89-4DEF-8417-8DFC3FBE49C7}"/>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78CC3D6C-4AF4-4A9A-B4C2-802B3B3D413E}"/>
              </a:ext>
            </a:extLst>
          </p:cNvPr>
          <p:cNvSpPr>
            <a:spLocks noGrp="1"/>
          </p:cNvSpPr>
          <p:nvPr>
            <p:ph sz="half" idx="1"/>
          </p:nvPr>
        </p:nvSpPr>
        <p:spPr>
          <a:xfrm>
            <a:off x="838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8794FAB2-F85F-41CD-B99C-D7C4AF2E91D5}"/>
              </a:ext>
            </a:extLst>
          </p:cNvPr>
          <p:cNvSpPr>
            <a:spLocks noGrp="1"/>
          </p:cNvSpPr>
          <p:nvPr>
            <p:ph sz="half" idx="2"/>
          </p:nvPr>
        </p:nvSpPr>
        <p:spPr>
          <a:xfrm>
            <a:off x="6172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FA00DBE9-5696-4E2B-934A-9A631A974AE7}"/>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6" name="Espaço Reservado para Rodapé 5">
            <a:extLst>
              <a:ext uri="{FF2B5EF4-FFF2-40B4-BE49-F238E27FC236}">
                <a16:creationId xmlns:a16="http://schemas.microsoft.com/office/drawing/2014/main" id="{8CBF7CCE-5B31-4519-9CE6-DEB34CC91D09}"/>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5DF354D9-323A-4D7C-8A4F-8677CC768EAB}"/>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268275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834CB6-881D-422A-84B1-ACD19429DB4F}"/>
              </a:ext>
            </a:extLst>
          </p:cNvPr>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E503E753-CA07-4DBD-88E5-C4A867C41C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a:extLst>
              <a:ext uri="{FF2B5EF4-FFF2-40B4-BE49-F238E27FC236}">
                <a16:creationId xmlns:a16="http://schemas.microsoft.com/office/drawing/2014/main" id="{C8087E45-F73F-4F2E-B30E-F241290E8309}"/>
              </a:ext>
            </a:extLst>
          </p:cNvPr>
          <p:cNvSpPr>
            <a:spLocks noGrp="1"/>
          </p:cNvSpPr>
          <p:nvPr>
            <p:ph sz="half" idx="2"/>
          </p:nvPr>
        </p:nvSpPr>
        <p:spPr>
          <a:xfrm>
            <a:off x="839788" y="2505075"/>
            <a:ext cx="5157787"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57634FCE-65CB-4BAA-8606-9DE671E61C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a:extLst>
              <a:ext uri="{FF2B5EF4-FFF2-40B4-BE49-F238E27FC236}">
                <a16:creationId xmlns:a16="http://schemas.microsoft.com/office/drawing/2014/main" id="{CD750D0D-C673-4C42-8B26-A1545488FC44}"/>
              </a:ext>
            </a:extLst>
          </p:cNvPr>
          <p:cNvSpPr>
            <a:spLocks noGrp="1"/>
          </p:cNvSpPr>
          <p:nvPr>
            <p:ph sz="quarter" idx="4"/>
          </p:nvPr>
        </p:nvSpPr>
        <p:spPr>
          <a:xfrm>
            <a:off x="6172200" y="2505075"/>
            <a:ext cx="5183188"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2432B7BA-B101-4E16-9F5B-08A1A1DA20F7}"/>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8" name="Espaço Reservado para Rodapé 7">
            <a:extLst>
              <a:ext uri="{FF2B5EF4-FFF2-40B4-BE49-F238E27FC236}">
                <a16:creationId xmlns:a16="http://schemas.microsoft.com/office/drawing/2014/main" id="{40593B2A-0606-4A91-9E1A-B2FE33D06185}"/>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BD6573B2-6CAB-4813-8FA3-AA88ED4EE5ED}"/>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3812055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9AD9AB-C59C-427E-BC3E-F529B8EEBA17}"/>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DAFE6016-AAE6-4BD0-BAFF-CAB658071D04}"/>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4" name="Espaço Reservado para Rodapé 3">
            <a:extLst>
              <a:ext uri="{FF2B5EF4-FFF2-40B4-BE49-F238E27FC236}">
                <a16:creationId xmlns:a16="http://schemas.microsoft.com/office/drawing/2014/main" id="{842279FC-1632-4BA9-BCDA-F1FB47C788D4}"/>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E5AC84D2-BC82-4257-BBDD-DFCAEC809EBF}"/>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275204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7672B3D9-4F7D-4F02-9341-193A18EC0079}"/>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3" name="Espaço Reservado para Rodapé 2">
            <a:extLst>
              <a:ext uri="{FF2B5EF4-FFF2-40B4-BE49-F238E27FC236}">
                <a16:creationId xmlns:a16="http://schemas.microsoft.com/office/drawing/2014/main" id="{7E2A4459-D4F4-4E6B-83CD-DAB23D38D92C}"/>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421F084A-4ABC-4705-9E1F-86641C777922}"/>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2588577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05AD1D-3A8E-405A-B96A-1C9CD6265086}"/>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719E908A-4D05-4E07-A5E5-F811119EA0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5C4AD482-1A61-48DD-81AA-AD59695074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3677C408-8071-4A68-8BAB-EA3FDA52131C}"/>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6" name="Espaço Reservado para Rodapé 5">
            <a:extLst>
              <a:ext uri="{FF2B5EF4-FFF2-40B4-BE49-F238E27FC236}">
                <a16:creationId xmlns:a16="http://schemas.microsoft.com/office/drawing/2014/main" id="{B8E65C98-235D-46D1-B881-FA1CDFEBA2F7}"/>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74E349F4-DA9E-483D-BB71-ACDC48BC23F0}"/>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3774155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F85BE0-1BA7-4ED7-A370-6C390B94ED82}"/>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a:extLst>
              <a:ext uri="{FF2B5EF4-FFF2-40B4-BE49-F238E27FC236}">
                <a16:creationId xmlns:a16="http://schemas.microsoft.com/office/drawing/2014/main" id="{4D990F3A-15BF-4D85-B901-6ADC132A03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a:extLst>
              <a:ext uri="{FF2B5EF4-FFF2-40B4-BE49-F238E27FC236}">
                <a16:creationId xmlns:a16="http://schemas.microsoft.com/office/drawing/2014/main" id="{E563DC45-9B60-427A-B2E9-C83BC27AF2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D608BA75-6397-4C3F-930D-A2FAC804A6EB}"/>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6" name="Espaço Reservado para Rodapé 5">
            <a:extLst>
              <a:ext uri="{FF2B5EF4-FFF2-40B4-BE49-F238E27FC236}">
                <a16:creationId xmlns:a16="http://schemas.microsoft.com/office/drawing/2014/main" id="{F4EF3776-D4D1-4D9B-9082-DFBAA94E619E}"/>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7F86EBA5-12AB-4688-B693-A5FECE4118DD}"/>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3007052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EDE85A-0C7C-43E3-B946-07719FBC619A}"/>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D2F5EA7C-9724-40FB-AEB6-D60298FFDB7C}"/>
              </a:ext>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AE9FF70F-9D6F-420E-B6D9-D82B5377516B}"/>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5" name="Espaço Reservado para Rodapé 4">
            <a:extLst>
              <a:ext uri="{FF2B5EF4-FFF2-40B4-BE49-F238E27FC236}">
                <a16:creationId xmlns:a16="http://schemas.microsoft.com/office/drawing/2014/main" id="{D6B183B4-6548-45D7-BD43-0F3EB265654A}"/>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A8F9F930-ED31-4A01-B6E0-A34B6532518F}"/>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3954728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ED2F25C-45DE-4FD3-AA9C-C0964AE8A2EE}"/>
              </a:ext>
            </a:extLst>
          </p:cNvPr>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5A565C21-ED9E-42E1-B55D-DB50C97630F5}"/>
              </a:ext>
            </a:extLst>
          </p:cNvPr>
          <p:cNvSpPr>
            <a:spLocks noGrp="1"/>
          </p:cNvSpPr>
          <p:nvPr>
            <p:ph type="body" orient="vert" idx="1"/>
          </p:nvPr>
        </p:nvSpPr>
        <p:spPr>
          <a:xfrm>
            <a:off x="838200" y="365125"/>
            <a:ext cx="7734300"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2E5B886A-1AB1-4D9A-9CB2-DA37F13911DA}"/>
              </a:ext>
            </a:extLst>
          </p:cNvPr>
          <p:cNvSpPr>
            <a:spLocks noGrp="1"/>
          </p:cNvSpPr>
          <p:nvPr>
            <p:ph type="dt" sz="half" idx="10"/>
          </p:nvPr>
        </p:nvSpPr>
        <p:spPr/>
        <p:txBody>
          <a:bodyPr/>
          <a:lstStyle/>
          <a:p>
            <a:fld id="{BC598B52-B4E3-4C30-B6FA-B65186ECA863}" type="datetimeFigureOut">
              <a:rPr lang="pt-BR" smtClean="0"/>
              <a:t>21/10/2024</a:t>
            </a:fld>
            <a:endParaRPr lang="pt-BR"/>
          </a:p>
        </p:txBody>
      </p:sp>
      <p:sp>
        <p:nvSpPr>
          <p:cNvPr id="5" name="Espaço Reservado para Rodapé 4">
            <a:extLst>
              <a:ext uri="{FF2B5EF4-FFF2-40B4-BE49-F238E27FC236}">
                <a16:creationId xmlns:a16="http://schemas.microsoft.com/office/drawing/2014/main" id="{1987E5E1-3418-41A7-AB51-15418C5D0128}"/>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721B08A6-981F-4212-8F61-6CFC684A48B7}"/>
              </a:ext>
            </a:extLst>
          </p:cNvPr>
          <p:cNvSpPr>
            <a:spLocks noGrp="1"/>
          </p:cNvSpPr>
          <p:nvPr>
            <p:ph type="sldNum" sz="quarter" idx="12"/>
          </p:nvPr>
        </p:nvSpPr>
        <p:spPr/>
        <p:txBody>
          <a:bodyPr/>
          <a:lstStyle/>
          <a:p>
            <a:fld id="{F9CEFED9-A1E6-434E-9CA0-BC87B32857B1}" type="slidenum">
              <a:rPr lang="pt-BR" smtClean="0"/>
              <a:t>‹nº›</a:t>
            </a:fld>
            <a:endParaRPr lang="pt-BR"/>
          </a:p>
        </p:txBody>
      </p:sp>
    </p:spTree>
    <p:extLst>
      <p:ext uri="{BB962C8B-B14F-4D97-AF65-F5344CB8AC3E}">
        <p14:creationId xmlns:p14="http://schemas.microsoft.com/office/powerpoint/2010/main" val="994354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a:extLst>
              <a:ext uri="{FF2B5EF4-FFF2-40B4-BE49-F238E27FC236}">
                <a16:creationId xmlns:a16="http://schemas.microsoft.com/office/drawing/2014/main" id="{502BB762-136F-4D4C-9566-D8B3D577C0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5A6E71B0-8E2B-4188-8874-70CD2227AA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73F2391F-447E-488D-8BEA-B77D62AE99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598B52-B4E3-4C30-B6FA-B65186ECA863}" type="datetimeFigureOut">
              <a:rPr lang="pt-BR" smtClean="0"/>
              <a:t>21/10/2024</a:t>
            </a:fld>
            <a:endParaRPr lang="pt-BR"/>
          </a:p>
        </p:txBody>
      </p:sp>
      <p:sp>
        <p:nvSpPr>
          <p:cNvPr id="5" name="Espaço Reservado para Rodapé 4">
            <a:extLst>
              <a:ext uri="{FF2B5EF4-FFF2-40B4-BE49-F238E27FC236}">
                <a16:creationId xmlns:a16="http://schemas.microsoft.com/office/drawing/2014/main" id="{74C18A1A-8CDC-4860-82E1-2590E4BC00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EA6D11CC-170D-4180-A02E-2FE76DBF4C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CEFED9-A1E6-434E-9CA0-BC87B32857B1}" type="slidenum">
              <a:rPr lang="pt-BR" smtClean="0"/>
              <a:t>‹nº›</a:t>
            </a:fld>
            <a:endParaRPr lang="pt-BR"/>
          </a:p>
        </p:txBody>
      </p:sp>
    </p:spTree>
    <p:extLst>
      <p:ext uri="{BB962C8B-B14F-4D97-AF65-F5344CB8AC3E}">
        <p14:creationId xmlns:p14="http://schemas.microsoft.com/office/powerpoint/2010/main" val="10011685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ED18B9-8F25-4A9F-A0CD-73594AD2925D}"/>
              </a:ext>
            </a:extLst>
          </p:cNvPr>
          <p:cNvSpPr>
            <a:spLocks noGrp="1"/>
          </p:cNvSpPr>
          <p:nvPr>
            <p:ph type="ctrTitle"/>
          </p:nvPr>
        </p:nvSpPr>
        <p:spPr>
          <a:xfrm>
            <a:off x="474111" y="1412156"/>
            <a:ext cx="11243777" cy="1157011"/>
          </a:xfrm>
        </p:spPr>
        <p:txBody>
          <a:bodyPr>
            <a:normAutofit/>
          </a:bodyPr>
          <a:lstStyle/>
          <a:p>
            <a:r>
              <a:rPr lang="pt-BR" b="1" dirty="0">
                <a:latin typeface="Roboto" panose="02000000000000000000" pitchFamily="2" charset="0"/>
                <a:ea typeface="Roboto" panose="02000000000000000000" pitchFamily="2" charset="0"/>
                <a:cs typeface="Roboto" panose="02000000000000000000" pitchFamily="2" charset="0"/>
              </a:rPr>
              <a:t>Caldo, </a:t>
            </a:r>
            <a:r>
              <a:rPr lang="pt-BR" b="1" dirty="0" err="1">
                <a:latin typeface="Roboto" panose="02000000000000000000" pitchFamily="2" charset="0"/>
                <a:ea typeface="Roboto" panose="02000000000000000000" pitchFamily="2" charset="0"/>
                <a:cs typeface="Roboto" panose="02000000000000000000" pitchFamily="2" charset="0"/>
              </a:rPr>
              <a:t>Canjao</a:t>
            </a:r>
            <a:r>
              <a:rPr lang="pt-BR" b="1" dirty="0">
                <a:latin typeface="Roboto" panose="02000000000000000000" pitchFamily="2" charset="0"/>
                <a:ea typeface="Roboto" panose="02000000000000000000" pitchFamily="2" charset="0"/>
                <a:cs typeface="Roboto" panose="02000000000000000000" pitchFamily="2" charset="0"/>
              </a:rPr>
              <a:t>, Creme e </a:t>
            </a:r>
            <a:r>
              <a:rPr lang="pt-BR" b="1" dirty="0" err="1">
                <a:latin typeface="Roboto" panose="02000000000000000000" pitchFamily="2" charset="0"/>
                <a:ea typeface="Roboto" panose="02000000000000000000" pitchFamily="2" charset="0"/>
                <a:cs typeface="Roboto" panose="02000000000000000000" pitchFamily="2" charset="0"/>
              </a:rPr>
              <a:t>Sopao</a:t>
            </a:r>
            <a:endParaRPr lang="pt-BR" dirty="0">
              <a:latin typeface="Roboto" panose="02000000000000000000" pitchFamily="2" charset="0"/>
              <a:ea typeface="Roboto" panose="02000000000000000000" pitchFamily="2" charset="0"/>
              <a:cs typeface="Roboto" panose="02000000000000000000" pitchFamily="2" charset="0"/>
            </a:endParaRPr>
          </a:p>
        </p:txBody>
      </p:sp>
      <p:sp>
        <p:nvSpPr>
          <p:cNvPr id="4" name="CaixaDeTexto 3">
            <a:extLst>
              <a:ext uri="{FF2B5EF4-FFF2-40B4-BE49-F238E27FC236}">
                <a16:creationId xmlns:a16="http://schemas.microsoft.com/office/drawing/2014/main" id="{C779D69B-E77E-4F2D-AEA7-78FF0FC74F65}"/>
              </a:ext>
            </a:extLst>
          </p:cNvPr>
          <p:cNvSpPr txBox="1"/>
          <p:nvPr/>
        </p:nvSpPr>
        <p:spPr>
          <a:xfrm>
            <a:off x="11088409" y="6488668"/>
            <a:ext cx="1258957" cy="369332"/>
          </a:xfrm>
          <a:prstGeom prst="rect">
            <a:avLst/>
          </a:prstGeom>
          <a:noFill/>
        </p:spPr>
        <p:txBody>
          <a:bodyPr wrap="square" rtlCol="0">
            <a:spAutoFit/>
          </a:bodyPr>
          <a:lstStyle/>
          <a:p>
            <a:r>
              <a:rPr lang="pt-BR" b="1" dirty="0">
                <a:latin typeface="Roboto" panose="02000000000000000000" pitchFamily="2" charset="0"/>
                <a:ea typeface="Roboto" panose="02000000000000000000" pitchFamily="2" charset="0"/>
                <a:cs typeface="Roboto" panose="02000000000000000000" pitchFamily="2" charset="0"/>
              </a:rPr>
              <a:t>08/2024</a:t>
            </a:r>
          </a:p>
        </p:txBody>
      </p:sp>
      <p:pic>
        <p:nvPicPr>
          <p:cNvPr id="5" name="Imagem 4" descr="Diagrama, Calendário&#10;&#10;Descrição gerada automaticamente">
            <a:extLst>
              <a:ext uri="{FF2B5EF4-FFF2-40B4-BE49-F238E27FC236}">
                <a16:creationId xmlns:a16="http://schemas.microsoft.com/office/drawing/2014/main" id="{68F3A547-FB9D-4590-B433-8E826236CC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554" y="3664754"/>
            <a:ext cx="2713945" cy="2713945"/>
          </a:xfrm>
          <a:prstGeom prst="rect">
            <a:avLst/>
          </a:prstGeom>
        </p:spPr>
      </p:pic>
      <p:pic>
        <p:nvPicPr>
          <p:cNvPr id="7" name="Imagem 6" descr="Uma imagem contendo Calendário&#10;&#10;Descrição gerada automaticamente">
            <a:extLst>
              <a:ext uri="{FF2B5EF4-FFF2-40B4-BE49-F238E27FC236}">
                <a16:creationId xmlns:a16="http://schemas.microsoft.com/office/drawing/2014/main" id="{F309F229-28CE-4351-90A7-59BAE078BE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6524" y="3664754"/>
            <a:ext cx="2042951" cy="2737781"/>
          </a:xfrm>
          <a:prstGeom prst="rect">
            <a:avLst/>
          </a:prstGeom>
        </p:spPr>
      </p:pic>
      <p:pic>
        <p:nvPicPr>
          <p:cNvPr id="6" name="Imagem 5" descr="Uma imagem contendo Texto&#10;&#10;Descrição gerada automaticamente">
            <a:extLst>
              <a:ext uri="{FF2B5EF4-FFF2-40B4-BE49-F238E27FC236}">
                <a16:creationId xmlns:a16="http://schemas.microsoft.com/office/drawing/2014/main" id="{16034F45-CE38-47D5-ACFF-03610797BC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23097" y="3815229"/>
            <a:ext cx="2356690" cy="2449327"/>
          </a:xfrm>
          <a:prstGeom prst="rect">
            <a:avLst/>
          </a:prstGeom>
        </p:spPr>
      </p:pic>
      <p:pic>
        <p:nvPicPr>
          <p:cNvPr id="8" name="Imagem 7">
            <a:extLst>
              <a:ext uri="{FF2B5EF4-FFF2-40B4-BE49-F238E27FC236}">
                <a16:creationId xmlns:a16="http://schemas.microsoft.com/office/drawing/2014/main" id="{7EFFBDF7-5209-4B40-BA2E-CE918237635F}"/>
              </a:ext>
            </a:extLst>
          </p:cNvPr>
          <p:cNvPicPr>
            <a:picLocks noChangeAspect="1"/>
          </p:cNvPicPr>
          <p:nvPr/>
        </p:nvPicPr>
        <p:blipFill>
          <a:blip r:embed="rId5"/>
          <a:stretch>
            <a:fillRect/>
          </a:stretch>
        </p:blipFill>
        <p:spPr>
          <a:xfrm>
            <a:off x="6635112" y="3801818"/>
            <a:ext cx="2190836" cy="2489163"/>
          </a:xfrm>
          <a:prstGeom prst="rect">
            <a:avLst/>
          </a:prstGeom>
        </p:spPr>
      </p:pic>
    </p:spTree>
    <p:extLst>
      <p:ext uri="{BB962C8B-B14F-4D97-AF65-F5344CB8AC3E}">
        <p14:creationId xmlns:p14="http://schemas.microsoft.com/office/powerpoint/2010/main" val="1483692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CC610537-B545-4F89-B523-B3F0AEC7F26B}"/>
              </a:ext>
            </a:extLst>
          </p:cNvPr>
          <p:cNvSpPr txBox="1"/>
          <p:nvPr/>
        </p:nvSpPr>
        <p:spPr>
          <a:xfrm>
            <a:off x="397564" y="667695"/>
            <a:ext cx="1919115" cy="523220"/>
          </a:xfrm>
          <a:prstGeom prst="rect">
            <a:avLst/>
          </a:prstGeom>
          <a:noFill/>
        </p:spPr>
        <p:txBody>
          <a:bodyPr wrap="none" rtlCol="0">
            <a:spAutoFit/>
          </a:bodyPr>
          <a:lstStyle/>
          <a:p>
            <a:r>
              <a:rPr lang="pt-BR" sz="2800" dirty="0">
                <a:latin typeface="Roboto" panose="02000000000000000000" pitchFamily="2" charset="0"/>
                <a:ea typeface="Roboto" panose="02000000000000000000" pitchFamily="2" charset="0"/>
                <a:cs typeface="Roboto" panose="02000000000000000000" pitchFamily="2" charset="0"/>
              </a:rPr>
              <a:t>Categorias</a:t>
            </a:r>
          </a:p>
        </p:txBody>
      </p:sp>
      <p:sp>
        <p:nvSpPr>
          <p:cNvPr id="9" name="CaixaDeTexto 8">
            <a:extLst>
              <a:ext uri="{FF2B5EF4-FFF2-40B4-BE49-F238E27FC236}">
                <a16:creationId xmlns:a16="http://schemas.microsoft.com/office/drawing/2014/main" id="{65E0A795-C91D-4272-8952-4D7E23C1B0E9}"/>
              </a:ext>
            </a:extLst>
          </p:cNvPr>
          <p:cNvSpPr txBox="1"/>
          <p:nvPr/>
        </p:nvSpPr>
        <p:spPr>
          <a:xfrm>
            <a:off x="397564" y="1505635"/>
            <a:ext cx="7328453" cy="369332"/>
          </a:xfrm>
          <a:prstGeom prst="rect">
            <a:avLst/>
          </a:prstGeom>
          <a:noFill/>
        </p:spPr>
        <p:txBody>
          <a:bodyPr wrap="square">
            <a:spAutoFit/>
          </a:bodyPr>
          <a:lstStyle/>
          <a:p>
            <a:r>
              <a:rPr lang="pt-BR" dirty="0">
                <a:latin typeface="Roboto" panose="02000000000000000000" pitchFamily="2" charset="0"/>
                <a:ea typeface="Roboto" panose="02000000000000000000" pitchFamily="2" charset="0"/>
              </a:rPr>
              <a:t>Alimentos &gt; Sopas &gt; </a:t>
            </a:r>
            <a:r>
              <a:rPr lang="pt-BR" b="1" dirty="0">
                <a:latin typeface="Roboto" panose="02000000000000000000" pitchFamily="2" charset="0"/>
                <a:ea typeface="Roboto" panose="02000000000000000000" pitchFamily="2" charset="0"/>
              </a:rPr>
              <a:t>Caldo, </a:t>
            </a:r>
            <a:r>
              <a:rPr lang="pt-BR" b="1" dirty="0" err="1">
                <a:latin typeface="Roboto" panose="02000000000000000000" pitchFamily="2" charset="0"/>
                <a:ea typeface="Roboto" panose="02000000000000000000" pitchFamily="2" charset="0"/>
              </a:rPr>
              <a:t>Canjao</a:t>
            </a:r>
            <a:r>
              <a:rPr lang="pt-BR" b="1" dirty="0">
                <a:latin typeface="Roboto" panose="02000000000000000000" pitchFamily="2" charset="0"/>
                <a:ea typeface="Roboto" panose="02000000000000000000" pitchFamily="2" charset="0"/>
              </a:rPr>
              <a:t>, Creme e </a:t>
            </a:r>
            <a:r>
              <a:rPr lang="pt-BR" b="1" dirty="0" err="1">
                <a:latin typeface="Roboto" panose="02000000000000000000" pitchFamily="2" charset="0"/>
                <a:ea typeface="Roboto" panose="02000000000000000000" pitchFamily="2" charset="0"/>
              </a:rPr>
              <a:t>Sopao</a:t>
            </a:r>
            <a:endParaRPr lang="pt-BR" b="1"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2653710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a16="http://schemas.microsoft.com/office/drawing/2014/main" id="{B2D38456-0731-D661-20AA-FB5D4CBDEFA7}"/>
              </a:ext>
            </a:extLst>
          </p:cNvPr>
          <p:cNvSpPr txBox="1"/>
          <p:nvPr/>
        </p:nvSpPr>
        <p:spPr>
          <a:xfrm>
            <a:off x="1030355" y="375702"/>
            <a:ext cx="10131290" cy="465705"/>
          </a:xfrm>
          <a:prstGeom prst="rect">
            <a:avLst/>
          </a:prstGeom>
          <a:noFill/>
        </p:spPr>
        <p:txBody>
          <a:bodyPr wrap="square">
            <a:spAutoFit/>
          </a:bodyPr>
          <a:lstStyle/>
          <a:p>
            <a:pPr algn="ctr">
              <a:lnSpc>
                <a:spcPct val="107000"/>
              </a:lnSpc>
            </a:pPr>
            <a:r>
              <a:rPr lang="pt-BR" sz="2400" b="1" i="0" dirty="0">
                <a:solidFill>
                  <a:srgbClr val="FF0000"/>
                </a:solidFill>
                <a:effectLst/>
                <a:latin typeface="Roboto" panose="02000000000000000000" pitchFamily="2" charset="0"/>
              </a:rPr>
              <a:t>ATENÇÃO</a:t>
            </a:r>
            <a:r>
              <a:rPr lang="pt-BR" sz="2400" b="1" i="0" dirty="0">
                <a:solidFill>
                  <a:srgbClr val="202124"/>
                </a:solidFill>
                <a:effectLst/>
                <a:latin typeface="Roboto" panose="02000000000000000000" pitchFamily="2" charset="0"/>
              </a:rPr>
              <a:t> </a:t>
            </a:r>
          </a:p>
        </p:txBody>
      </p:sp>
      <p:sp>
        <p:nvSpPr>
          <p:cNvPr id="7" name="Google Shape;97;p4">
            <a:extLst>
              <a:ext uri="{FF2B5EF4-FFF2-40B4-BE49-F238E27FC236}">
                <a16:creationId xmlns:a16="http://schemas.microsoft.com/office/drawing/2014/main" id="{C4EBBA95-2699-A25C-4B66-B4FA54BF1824}"/>
              </a:ext>
            </a:extLst>
          </p:cNvPr>
          <p:cNvSpPr txBox="1"/>
          <p:nvPr/>
        </p:nvSpPr>
        <p:spPr>
          <a:xfrm>
            <a:off x="735402" y="1898609"/>
            <a:ext cx="10721193" cy="3139281"/>
          </a:xfrm>
          <a:prstGeom prst="rect">
            <a:avLst/>
          </a:prstGeom>
          <a:noFill/>
          <a:ln>
            <a:noFill/>
          </a:ln>
        </p:spPr>
        <p:txBody>
          <a:bodyPr spcFirstLastPara="1" wrap="square" lIns="91425" tIns="45700" rIns="91425" bIns="45700" anchor="t" anchorCtr="0">
            <a:spAutoFit/>
          </a:bodyPr>
          <a:lstStyle/>
          <a:p>
            <a:pPr indent="457200" algn="just"/>
            <a:r>
              <a:rPr lang="pt-BR" b="0" i="0" dirty="0">
                <a:solidFill>
                  <a:srgbClr val="202124"/>
                </a:solidFill>
                <a:effectLst/>
                <a:latin typeface="Roboto" panose="02000000000000000000" pitchFamily="2" charset="0"/>
              </a:rPr>
              <a:t>Foi efetuada uma análise posterior da categoria</a:t>
            </a:r>
            <a:r>
              <a:rPr lang="pt-BR" dirty="0">
                <a:latin typeface="Roboto" panose="02000000000000000000" pitchFamily="2" charset="0"/>
                <a:ea typeface="Roboto" panose="02000000000000000000" pitchFamily="2" charset="0"/>
              </a:rPr>
              <a:t>, onde constatou-se a inviabilização da quebra de categoria devido a alguns fatores. Dentre eles destacam-se:</a:t>
            </a:r>
          </a:p>
          <a:p>
            <a:pPr indent="457200" algn="just"/>
            <a:r>
              <a:rPr lang="pt-BR" dirty="0">
                <a:latin typeface="Roboto" panose="02000000000000000000" pitchFamily="2" charset="0"/>
                <a:ea typeface="Roboto" panose="02000000000000000000" pitchFamily="2" charset="0"/>
              </a:rPr>
              <a:t> </a:t>
            </a:r>
          </a:p>
          <a:p>
            <a:pPr algn="just"/>
            <a:r>
              <a:rPr lang="pt-BR" dirty="0">
                <a:latin typeface="Roboto" panose="02000000000000000000" pitchFamily="2" charset="0"/>
                <a:ea typeface="Roboto" panose="02000000000000000000" pitchFamily="2" charset="0"/>
              </a:rPr>
              <a:t>1. não são todos os produtos que vêm com a descrição no item; </a:t>
            </a:r>
          </a:p>
          <a:p>
            <a:pPr algn="just"/>
            <a:r>
              <a:rPr lang="pt-BR" dirty="0">
                <a:latin typeface="Roboto" panose="02000000000000000000" pitchFamily="2" charset="0"/>
                <a:ea typeface="Roboto" panose="02000000000000000000" pitchFamily="2" charset="0"/>
              </a:rPr>
              <a:t>2. a palavra "sopa" aparece em primeiro antes de qualquer outra no descritivo; </a:t>
            </a:r>
          </a:p>
          <a:p>
            <a:pPr algn="just"/>
            <a:r>
              <a:rPr lang="pt-BR" dirty="0">
                <a:latin typeface="Roboto" panose="02000000000000000000" pitchFamily="2" charset="0"/>
                <a:ea typeface="Roboto" panose="02000000000000000000" pitchFamily="2" charset="0"/>
              </a:rPr>
              <a:t>3. dificuldade do </a:t>
            </a:r>
            <a:r>
              <a:rPr lang="pt-BR" dirty="0" err="1">
                <a:latin typeface="Roboto" panose="02000000000000000000" pitchFamily="2" charset="0"/>
                <a:ea typeface="Roboto" panose="02000000000000000000" pitchFamily="2" charset="0"/>
              </a:rPr>
              <a:t>Machine</a:t>
            </a:r>
            <a:r>
              <a:rPr lang="pt-BR" dirty="0">
                <a:latin typeface="Roboto" panose="02000000000000000000" pitchFamily="2" charset="0"/>
                <a:ea typeface="Roboto" panose="02000000000000000000" pitchFamily="2" charset="0"/>
              </a:rPr>
              <a:t> Learning em entender o descritivo; </a:t>
            </a:r>
          </a:p>
          <a:p>
            <a:pPr algn="just"/>
            <a:r>
              <a:rPr lang="pt-BR" dirty="0">
                <a:latin typeface="Roboto" panose="02000000000000000000" pitchFamily="2" charset="0"/>
                <a:ea typeface="Roboto" panose="02000000000000000000" pitchFamily="2" charset="0"/>
              </a:rPr>
              <a:t>4. concorrência direta com os caldos que ficam em temperos prontos.</a:t>
            </a:r>
          </a:p>
          <a:p>
            <a:pPr algn="just"/>
            <a:r>
              <a:rPr lang="pt-BR" dirty="0">
                <a:latin typeface="Roboto" panose="02000000000000000000" pitchFamily="2" charset="0"/>
                <a:ea typeface="Roboto" panose="02000000000000000000" pitchFamily="2" charset="0"/>
              </a:rPr>
              <a:t>        </a:t>
            </a:r>
          </a:p>
          <a:p>
            <a:pPr algn="just"/>
            <a:r>
              <a:rPr lang="pt-BR" dirty="0">
                <a:latin typeface="Roboto" panose="02000000000000000000" pitchFamily="2" charset="0"/>
                <a:ea typeface="Roboto" panose="02000000000000000000" pitchFamily="2" charset="0"/>
              </a:rPr>
              <a:t>        Por esses motivos, a partir de agora, a categoria será apenas Alimentos e Bebidas &gt; Sopas &gt; </a:t>
            </a:r>
            <a:r>
              <a:rPr lang="pt-BR" b="1" dirty="0">
                <a:latin typeface="Roboto" panose="02000000000000000000" pitchFamily="2" charset="0"/>
                <a:ea typeface="Roboto" panose="02000000000000000000" pitchFamily="2" charset="0"/>
              </a:rPr>
              <a:t>Caldos/</a:t>
            </a:r>
            <a:r>
              <a:rPr lang="pt-BR" b="1" dirty="0" err="1">
                <a:latin typeface="Roboto" panose="02000000000000000000" pitchFamily="2" charset="0"/>
                <a:ea typeface="Roboto" panose="02000000000000000000" pitchFamily="2" charset="0"/>
              </a:rPr>
              <a:t>Canjao</a:t>
            </a:r>
            <a:r>
              <a:rPr lang="pt-BR" b="1" dirty="0">
                <a:latin typeface="Roboto" panose="02000000000000000000" pitchFamily="2" charset="0"/>
                <a:ea typeface="Roboto" panose="02000000000000000000" pitchFamily="2" charset="0"/>
              </a:rPr>
              <a:t>/</a:t>
            </a:r>
            <a:r>
              <a:rPr lang="pt-BR" b="1" dirty="0" err="1">
                <a:latin typeface="Roboto" panose="02000000000000000000" pitchFamily="2" charset="0"/>
                <a:ea typeface="Roboto" panose="02000000000000000000" pitchFamily="2" charset="0"/>
              </a:rPr>
              <a:t>Sopao</a:t>
            </a:r>
            <a:r>
              <a:rPr lang="pt-BR" b="1" dirty="0">
                <a:latin typeface="Roboto" panose="02000000000000000000" pitchFamily="2" charset="0"/>
                <a:ea typeface="Roboto" panose="02000000000000000000" pitchFamily="2" charset="0"/>
              </a:rPr>
              <a:t> e Cremes</a:t>
            </a:r>
            <a:r>
              <a:rPr lang="pt-BR" dirty="0">
                <a:latin typeface="Roboto" panose="02000000000000000000" pitchFamily="2" charset="0"/>
                <a:ea typeface="Roboto" panose="02000000000000000000" pitchFamily="2" charset="0"/>
              </a:rPr>
              <a:t>. </a:t>
            </a:r>
          </a:p>
          <a:p>
            <a:pPr algn="just"/>
            <a:endParaRPr lang="pt-BR" sz="18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365286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F2E021B7-A2A8-4C97-94AF-8F1E8FD0BCB6}"/>
              </a:ext>
            </a:extLst>
          </p:cNvPr>
          <p:cNvSpPr txBox="1"/>
          <p:nvPr/>
        </p:nvSpPr>
        <p:spPr>
          <a:xfrm>
            <a:off x="555323" y="1460702"/>
            <a:ext cx="10721193" cy="1754326"/>
          </a:xfrm>
          <a:prstGeom prst="rect">
            <a:avLst/>
          </a:prstGeom>
          <a:noFill/>
        </p:spPr>
        <p:txBody>
          <a:bodyPr wrap="square" rtlCol="0">
            <a:spAutoFit/>
          </a:bodyPr>
          <a:lstStyle/>
          <a:p>
            <a:pPr indent="457200" algn="just"/>
            <a:r>
              <a:rPr lang="pt-BR" dirty="0">
                <a:solidFill>
                  <a:srgbClr val="202124"/>
                </a:solidFill>
                <a:latin typeface="Roboto" panose="02000000000000000000" pitchFamily="2" charset="0"/>
              </a:rPr>
              <a:t>Os </a:t>
            </a:r>
            <a:r>
              <a:rPr lang="pt-BR" b="1" dirty="0">
                <a:solidFill>
                  <a:srgbClr val="202124"/>
                </a:solidFill>
                <a:latin typeface="Roboto" panose="02000000000000000000" pitchFamily="2" charset="0"/>
              </a:rPr>
              <a:t>caldos</a:t>
            </a:r>
            <a:r>
              <a:rPr lang="pt-BR" dirty="0">
                <a:solidFill>
                  <a:srgbClr val="202124"/>
                </a:solidFill>
                <a:latin typeface="Roboto" panose="02000000000000000000" pitchFamily="2" charset="0"/>
              </a:rPr>
              <a:t> são preparados através da cocção de carne (ou apenas ossos), peixe (ou apenas as cabeças e espinhas), ou vegetais, aproveitando principalmente a parte líquida, para fazer sopas ou molhos. Os caldos prontos de padaria/mercado também entrarão nesta categoria.</a:t>
            </a:r>
          </a:p>
          <a:p>
            <a:pPr indent="457200" algn="just"/>
            <a:r>
              <a:rPr lang="pt-BR" dirty="0">
                <a:solidFill>
                  <a:srgbClr val="202124"/>
                </a:solidFill>
                <a:latin typeface="Roboto" panose="02000000000000000000" pitchFamily="2" charset="0"/>
              </a:rPr>
              <a:t>O </a:t>
            </a:r>
            <a:r>
              <a:rPr lang="pt-BR" b="1" dirty="0" err="1">
                <a:solidFill>
                  <a:srgbClr val="202124"/>
                </a:solidFill>
                <a:latin typeface="Roboto" panose="02000000000000000000" pitchFamily="2" charset="0"/>
              </a:rPr>
              <a:t>canjão</a:t>
            </a:r>
            <a:r>
              <a:rPr lang="pt-BR" dirty="0">
                <a:solidFill>
                  <a:srgbClr val="202124"/>
                </a:solidFill>
                <a:latin typeface="Roboto" panose="02000000000000000000" pitchFamily="2" charset="0"/>
              </a:rPr>
              <a:t> é uma deliciosa combinação de ingredientes. A sua principal variação é o </a:t>
            </a:r>
            <a:r>
              <a:rPr lang="pt-BR" dirty="0" err="1">
                <a:solidFill>
                  <a:srgbClr val="202124"/>
                </a:solidFill>
                <a:latin typeface="Roboto" panose="02000000000000000000" pitchFamily="2" charset="0"/>
              </a:rPr>
              <a:t>canjão</a:t>
            </a:r>
            <a:r>
              <a:rPr lang="pt-BR" dirty="0">
                <a:solidFill>
                  <a:srgbClr val="202124"/>
                </a:solidFill>
                <a:latin typeface="Roboto" panose="02000000000000000000" pitchFamily="2" charset="0"/>
              </a:rPr>
              <a:t> com pedacinhos de frango, arroz e legumes que tem na cultura popular do país uma forte crença nas suas propriedades medicinais. É uma opção conhecida por render grandes porções.</a:t>
            </a:r>
          </a:p>
        </p:txBody>
      </p:sp>
      <p:sp>
        <p:nvSpPr>
          <p:cNvPr id="11" name="CaixaDeTexto 10">
            <a:extLst>
              <a:ext uri="{FF2B5EF4-FFF2-40B4-BE49-F238E27FC236}">
                <a16:creationId xmlns:a16="http://schemas.microsoft.com/office/drawing/2014/main" id="{52286F00-BBEF-4A9A-8FFF-A67AD796EB50}"/>
              </a:ext>
            </a:extLst>
          </p:cNvPr>
          <p:cNvSpPr txBox="1"/>
          <p:nvPr/>
        </p:nvSpPr>
        <p:spPr>
          <a:xfrm>
            <a:off x="850274" y="602848"/>
            <a:ext cx="10131290" cy="465705"/>
          </a:xfrm>
          <a:prstGeom prst="rect">
            <a:avLst/>
          </a:prstGeom>
          <a:noFill/>
        </p:spPr>
        <p:txBody>
          <a:bodyPr wrap="square">
            <a:spAutoFit/>
          </a:bodyPr>
          <a:lstStyle/>
          <a:p>
            <a:pPr algn="ctr">
              <a:lnSpc>
                <a:spcPct val="107000"/>
              </a:lnSpc>
            </a:pPr>
            <a:r>
              <a:rPr lang="pt-BR" sz="2400" dirty="0">
                <a:latin typeface="Roboto" panose="02000000000000000000" pitchFamily="2" charset="0"/>
                <a:ea typeface="Roboto" panose="02000000000000000000" pitchFamily="2" charset="0"/>
              </a:rPr>
              <a:t>Alimentos &gt; Sopas &gt; </a:t>
            </a:r>
            <a:r>
              <a:rPr lang="pt-BR" sz="2400" b="1" dirty="0">
                <a:latin typeface="Roboto" panose="02000000000000000000" pitchFamily="2" charset="0"/>
                <a:ea typeface="Roboto" panose="02000000000000000000" pitchFamily="2" charset="0"/>
              </a:rPr>
              <a:t>Caldo, </a:t>
            </a:r>
            <a:r>
              <a:rPr lang="pt-BR" sz="2400" b="1" dirty="0" err="1">
                <a:latin typeface="Roboto" panose="02000000000000000000" pitchFamily="2" charset="0"/>
                <a:ea typeface="Roboto" panose="02000000000000000000" pitchFamily="2" charset="0"/>
              </a:rPr>
              <a:t>Canjao</a:t>
            </a:r>
            <a:r>
              <a:rPr lang="pt-BR" sz="2400" b="1" dirty="0">
                <a:latin typeface="Roboto" panose="02000000000000000000" pitchFamily="2" charset="0"/>
                <a:ea typeface="Roboto" panose="02000000000000000000" pitchFamily="2" charset="0"/>
              </a:rPr>
              <a:t>, Creme e </a:t>
            </a:r>
            <a:r>
              <a:rPr lang="pt-BR" sz="2400" b="1" dirty="0" err="1">
                <a:latin typeface="Roboto" panose="02000000000000000000" pitchFamily="2" charset="0"/>
                <a:ea typeface="Roboto" panose="02000000000000000000" pitchFamily="2" charset="0"/>
              </a:rPr>
              <a:t>Sopao</a:t>
            </a:r>
            <a:endParaRPr lang="pt-BR" sz="2400" b="1" i="0" dirty="0">
              <a:solidFill>
                <a:srgbClr val="202124"/>
              </a:solidFill>
              <a:effectLst/>
              <a:latin typeface="Roboto" panose="02000000000000000000" pitchFamily="2" charset="0"/>
            </a:endParaRPr>
          </a:p>
        </p:txBody>
      </p:sp>
      <p:pic>
        <p:nvPicPr>
          <p:cNvPr id="6" name="Imagem 5" descr="Caixa de plástico com comida dentro&#10;&#10;Descrição gerada automaticamente com confiança média">
            <a:extLst>
              <a:ext uri="{FF2B5EF4-FFF2-40B4-BE49-F238E27FC236}">
                <a16:creationId xmlns:a16="http://schemas.microsoft.com/office/drawing/2014/main" id="{14C83FD6-1836-43D8-8D63-B20C1C6CA5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58855" y="3834323"/>
            <a:ext cx="2375133" cy="2375133"/>
          </a:xfrm>
          <a:prstGeom prst="rect">
            <a:avLst/>
          </a:prstGeom>
        </p:spPr>
      </p:pic>
      <p:pic>
        <p:nvPicPr>
          <p:cNvPr id="12" name="Imagem 11" descr="Diagrama, Calendário&#10;&#10;Descrição gerada automaticamente">
            <a:extLst>
              <a:ext uri="{FF2B5EF4-FFF2-40B4-BE49-F238E27FC236}">
                <a16:creationId xmlns:a16="http://schemas.microsoft.com/office/drawing/2014/main" id="{21F2FE1B-979A-50F0-27AC-F3FE80EA5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764" y="3766199"/>
            <a:ext cx="2511380" cy="2511380"/>
          </a:xfrm>
          <a:prstGeom prst="rect">
            <a:avLst/>
          </a:prstGeom>
        </p:spPr>
      </p:pic>
      <p:pic>
        <p:nvPicPr>
          <p:cNvPr id="13" name="Imagem 12" descr="Tigela com sopa&#10;&#10;Descrição gerada automaticamente">
            <a:extLst>
              <a:ext uri="{FF2B5EF4-FFF2-40B4-BE49-F238E27FC236}">
                <a16:creationId xmlns:a16="http://schemas.microsoft.com/office/drawing/2014/main" id="{B6A698A8-9999-20E1-28E9-A00352BCFA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5677" y="4062440"/>
            <a:ext cx="3420645" cy="1918898"/>
          </a:xfrm>
          <a:prstGeom prst="rect">
            <a:avLst/>
          </a:prstGeom>
        </p:spPr>
      </p:pic>
    </p:spTree>
    <p:extLst>
      <p:ext uri="{BB962C8B-B14F-4D97-AF65-F5344CB8AC3E}">
        <p14:creationId xmlns:p14="http://schemas.microsoft.com/office/powerpoint/2010/main" val="3327874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F2E021B7-A2A8-4C97-94AF-8F1E8FD0BCB6}"/>
              </a:ext>
            </a:extLst>
          </p:cNvPr>
          <p:cNvSpPr txBox="1"/>
          <p:nvPr/>
        </p:nvSpPr>
        <p:spPr>
          <a:xfrm>
            <a:off x="555323" y="1460702"/>
            <a:ext cx="10721193" cy="1754326"/>
          </a:xfrm>
          <a:prstGeom prst="rect">
            <a:avLst/>
          </a:prstGeom>
          <a:noFill/>
        </p:spPr>
        <p:txBody>
          <a:bodyPr wrap="square" rtlCol="0">
            <a:spAutoFit/>
          </a:bodyPr>
          <a:lstStyle/>
          <a:p>
            <a:pPr indent="457200" algn="just"/>
            <a:r>
              <a:rPr lang="pt-BR" dirty="0">
                <a:solidFill>
                  <a:srgbClr val="202124"/>
                </a:solidFill>
                <a:latin typeface="Roboto" panose="02000000000000000000" pitchFamily="2" charset="0"/>
              </a:rPr>
              <a:t>O </a:t>
            </a:r>
            <a:r>
              <a:rPr lang="pt-BR" b="1" dirty="0">
                <a:solidFill>
                  <a:srgbClr val="202124"/>
                </a:solidFill>
                <a:latin typeface="Roboto" panose="02000000000000000000" pitchFamily="2" charset="0"/>
              </a:rPr>
              <a:t>sopão</a:t>
            </a:r>
            <a:r>
              <a:rPr lang="pt-BR" dirty="0">
                <a:solidFill>
                  <a:srgbClr val="202124"/>
                </a:solidFill>
                <a:latin typeface="Roboto" panose="02000000000000000000" pitchFamily="2" charset="0"/>
              </a:rPr>
              <a:t> é uma comida líquida ou pastosa, importante elemento da gastronomia. Os ingredientes da sopa são tão variados quanto as mais diversas culinárias, podendo incluir hortaliças, farinhas ou féculas, gorduras vegetais ou animais.</a:t>
            </a:r>
          </a:p>
          <a:p>
            <a:pPr indent="457200" algn="just"/>
            <a:r>
              <a:rPr lang="pt-BR" dirty="0">
                <a:solidFill>
                  <a:srgbClr val="202124"/>
                </a:solidFill>
                <a:latin typeface="Roboto" panose="02000000000000000000" pitchFamily="2" charset="0"/>
              </a:rPr>
              <a:t>O </a:t>
            </a:r>
            <a:r>
              <a:rPr lang="pt-BR" b="1" dirty="0">
                <a:solidFill>
                  <a:srgbClr val="202124"/>
                </a:solidFill>
                <a:latin typeface="Roboto" panose="02000000000000000000" pitchFamily="2" charset="0"/>
              </a:rPr>
              <a:t>creme</a:t>
            </a:r>
            <a:r>
              <a:rPr lang="pt-BR" dirty="0">
                <a:solidFill>
                  <a:srgbClr val="202124"/>
                </a:solidFill>
                <a:latin typeface="Roboto" panose="02000000000000000000" pitchFamily="2" charset="0"/>
              </a:rPr>
              <a:t> é ideal para preparar sopas, fondue, molhos que acompanham carne, frango, e muitos outros pratos. Além disso, pode ser usado para incrementar o sabor de uma grande quantidade de receitas como tempero.</a:t>
            </a:r>
          </a:p>
        </p:txBody>
      </p:sp>
      <p:sp>
        <p:nvSpPr>
          <p:cNvPr id="11" name="CaixaDeTexto 10">
            <a:extLst>
              <a:ext uri="{FF2B5EF4-FFF2-40B4-BE49-F238E27FC236}">
                <a16:creationId xmlns:a16="http://schemas.microsoft.com/office/drawing/2014/main" id="{52286F00-BBEF-4A9A-8FFF-A67AD796EB50}"/>
              </a:ext>
            </a:extLst>
          </p:cNvPr>
          <p:cNvSpPr txBox="1"/>
          <p:nvPr/>
        </p:nvSpPr>
        <p:spPr>
          <a:xfrm>
            <a:off x="850274" y="666006"/>
            <a:ext cx="10131290" cy="465705"/>
          </a:xfrm>
          <a:prstGeom prst="rect">
            <a:avLst/>
          </a:prstGeom>
          <a:noFill/>
        </p:spPr>
        <p:txBody>
          <a:bodyPr wrap="square">
            <a:spAutoFit/>
          </a:bodyPr>
          <a:lstStyle/>
          <a:p>
            <a:pPr algn="ctr">
              <a:lnSpc>
                <a:spcPct val="107000"/>
              </a:lnSpc>
            </a:pPr>
            <a:r>
              <a:rPr lang="pt-BR" sz="2400" dirty="0">
                <a:latin typeface="Roboto" panose="02000000000000000000" pitchFamily="2" charset="0"/>
                <a:ea typeface="Roboto" panose="02000000000000000000" pitchFamily="2" charset="0"/>
              </a:rPr>
              <a:t>Alimentos &gt; Sopas &gt; </a:t>
            </a:r>
            <a:r>
              <a:rPr lang="pt-BR" sz="2400" b="1" dirty="0">
                <a:latin typeface="Roboto" panose="02000000000000000000" pitchFamily="2" charset="0"/>
                <a:ea typeface="Roboto" panose="02000000000000000000" pitchFamily="2" charset="0"/>
              </a:rPr>
              <a:t>Caldo, </a:t>
            </a:r>
            <a:r>
              <a:rPr lang="pt-BR" sz="2400" b="1" dirty="0" err="1">
                <a:latin typeface="Roboto" panose="02000000000000000000" pitchFamily="2" charset="0"/>
                <a:ea typeface="Roboto" panose="02000000000000000000" pitchFamily="2" charset="0"/>
              </a:rPr>
              <a:t>Canjao</a:t>
            </a:r>
            <a:r>
              <a:rPr lang="pt-BR" sz="2400" b="1" dirty="0">
                <a:latin typeface="Roboto" panose="02000000000000000000" pitchFamily="2" charset="0"/>
                <a:ea typeface="Roboto" panose="02000000000000000000" pitchFamily="2" charset="0"/>
              </a:rPr>
              <a:t>, Creme e </a:t>
            </a:r>
            <a:r>
              <a:rPr lang="pt-BR" sz="2400" b="1" dirty="0" err="1">
                <a:latin typeface="Roboto" panose="02000000000000000000" pitchFamily="2" charset="0"/>
                <a:ea typeface="Roboto" panose="02000000000000000000" pitchFamily="2" charset="0"/>
              </a:rPr>
              <a:t>Sopao</a:t>
            </a:r>
            <a:endParaRPr lang="pt-BR" sz="2400" b="1" i="0" dirty="0">
              <a:solidFill>
                <a:srgbClr val="202124"/>
              </a:solidFill>
              <a:effectLst/>
              <a:latin typeface="Roboto" panose="02000000000000000000" pitchFamily="2" charset="0"/>
            </a:endParaRPr>
          </a:p>
        </p:txBody>
      </p:sp>
      <p:pic>
        <p:nvPicPr>
          <p:cNvPr id="10" name="Imagem 9" descr="Calendário&#10;&#10;Descrição gerada automaticamente">
            <a:extLst>
              <a:ext uri="{FF2B5EF4-FFF2-40B4-BE49-F238E27FC236}">
                <a16:creationId xmlns:a16="http://schemas.microsoft.com/office/drawing/2014/main" id="{C1DBDE93-A7EA-4D68-A73E-3B0586441F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55" y="3834323"/>
            <a:ext cx="2375133" cy="2225430"/>
          </a:xfrm>
          <a:prstGeom prst="rect">
            <a:avLst/>
          </a:prstGeom>
        </p:spPr>
      </p:pic>
      <p:pic>
        <p:nvPicPr>
          <p:cNvPr id="4" name="Imagem 3" descr="Imagem de jogo de vídeo game&#10;&#10;Descrição gerada automaticamente com confiança baixa">
            <a:extLst>
              <a:ext uri="{FF2B5EF4-FFF2-40B4-BE49-F238E27FC236}">
                <a16:creationId xmlns:a16="http://schemas.microsoft.com/office/drawing/2014/main" id="{8446B108-FAB6-4659-A78E-464E8A1715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7800" y="3834323"/>
            <a:ext cx="2124818" cy="2124818"/>
          </a:xfrm>
          <a:prstGeom prst="rect">
            <a:avLst/>
          </a:prstGeom>
        </p:spPr>
      </p:pic>
      <p:pic>
        <p:nvPicPr>
          <p:cNvPr id="12" name="Imagem 11" descr="Uma imagem contendo Calendário&#10;&#10;Descrição gerada automaticamente">
            <a:extLst>
              <a:ext uri="{FF2B5EF4-FFF2-40B4-BE49-F238E27FC236}">
                <a16:creationId xmlns:a16="http://schemas.microsoft.com/office/drawing/2014/main" id="{EEAF72B4-DE93-767E-C5AF-62BB001A4F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71281" y="3834323"/>
            <a:ext cx="2252569" cy="2463069"/>
          </a:xfrm>
          <a:prstGeom prst="rect">
            <a:avLst/>
          </a:prstGeom>
        </p:spPr>
      </p:pic>
    </p:spTree>
    <p:extLst>
      <p:ext uri="{BB962C8B-B14F-4D97-AF65-F5344CB8AC3E}">
        <p14:creationId xmlns:p14="http://schemas.microsoft.com/office/powerpoint/2010/main" val="2788144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C59DC03B-B34D-453D-A616-4B1A13441137}"/>
              </a:ext>
            </a:extLst>
          </p:cNvPr>
          <p:cNvSpPr txBox="1"/>
          <p:nvPr/>
        </p:nvSpPr>
        <p:spPr>
          <a:xfrm>
            <a:off x="3494751" y="568978"/>
            <a:ext cx="5202497" cy="461665"/>
          </a:xfrm>
          <a:prstGeom prst="rect">
            <a:avLst/>
          </a:prstGeom>
          <a:noFill/>
        </p:spPr>
        <p:txBody>
          <a:bodyPr wrap="square" rtlCol="0">
            <a:spAutoFit/>
          </a:bodyPr>
          <a:lstStyle/>
          <a:p>
            <a:pPr algn="ctr"/>
            <a:r>
              <a:rPr lang="pt-BR" sz="2400" b="1" dirty="0">
                <a:solidFill>
                  <a:srgbClr val="FF0000"/>
                </a:solidFill>
                <a:latin typeface="Roboto" panose="02000000000000000000" pitchFamily="2" charset="0"/>
                <a:ea typeface="Roboto" panose="02000000000000000000" pitchFamily="2" charset="0"/>
              </a:rPr>
              <a:t>ATENÇÃO PARA A CLASSIFICAÇÃO</a:t>
            </a:r>
          </a:p>
        </p:txBody>
      </p:sp>
      <p:pic>
        <p:nvPicPr>
          <p:cNvPr id="5" name="Imagem 4" descr="Uma imagem contendo Texto&#10;&#10;Descrição gerada automaticamente">
            <a:extLst>
              <a:ext uri="{FF2B5EF4-FFF2-40B4-BE49-F238E27FC236}">
                <a16:creationId xmlns:a16="http://schemas.microsoft.com/office/drawing/2014/main" id="{0F1A7D9C-86A0-431E-A3E3-6A4DA548B0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4643" y="3429000"/>
            <a:ext cx="2620108" cy="2620108"/>
          </a:xfrm>
          <a:prstGeom prst="rect">
            <a:avLst/>
          </a:prstGeom>
        </p:spPr>
      </p:pic>
      <p:pic>
        <p:nvPicPr>
          <p:cNvPr id="7" name="Imagem 6" descr="Uma imagem contendo Texto&#10;&#10;Descrição gerada automaticamente">
            <a:extLst>
              <a:ext uri="{FF2B5EF4-FFF2-40B4-BE49-F238E27FC236}">
                <a16:creationId xmlns:a16="http://schemas.microsoft.com/office/drawing/2014/main" id="{407C0F1E-D4F8-46FD-98B7-8F271AF178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9628" y="3161465"/>
            <a:ext cx="3743019" cy="3127557"/>
          </a:xfrm>
          <a:prstGeom prst="rect">
            <a:avLst/>
          </a:prstGeom>
        </p:spPr>
      </p:pic>
      <p:pic>
        <p:nvPicPr>
          <p:cNvPr id="9" name="Imagem 8" descr="Uma imagem contendo Texto&#10;&#10;Descrição gerada automaticamente">
            <a:extLst>
              <a:ext uri="{FF2B5EF4-FFF2-40B4-BE49-F238E27FC236}">
                <a16:creationId xmlns:a16="http://schemas.microsoft.com/office/drawing/2014/main" id="{EF21A688-F345-4852-8CAD-6F6A173690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13365" y="3336058"/>
            <a:ext cx="2778370" cy="2778370"/>
          </a:xfrm>
          <a:prstGeom prst="rect">
            <a:avLst/>
          </a:prstGeom>
        </p:spPr>
      </p:pic>
      <p:sp>
        <p:nvSpPr>
          <p:cNvPr id="8" name="CaixaDeTexto 7">
            <a:extLst>
              <a:ext uri="{FF2B5EF4-FFF2-40B4-BE49-F238E27FC236}">
                <a16:creationId xmlns:a16="http://schemas.microsoft.com/office/drawing/2014/main" id="{9E198C89-59DC-E0D5-889F-11E44499E572}"/>
              </a:ext>
            </a:extLst>
          </p:cNvPr>
          <p:cNvSpPr txBox="1"/>
          <p:nvPr/>
        </p:nvSpPr>
        <p:spPr>
          <a:xfrm>
            <a:off x="670542" y="1599810"/>
            <a:ext cx="10721193" cy="646331"/>
          </a:xfrm>
          <a:prstGeom prst="rect">
            <a:avLst/>
          </a:prstGeom>
          <a:noFill/>
        </p:spPr>
        <p:txBody>
          <a:bodyPr wrap="square" rtlCol="0">
            <a:spAutoFit/>
          </a:bodyPr>
          <a:lstStyle/>
          <a:p>
            <a:pPr indent="457200" algn="just"/>
            <a:r>
              <a:rPr lang="pt-BR" dirty="0">
                <a:solidFill>
                  <a:srgbClr val="202124"/>
                </a:solidFill>
                <a:latin typeface="Roboto" panose="02000000000000000000" pitchFamily="2" charset="0"/>
              </a:rPr>
              <a:t>Não entram na categoria os temperos prontos, pois eles têm categoria própria: Alimentos e Bebidas &gt; Condimentos, Ervas e Especiarias &gt; </a:t>
            </a:r>
            <a:r>
              <a:rPr lang="pt-BR" b="1" dirty="0">
                <a:solidFill>
                  <a:srgbClr val="202124"/>
                </a:solidFill>
                <a:latin typeface="Roboto" panose="02000000000000000000" pitchFamily="2" charset="0"/>
              </a:rPr>
              <a:t>Tempero Pronto</a:t>
            </a:r>
            <a:r>
              <a:rPr lang="pt-BR" dirty="0">
                <a:solidFill>
                  <a:srgbClr val="202124"/>
                </a:solidFill>
                <a:latin typeface="Roboto" panose="02000000000000000000" pitchFamily="2" charset="0"/>
              </a:rPr>
              <a:t>.</a:t>
            </a:r>
          </a:p>
        </p:txBody>
      </p:sp>
    </p:spTree>
    <p:extLst>
      <p:ext uri="{BB962C8B-B14F-4D97-AF65-F5344CB8AC3E}">
        <p14:creationId xmlns:p14="http://schemas.microsoft.com/office/powerpoint/2010/main" val="3468726866"/>
      </p:ext>
    </p:extLst>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1480</TotalTime>
  <Words>364</Words>
  <Application>Microsoft Office PowerPoint</Application>
  <PresentationFormat>Widescreen</PresentationFormat>
  <Paragraphs>21</Paragraphs>
  <Slides>6</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6</vt:i4>
      </vt:variant>
    </vt:vector>
  </HeadingPairs>
  <TitlesOfParts>
    <vt:vector size="11" baseType="lpstr">
      <vt:lpstr>Arial</vt:lpstr>
      <vt:lpstr>Calibri</vt:lpstr>
      <vt:lpstr>Calibri Light</vt:lpstr>
      <vt:lpstr>Roboto</vt:lpstr>
      <vt:lpstr>Tema do Office</vt:lpstr>
      <vt:lpstr>Caldo, Canjao, Creme e Sopao</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 de apoio –  Frios e Laticínios</dc:title>
  <dc:creator>andressa.venesia@neotrust.com.br</dc:creator>
  <cp:lastModifiedBy>Ilse Celia Silva Montalvao</cp:lastModifiedBy>
  <cp:revision>74</cp:revision>
  <dcterms:created xsi:type="dcterms:W3CDTF">2022-03-17T13:44:08Z</dcterms:created>
  <dcterms:modified xsi:type="dcterms:W3CDTF">2024-10-21T15:47:03Z</dcterms:modified>
</cp:coreProperties>
</file>