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85" r:id="rId6"/>
    <p:sldId id="260" r:id="rId7"/>
    <p:sldId id="261" r:id="rId8"/>
    <p:sldId id="29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6" r:id="rId33"/>
    <p:sldId id="287" r:id="rId34"/>
    <p:sldId id="288" r:id="rId35"/>
    <p:sldId id="289" r:id="rId36"/>
  </p:sldIdLst>
  <p:sldSz cx="12192000" cy="6858000"/>
  <p:notesSz cx="6858000" cy="9144000"/>
  <p:embeddedFontLst>
    <p:embeddedFont>
      <p:font typeface="Roboto" panose="02000000000000000000" pitchFamily="2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3" roundtripDataSignature="AMtx7mj+nw/0kBqCNlJt0/NsGKE+94V6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87" name="Google Shape;387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4" name="Google Shape;114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5" name="Google Shape;12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>
          <a:extLst>
            <a:ext uri="{FF2B5EF4-FFF2-40B4-BE49-F238E27FC236}">
              <a16:creationId xmlns:a16="http://schemas.microsoft.com/office/drawing/2014/main" id="{D737F832-DD26-24FA-0CDA-6C6DB6624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44:notes">
            <a:extLst>
              <a:ext uri="{FF2B5EF4-FFF2-40B4-BE49-F238E27FC236}">
                <a16:creationId xmlns:a16="http://schemas.microsoft.com/office/drawing/2014/main" id="{4D9ACBAB-D648-5820-76C4-E4C97A9DFB2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00" name="Google Shape;400;p44:notes">
            <a:extLst>
              <a:ext uri="{FF2B5EF4-FFF2-40B4-BE49-F238E27FC236}">
                <a16:creationId xmlns:a16="http://schemas.microsoft.com/office/drawing/2014/main" id="{44EC4DED-DC64-57F5-2BE8-B07B42A82D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79322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6" name="Google Shape;13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7" name="Google Shape;14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8" name="Google Shape;15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8" name="Google Shape;16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8" name="Google Shape;17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8" name="Google Shape;18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2" name="Google Shape;20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2" name="Google Shape;212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4" name="Google Shape;2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5" name="Google Shape;2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7" name="Google Shape;247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8" name="Google Shape;258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9" name="Google Shape;269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0" name="Google Shape;280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0" name="Google Shape;29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01" name="Google Shape;30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2" name="Google Shape;31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4" name="Google Shape;32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35" name="Google Shape;33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45" name="Google Shape;345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55" name="Google Shape;355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66" name="Google Shape;366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77" name="Google Shape;377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00" name="Google Shape;400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13" name="Google Shape;41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23" name="Google Shape;42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38" name="Google Shape;43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g"/><Relationship Id="rId5" Type="http://schemas.openxmlformats.org/officeDocument/2006/relationships/image" Target="../media/image63.jpg"/><Relationship Id="rId4" Type="http://schemas.openxmlformats.org/officeDocument/2006/relationships/image" Target="../media/image6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g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g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g"/><Relationship Id="rId4" Type="http://schemas.openxmlformats.org/officeDocument/2006/relationships/image" Target="../media/image7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g"/><Relationship Id="rId5" Type="http://schemas.openxmlformats.org/officeDocument/2006/relationships/image" Target="../media/image83.jpg"/><Relationship Id="rId4" Type="http://schemas.openxmlformats.org/officeDocument/2006/relationships/image" Target="../media/image8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g"/><Relationship Id="rId5" Type="http://schemas.openxmlformats.org/officeDocument/2006/relationships/image" Target="../media/image87.jpg"/><Relationship Id="rId4" Type="http://schemas.openxmlformats.org/officeDocument/2006/relationships/image" Target="../media/image8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91.jpg"/><Relationship Id="rId4" Type="http://schemas.openxmlformats.org/officeDocument/2006/relationships/image" Target="../media/image9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jpg"/><Relationship Id="rId5" Type="http://schemas.openxmlformats.org/officeDocument/2006/relationships/image" Target="../media/image96.jpg"/><Relationship Id="rId4" Type="http://schemas.openxmlformats.org/officeDocument/2006/relationships/image" Target="../media/image9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0.png"/><Relationship Id="rId4" Type="http://schemas.openxmlformats.org/officeDocument/2006/relationships/image" Target="../media/image9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jpg"/><Relationship Id="rId4" Type="http://schemas.openxmlformats.org/officeDocument/2006/relationships/image" Target="../media/image10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jpg"/><Relationship Id="rId5" Type="http://schemas.openxmlformats.org/officeDocument/2006/relationships/image" Target="../media/image106.jpg"/><Relationship Id="rId4" Type="http://schemas.openxmlformats.org/officeDocument/2006/relationships/image" Target="../media/image105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109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4.jpg"/><Relationship Id="rId4" Type="http://schemas.openxmlformats.org/officeDocument/2006/relationships/image" Target="../media/image11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0.jpg"/><Relationship Id="rId4" Type="http://schemas.openxmlformats.org/officeDocument/2006/relationships/image" Target="../media/image11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jpg"/><Relationship Id="rId5" Type="http://schemas.openxmlformats.org/officeDocument/2006/relationships/image" Target="../media/image123.jpg"/><Relationship Id="rId4" Type="http://schemas.openxmlformats.org/officeDocument/2006/relationships/image" Target="../media/image12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jpg"/><Relationship Id="rId5" Type="http://schemas.openxmlformats.org/officeDocument/2006/relationships/image" Target="../media/image127.jpg"/><Relationship Id="rId4" Type="http://schemas.openxmlformats.org/officeDocument/2006/relationships/image" Target="../media/image1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711851" y="751036"/>
            <a:ext cx="6929413" cy="956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Eletrodomésticos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84193" y="6514228"/>
            <a:ext cx="12591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04/2024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 descr="Quais as melhores geladeiras para comprar em 2018? - Promobit"/>
          <p:cNvPicPr preferRelativeResize="0"/>
          <p:nvPr/>
        </p:nvPicPr>
        <p:blipFill rotWithShape="1">
          <a:blip r:embed="rId3">
            <a:alphaModFix/>
          </a:blip>
          <a:srcRect l="28164" r="28550"/>
          <a:stretch/>
        </p:blipFill>
        <p:spPr>
          <a:xfrm>
            <a:off x="264901" y="3335356"/>
            <a:ext cx="1693932" cy="3067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 descr="Cervejeira e Geladeira Pequena | Consu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9995" y="2244720"/>
            <a:ext cx="1156640" cy="1731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 descr="Instalação de Coifa | Extr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745217" y="2433793"/>
            <a:ext cx="2186570" cy="2186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176558" y="2120705"/>
            <a:ext cx="2484337" cy="211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 descr="Fogão 4 Bocas Iris Glass Rose Golden - Realce - Fogão 4 Bocas Iris Glass  Rose Golden - Realce - Realce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290790" y="3834557"/>
            <a:ext cx="1491874" cy="2891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 descr="Itatiaia Cooktop 5 Bocas Preto Bivolt : Amazon.com.br: Cozinha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94185" y="4737295"/>
            <a:ext cx="2486025" cy="1776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0"/>
          <p:cNvSpPr txBox="1"/>
          <p:nvPr/>
        </p:nvSpPr>
        <p:spPr>
          <a:xfrm>
            <a:off x="397564" y="667695"/>
            <a:ext cx="264060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7" name="Google Shape;97;p30"/>
          <p:cNvSpPr txBox="1"/>
          <p:nvPr/>
        </p:nvSpPr>
        <p:spPr>
          <a:xfrm>
            <a:off x="397564" y="1666030"/>
            <a:ext cx="11415894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Adega Climatizada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Bebedouro e Purificador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Cervejeira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Churrasqueira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Coifa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Cooktop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Depurador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Bebedouro e Purificador Linha Industrial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Fogareiro Linha Industrial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Linha Industrial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Freezer e Refrigerador Linha Industrial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Camara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Fria e Expositor Horizontal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Freezer e Refrigerador Linha Industrial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Camara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Fria e Expositor Vertical</a:t>
            </a:r>
          </a:p>
          <a:p>
            <a:pPr>
              <a:buSzPts val="1800"/>
            </a:pP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Linha Industrial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Outros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Eletrodomesticos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Linha Industrial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"/>
          <p:cNvSpPr txBox="1"/>
          <p:nvPr/>
        </p:nvSpPr>
        <p:spPr>
          <a:xfrm>
            <a:off x="397564" y="667695"/>
            <a:ext cx="22571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7564" y="1633692"/>
            <a:ext cx="11152011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Fogao</a:t>
            </a:r>
            <a:endParaRPr lang="pt-BR" sz="180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Forno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Forno Bancada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Forno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Forno Embutir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Freezer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Freezer Horizontal Tradicional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Freezer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Freezer Vertical Tradicional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Frigobar e Mini Geladeira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Geladeira e Refrigerador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Lava Loucas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Maquina de Lavar e Tanquinho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Lava e Seca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Maquina de Lavar e Tanquinho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Maquina de Lavar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Maquina de Lavar e Tanquinho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Tanquinho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Micro-ondas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Secadora de Roupa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Servicos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Desinstalacao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e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Instalacao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para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Eletrodomesticos</a:t>
            </a:r>
            <a:endParaRPr lang="pt-BR"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1"/>
          <p:cNvSpPr txBox="1"/>
          <p:nvPr/>
        </p:nvSpPr>
        <p:spPr>
          <a:xfrm>
            <a:off x="735402" y="1898609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eletrodomésticos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produtos que precisam ser ligados à eletricidade (ou utilizem baterias recarregáveis para funcionar), mas que, diferentemente dos eletroportáteis (como batedeira, cafeteira, liquidificador, panela elétrica, que são bem menores e leves), não podem ser transportados de um lugar para outro com facilidade.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31"/>
          <p:cNvSpPr txBox="1"/>
          <p:nvPr/>
        </p:nvSpPr>
        <p:spPr>
          <a:xfrm>
            <a:off x="4792506" y="456480"/>
            <a:ext cx="260689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Eletrodomésticos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" name="Google Shape;111;p31" descr="5 eletrodomésticos pra quem está montando a casa | Shoptime"/>
          <p:cNvPicPr preferRelativeResize="0"/>
          <p:nvPr/>
        </p:nvPicPr>
        <p:blipFill rotWithShape="1">
          <a:blip r:embed="rId3">
            <a:alphaModFix/>
          </a:blip>
          <a:srcRect l="9656" r="12087" b="5302"/>
          <a:stretch/>
        </p:blipFill>
        <p:spPr>
          <a:xfrm>
            <a:off x="4030290" y="3241922"/>
            <a:ext cx="4131420" cy="33306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43"/>
          <p:cNvSpPr txBox="1"/>
          <p:nvPr/>
        </p:nvSpPr>
        <p:spPr>
          <a:xfrm>
            <a:off x="735402" y="1681811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dispositivos extras não necessários para o funcionamento do aparelho.</a:t>
            </a:r>
            <a:endParaRPr lang="pt-BR"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Peças de reposição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aquelas que você utiliza quando precisa substituir determinados componentes provocados pelo desgaste natural.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43"/>
          <p:cNvSpPr txBox="1"/>
          <p:nvPr/>
        </p:nvSpPr>
        <p:spPr>
          <a:xfrm>
            <a:off x="735402" y="529467"/>
            <a:ext cx="107211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2" name="Google Shape;392;p43" descr="Mecanismo Cesto Híbrido Lavadora Brastemp / Consul W11299803"/>
          <p:cNvPicPr preferRelativeResize="0"/>
          <p:nvPr/>
        </p:nvPicPr>
        <p:blipFill rotWithShape="1">
          <a:blip r:embed="rId3">
            <a:alphaModFix/>
          </a:blip>
          <a:srcRect l="24089" t="19295" r="8748" b="19762"/>
          <a:stretch/>
        </p:blipFill>
        <p:spPr>
          <a:xfrm>
            <a:off x="856412" y="4978952"/>
            <a:ext cx="1487293" cy="13495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43" descr="Mecanismo Lavadora Electrolux 41004055"/>
          <p:cNvPicPr preferRelativeResize="0"/>
          <p:nvPr/>
        </p:nvPicPr>
        <p:blipFill rotWithShape="1">
          <a:blip r:embed="rId4">
            <a:alphaModFix/>
          </a:blip>
          <a:srcRect t="8724" b="15717"/>
          <a:stretch/>
        </p:blipFill>
        <p:spPr>
          <a:xfrm>
            <a:off x="735402" y="3137200"/>
            <a:ext cx="1858820" cy="1404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43" descr="Tampa Móvel W10356417/w10460618 Lr Brastemp Bwl11a/bwt09b"/>
          <p:cNvPicPr preferRelativeResize="0"/>
          <p:nvPr/>
        </p:nvPicPr>
        <p:blipFill rotWithShape="1">
          <a:blip r:embed="rId5">
            <a:alphaModFix/>
          </a:blip>
          <a:srcRect l="3777" t="22154" r="3504" b="21434"/>
          <a:stretch/>
        </p:blipFill>
        <p:spPr>
          <a:xfrm>
            <a:off x="3719115" y="4978952"/>
            <a:ext cx="2602522" cy="1583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43" descr="Capa Maquina Lavar Roupa Electrolux Brastemp Consul 7 A 11kg"/>
          <p:cNvPicPr preferRelativeResize="0"/>
          <p:nvPr/>
        </p:nvPicPr>
        <p:blipFill rotWithShape="1">
          <a:blip r:embed="rId6">
            <a:alphaModFix/>
          </a:blip>
          <a:srcRect l="4695" r="7207"/>
          <a:stretch/>
        </p:blipFill>
        <p:spPr>
          <a:xfrm>
            <a:off x="9611073" y="3657846"/>
            <a:ext cx="2110152" cy="27505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43" descr="Kit Prateleiras E Peças Acrílico Geladeira Consul Cra30fb | Parcelamento  sem juros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942308" y="3876396"/>
            <a:ext cx="2321169" cy="2205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43" descr="Refil / Filtro para Bebedouros de Pressão Planeta Água- Cód. 1012 - PLANETA  ÁGUA - H2O Purificadores | Compre os Melhores Refis Filtros e Purificadores  de Água Aqui"/>
          <p:cNvPicPr preferRelativeResize="0"/>
          <p:nvPr/>
        </p:nvPicPr>
        <p:blipFill rotWithShape="1">
          <a:blip r:embed="rId8">
            <a:alphaModFix/>
          </a:blip>
          <a:srcRect l="13384" t="25795" r="13607"/>
          <a:stretch/>
        </p:blipFill>
        <p:spPr>
          <a:xfrm>
            <a:off x="3860308" y="2941012"/>
            <a:ext cx="1858821" cy="19278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2"/>
          <p:cNvSpPr txBox="1"/>
          <p:nvPr/>
        </p:nvSpPr>
        <p:spPr>
          <a:xfrm>
            <a:off x="735402" y="1681811"/>
            <a:ext cx="10721100" cy="1415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adega climatizada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aparelho que serve pra guardar vinhos e espumantes ajudando a manter sabor, aroma e teor alcoólico dessas bebidas.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principais vantagens são manter a temperatura ideal das bebidas, proteção contra a luz, ventilação e conservação, sem trepidações e praticidade. 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32"/>
          <p:cNvSpPr txBox="1"/>
          <p:nvPr/>
        </p:nvSpPr>
        <p:spPr>
          <a:xfrm>
            <a:off x="3317074" y="436890"/>
            <a:ext cx="5557756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Adega Climatizada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32" descr="Imagem de Adega Electrolux 24 Garrafas com Compresso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58253" y="3905884"/>
            <a:ext cx="3861009" cy="2894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32" descr="Imagem de Adega Electrolux 24 Garrafas com Compressor"/>
          <p:cNvPicPr preferRelativeResize="0"/>
          <p:nvPr/>
        </p:nvPicPr>
        <p:blipFill rotWithShape="1">
          <a:blip r:embed="rId4">
            <a:alphaModFix/>
          </a:blip>
          <a:srcRect l="21793" r="19617"/>
          <a:stretch/>
        </p:blipFill>
        <p:spPr>
          <a:xfrm>
            <a:off x="5453543" y="3967362"/>
            <a:ext cx="2030469" cy="2598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32" descr="Adega Elctrolux 12 garrafas 1 Porta Preta Acabamento em Alumínio (ACB12)"/>
          <p:cNvPicPr preferRelativeResize="0"/>
          <p:nvPr/>
        </p:nvPicPr>
        <p:blipFill rotWithShape="1">
          <a:blip r:embed="rId5">
            <a:alphaModFix/>
          </a:blip>
          <a:srcRect l="7092" t="12511" r="8912" b="12204"/>
          <a:stretch/>
        </p:blipFill>
        <p:spPr>
          <a:xfrm>
            <a:off x="3176643" y="3891192"/>
            <a:ext cx="1718914" cy="2738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32" descr="Adega Climatizada Bordeaux 51 Garrafas"/>
          <p:cNvPicPr preferRelativeResize="0"/>
          <p:nvPr/>
        </p:nvPicPr>
        <p:blipFill rotWithShape="1">
          <a:blip r:embed="rId6">
            <a:alphaModFix/>
          </a:blip>
          <a:srcRect l="20736" t="11075" r="20736" b="8921"/>
          <a:stretch/>
        </p:blipFill>
        <p:spPr>
          <a:xfrm>
            <a:off x="572738" y="3995225"/>
            <a:ext cx="1880356" cy="25702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3"/>
          <p:cNvSpPr txBox="1"/>
          <p:nvPr/>
        </p:nvSpPr>
        <p:spPr>
          <a:xfrm>
            <a:off x="735402" y="1493961"/>
            <a:ext cx="10721100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Bebedouro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água são equipamentos mais simples que somente filtram a água recebida.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Purificador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água são equipamentos adequados para prover água tratada e consumível eliminando todos os tipos de bactérias e impurezas da água, inclusive sais e cloretos derivados do sistema de tratamento.</a:t>
            </a:r>
            <a:endParaRPr sz="1800" b="0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nessa categoria bebedouro e purificador linha industrial que geralmente são usados no comércio, esses possuem categoria própria: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Bebedouro e Purificador Linha Industrial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refil para bebedouro possui categoria própria: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33"/>
          <p:cNvSpPr txBox="1"/>
          <p:nvPr/>
        </p:nvSpPr>
        <p:spPr>
          <a:xfrm>
            <a:off x="2817180" y="493868"/>
            <a:ext cx="655754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Bebedouro e Purificador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3" descr="Bebedouro elétrico e purificador de água: diferenças e vantagens"/>
          <p:cNvPicPr preferRelativeResize="0"/>
          <p:nvPr/>
        </p:nvPicPr>
        <p:blipFill rotWithShape="1">
          <a:blip r:embed="rId3">
            <a:alphaModFix/>
          </a:blip>
          <a:srcRect l="11366" t="2667" r="11958" b="6554"/>
          <a:stretch/>
        </p:blipFill>
        <p:spPr>
          <a:xfrm>
            <a:off x="6706398" y="4227307"/>
            <a:ext cx="2038286" cy="241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33" descr="Purificador de Água Electrolux PE11X em Promoção é no Buscapé"/>
          <p:cNvPicPr preferRelativeResize="0"/>
          <p:nvPr/>
        </p:nvPicPr>
        <p:blipFill rotWithShape="1">
          <a:blip r:embed="rId4">
            <a:alphaModFix/>
          </a:blip>
          <a:srcRect l="23988" t="3502" r="23988" b="6360"/>
          <a:stretch/>
        </p:blipFill>
        <p:spPr>
          <a:xfrm>
            <a:off x="735402" y="4227307"/>
            <a:ext cx="1821976" cy="2299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33" descr="Libell - Purificador de Água AcquaFlex :: Produtos :: Unifiltra - Empresa  de Purificadores e Bebedouros de Água. Filtros de Água."/>
          <p:cNvPicPr preferRelativeResize="0"/>
          <p:nvPr/>
        </p:nvPicPr>
        <p:blipFill rotWithShape="1">
          <a:blip r:embed="rId5">
            <a:alphaModFix/>
          </a:blip>
          <a:srcRect l="21153" t="10047" r="21151" b="9047"/>
          <a:stretch/>
        </p:blipFill>
        <p:spPr>
          <a:xfrm>
            <a:off x="9685833" y="4227306"/>
            <a:ext cx="1699087" cy="2418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33" descr="Gelinter - Peças e Filtros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91477" y="4200641"/>
            <a:ext cx="2007465" cy="24398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>
          <a:extLst>
            <a:ext uri="{FF2B5EF4-FFF2-40B4-BE49-F238E27FC236}">
              <a16:creationId xmlns:a16="http://schemas.microsoft.com/office/drawing/2014/main" id="{33D82F3B-C60F-6699-5F94-3F78C106B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4">
            <a:extLst>
              <a:ext uri="{FF2B5EF4-FFF2-40B4-BE49-F238E27FC236}">
                <a16:creationId xmlns:a16="http://schemas.microsoft.com/office/drawing/2014/main" id="{DC395044-7BE5-4B37-C8A8-817E2224467B}"/>
              </a:ext>
            </a:extLst>
          </p:cNvPr>
          <p:cNvSpPr txBox="1"/>
          <p:nvPr/>
        </p:nvSpPr>
        <p:spPr>
          <a:xfrm>
            <a:off x="735402" y="1681811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centrífuga de roupas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eletrodoméstico em que você coloca as roupas lavadas, ainda molhadas. Seu motor faz um movimento de rotação muito rápido e, com isso, a água dos tecidos é drenada. Ela facilita e agiliza o processo, mas as roupas não saem secas e depois da centrifugação é preciso colocá-las no varal até que terminem de secar.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4">
            <a:extLst>
              <a:ext uri="{FF2B5EF4-FFF2-40B4-BE49-F238E27FC236}">
                <a16:creationId xmlns:a16="http://schemas.microsoft.com/office/drawing/2014/main" id="{A97826F3-1ECB-B7CE-20FE-CAD767E4580E}"/>
              </a:ext>
            </a:extLst>
          </p:cNvPr>
          <p:cNvSpPr txBox="1"/>
          <p:nvPr/>
        </p:nvSpPr>
        <p:spPr>
          <a:xfrm>
            <a:off x="2422395" y="436890"/>
            <a:ext cx="734711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Centrifuga de Roupa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 descr="Centrifuga de Roupas Britânia BCR15B 15Kg Cesto Inox - Branco 127 V">
            <a:extLst>
              <a:ext uri="{FF2B5EF4-FFF2-40B4-BE49-F238E27FC236}">
                <a16:creationId xmlns:a16="http://schemas.microsoft.com/office/drawing/2014/main" id="{12FBBDDE-8C70-0F35-8B9D-732E7A350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182" y="3267943"/>
            <a:ext cx="3218445" cy="3218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entrífuga De Roupas 2,9kg Mueller - Dry">
            <a:extLst>
              <a:ext uri="{FF2B5EF4-FFF2-40B4-BE49-F238E27FC236}">
                <a16:creationId xmlns:a16="http://schemas.microsoft.com/office/drawing/2014/main" id="{7F1CF3AB-0F3F-9519-E3BE-B18F71391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04" y="3218445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entrífuga de Roupas Mueller Fit 15 kg de roupa molhada com dupla tampa e  grade de proteção">
            <a:extLst>
              <a:ext uri="{FF2B5EF4-FFF2-40B4-BE49-F238E27FC236}">
                <a16:creationId xmlns:a16="http://schemas.microsoft.com/office/drawing/2014/main" id="{4939CF2A-2116-2ED5-C2C7-180251B24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193" y="3218445"/>
            <a:ext cx="3429000" cy="3423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937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"/>
          <p:cNvSpPr txBox="1"/>
          <p:nvPr/>
        </p:nvSpPr>
        <p:spPr>
          <a:xfrm>
            <a:off x="735401" y="169454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cervejeira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como o próprio nome diz, é mais indicada para o armazenamento de cervejas. A temperatura varia de 0° a -6° graus, essa é a condição ideal para gelar sua cerveja mais rapidamente e mantê-la na temperatura ideal, o que difere de um freezer em que a temperatura varia de -16° a -20° graus.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" name="Google Shape;140;p3"/>
          <p:cNvSpPr txBox="1"/>
          <p:nvPr/>
        </p:nvSpPr>
        <p:spPr>
          <a:xfrm>
            <a:off x="3889644" y="341224"/>
            <a:ext cx="4412615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Cervejeira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p3" descr="Cervejeira com visor expositor 572l vn50af optima adesivada - metalfrio"/>
          <p:cNvPicPr preferRelativeResize="0"/>
          <p:nvPr/>
        </p:nvPicPr>
        <p:blipFill rotWithShape="1">
          <a:blip r:embed="rId3">
            <a:alphaModFix/>
          </a:blip>
          <a:srcRect l="29814" r="24695"/>
          <a:stretch/>
        </p:blipFill>
        <p:spPr>
          <a:xfrm>
            <a:off x="994247" y="3578872"/>
            <a:ext cx="1509801" cy="29379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3" descr="Cervejeira Midea 96 Litros Bca10p1 – 127 Volts | Leroy Merli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98297" y="4350428"/>
            <a:ext cx="2166348" cy="2166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3" descr="Cervejeiras | Pont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25276" y="4350427"/>
            <a:ext cx="2166349" cy="2166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3" descr="Cervejeira Metalfrio Beer Maxx 324L - METALFRIO-322261"/>
          <p:cNvPicPr preferRelativeResize="0"/>
          <p:nvPr/>
        </p:nvPicPr>
        <p:blipFill rotWithShape="1">
          <a:blip r:embed="rId6">
            <a:alphaModFix/>
          </a:blip>
          <a:srcRect l="27884" r="24227"/>
          <a:stretch/>
        </p:blipFill>
        <p:spPr>
          <a:xfrm>
            <a:off x="10185873" y="3725839"/>
            <a:ext cx="1668634" cy="2790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5"/>
          <p:cNvSpPr txBox="1"/>
          <p:nvPr/>
        </p:nvSpPr>
        <p:spPr>
          <a:xfrm>
            <a:off x="735401" y="1589329"/>
            <a:ext cx="107211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churrasqueira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 eletrodoméstico é a solução para quem não abre mão de preparar um bom churrasco, alimentos assados, grelhados com muito mais tecnologia, praticidade e com baixa emissão de fumaça.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Integra-se perfeitamente a vários estilos de ambientes. Podem ser de embutir ou apoiadas na bancada.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produtos que precisam ser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ligados a eletricidade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são bem maiores e pesados e que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oferecem nenhuma facilidade para serem transportados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1" name="Google Shape;151;p5"/>
          <p:cNvSpPr txBox="1"/>
          <p:nvPr/>
        </p:nvSpPr>
        <p:spPr>
          <a:xfrm>
            <a:off x="2595716" y="423857"/>
            <a:ext cx="7285703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Churrasqueira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2" name="Google Shape;15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0596" y="3953767"/>
            <a:ext cx="2926190" cy="2024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08293" y="3953767"/>
            <a:ext cx="2613111" cy="2024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83110" y="3947301"/>
            <a:ext cx="2110426" cy="2031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83874" y="3864044"/>
            <a:ext cx="2511342" cy="226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4"/>
          <p:cNvSpPr txBox="1"/>
          <p:nvPr/>
        </p:nvSpPr>
        <p:spPr>
          <a:xfrm>
            <a:off x="759655" y="1680476"/>
            <a:ext cx="10696846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Coifa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 como função sugar os vapores gerados pelo cozimento dos alimentos, reter a gordura e reduzir os odores, melhorando a qualidade do ar no interior da cozinha.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Elimina boa parte do ar gorduroso, por meio de um duto, sendo necessário uma saída de ar para áreas externas.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Tipos de coifas: de parede, inclinada, para ilha, suspensa e de embutir.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34"/>
          <p:cNvSpPr txBox="1"/>
          <p:nvPr/>
        </p:nvSpPr>
        <p:spPr>
          <a:xfrm>
            <a:off x="4273305" y="283001"/>
            <a:ext cx="3645383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Coifa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3" name="Google Shape;163;p34" descr="16 modelos de coifas que também decoram a cozinha - BBel :: Tudo sobre  decoração e organização da sua cas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9421" y="3996567"/>
            <a:ext cx="3563884" cy="2490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34" descr="Imagem de Coifa e Depurador de Ilha EOS 35cm Redonda ECO40IR Inox 110V"/>
          <p:cNvPicPr preferRelativeResize="0"/>
          <p:nvPr/>
        </p:nvPicPr>
        <p:blipFill rotWithShape="1">
          <a:blip r:embed="rId4">
            <a:alphaModFix/>
          </a:blip>
          <a:srcRect l="27758" t="4021" r="24751" b="8790"/>
          <a:stretch/>
        </p:blipFill>
        <p:spPr>
          <a:xfrm>
            <a:off x="5426785" y="3996567"/>
            <a:ext cx="1338430" cy="24571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34"/>
          <p:cNvPicPr preferRelativeResize="0"/>
          <p:nvPr/>
        </p:nvPicPr>
        <p:blipFill rotWithShape="1">
          <a:blip r:embed="rId5">
            <a:alphaModFix/>
          </a:blip>
          <a:srcRect t="12681" b="25797"/>
          <a:stretch/>
        </p:blipFill>
        <p:spPr>
          <a:xfrm>
            <a:off x="7918688" y="4024589"/>
            <a:ext cx="3748087" cy="23058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5"/>
          <p:cNvSpPr txBox="1"/>
          <p:nvPr/>
        </p:nvSpPr>
        <p:spPr>
          <a:xfrm>
            <a:off x="759655" y="1680476"/>
            <a:ext cx="1069684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Cooktop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eletrodoméstico que apresenta praticidade e alta performance. Sua função é semelhante a de um fogão convencional, porém, diferente deste, não possui forno embutido.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basicamente as bocas do fogão, só que separadas da parte do forno.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 ser elétrico, a gás ou a indução (campo eletromagnético que gera calor).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35"/>
          <p:cNvSpPr txBox="1"/>
          <p:nvPr/>
        </p:nvSpPr>
        <p:spPr>
          <a:xfrm>
            <a:off x="4035577" y="268933"/>
            <a:ext cx="4120747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Cooktop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35" descr="Cooktop 4 Bocas Acendimento Automático"/>
          <p:cNvPicPr preferRelativeResize="0"/>
          <p:nvPr/>
        </p:nvPicPr>
        <p:blipFill rotWithShape="1">
          <a:blip r:embed="rId3">
            <a:alphaModFix/>
          </a:blip>
          <a:srcRect l="8291" t="24709" r="8426" b="21846"/>
          <a:stretch/>
        </p:blipFill>
        <p:spPr>
          <a:xfrm>
            <a:off x="223232" y="3342548"/>
            <a:ext cx="3639424" cy="2335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5" descr="Cooktop Midi Pop Art 5 bocas Tripla Chama - Preto"/>
          <p:cNvPicPr preferRelativeResize="0"/>
          <p:nvPr/>
        </p:nvPicPr>
        <p:blipFill rotWithShape="1">
          <a:blip r:embed="rId4">
            <a:alphaModFix/>
          </a:blip>
          <a:srcRect l="3289" t="16934" r="3322" b="19477"/>
          <a:stretch/>
        </p:blipFill>
        <p:spPr>
          <a:xfrm>
            <a:off x="8464063" y="3602466"/>
            <a:ext cx="3300177" cy="1582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5" descr="Cooktop Philco PCT05VC Volcano 5 Bocas Aquecimento por Resistência Elétrica  8400W - lojasbecker"/>
          <p:cNvPicPr preferRelativeResize="0"/>
          <p:nvPr/>
        </p:nvPicPr>
        <p:blipFill rotWithShape="1">
          <a:blip r:embed="rId5">
            <a:alphaModFix/>
          </a:blip>
          <a:srcRect t="37333" b="24710"/>
          <a:stretch/>
        </p:blipFill>
        <p:spPr>
          <a:xfrm>
            <a:off x="3862656" y="4754880"/>
            <a:ext cx="4085492" cy="1834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6"/>
          <p:cNvSpPr txBox="1"/>
          <p:nvPr/>
        </p:nvSpPr>
        <p:spPr>
          <a:xfrm>
            <a:off x="759655" y="1680476"/>
            <a:ext cx="10696846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Depurador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tem como função sugar os vapores gerados pelo cozimento dos alimentos, reter a gordura e reduzir os odores, melhorando a qualidade do ar no interior da cozinha.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Filtra somente o ar que absorve e devolve para o mesmo espaço. Não é necessário o duto de exaustão.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 ser fino e slim, de inox, branco ou preto. Pelo fato de realizar filtragem durante o uso, o filtro necessita ser trocado de tempos em tempos para garantir o bom funcionamento.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36"/>
          <p:cNvSpPr txBox="1"/>
          <p:nvPr/>
        </p:nvSpPr>
        <p:spPr>
          <a:xfrm>
            <a:off x="3913868" y="283001"/>
            <a:ext cx="4364258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Depurador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06201" y="3587964"/>
            <a:ext cx="3971925" cy="160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7415" y="5227521"/>
            <a:ext cx="4337189" cy="1184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36" descr="qual melhor DEPURADOR DE AR? | análise brastemp, electrolux e ++"/>
          <p:cNvPicPr preferRelativeResize="0"/>
          <p:nvPr/>
        </p:nvPicPr>
        <p:blipFill rotWithShape="1">
          <a:blip r:embed="rId5">
            <a:alphaModFix/>
          </a:blip>
          <a:srcRect l="4419" t="14914" r="3311" b="27759"/>
          <a:stretch/>
        </p:blipFill>
        <p:spPr>
          <a:xfrm>
            <a:off x="581462" y="5350891"/>
            <a:ext cx="4879366" cy="10610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6"/>
          <p:cNvSpPr txBox="1"/>
          <p:nvPr/>
        </p:nvSpPr>
        <p:spPr>
          <a:xfrm>
            <a:off x="528399" y="1434793"/>
            <a:ext cx="10870070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Bebedouro e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urificador linha industrial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tem a capacidade muito maior de armazenar grandes volumes de água, normalmente 20 a 200 litros, muito mais pesados e robustos. São encontrados com ou sem refrigeração e compressor. Ideais para locais com grande fluxo de pessoas como hospitais, escolas, clínicas, academias, empresas etc.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modelos são de coluna, bancada, de garrafão, suspenso e os mais modernos com sensores sem contato.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nessa categoria bebedouro e purificador tradicionais que geralmente são usados em casa, esses possuem categoria própria: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Bebedouro e Purificador.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refil para bebedouro possui categoria própria: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2" name="Google Shape;192;p26"/>
          <p:cNvSpPr txBox="1"/>
          <p:nvPr/>
        </p:nvSpPr>
        <p:spPr>
          <a:xfrm>
            <a:off x="673295" y="328587"/>
            <a:ext cx="1087007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Bebedouro e Purificador Linha Industrial</a:t>
            </a:r>
            <a:endParaRPr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26" descr="Garrafa de plástico&#10;&#10;Descrição gerada automaticamente com confiança baix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67388" y="4297075"/>
            <a:ext cx="1433049" cy="2308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6" descr="Uma imagem contendo no interior, geladeira, garrafa, porta&#10;&#10;Descrição gerada automaticamen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8935" y="4197036"/>
            <a:ext cx="1655331" cy="2550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6" descr="Uma imagem contendo eletrônico, geladeira, cozinha, computador&#10;&#10;Descrição gerada automaticament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65555" y="4590994"/>
            <a:ext cx="1733527" cy="1963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6" descr="Interface gráfica do usuário&#10;&#10;Descrição gerada automaticament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64902" y="4733596"/>
            <a:ext cx="1655331" cy="1820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6" descr="Uma imagem contendo no interior, caixa, geladeira, em pé&#10;&#10;Descrição gerada automaticamente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842353" y="4565388"/>
            <a:ext cx="1281187" cy="202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6" descr="Uma imagem contendo no interior, geladeira, panelas, pequeno&#10;&#10;Descrição gerada automaticamente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45660" y="4859005"/>
            <a:ext cx="1281187" cy="1670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6" descr="Uma imagem contendo geladeira&#10;&#10;Descrição gerada automaticamente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07072" y="4590994"/>
            <a:ext cx="1433049" cy="19634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7"/>
          <p:cNvSpPr txBox="1"/>
          <p:nvPr/>
        </p:nvSpPr>
        <p:spPr>
          <a:xfrm>
            <a:off x="323557" y="1554023"/>
            <a:ext cx="11666921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fogão e fogareiro da linha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industrial nada mais é do que um utensílio de cozinha semelhante à versão doméstica, porém com capacidade para proporcionar altos volumes de cozimento ao mesmo tempo.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 chamas mais fortes, permitindo a utilização de grandes panelas. Podem ter de 2 a 12 bocas e são mais resistentes e mais duráveis, tendo menos riscos de panes ou defeitos.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fogões e fogareiros 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gás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também entram nesta categoria.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fogões residenciais  possuem categoria própria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fogareiros de camping também possuem categoria própria Esporte e Lazer &gt; Camping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Fogareiro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uma Boca.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6" name="Google Shape;206;p27"/>
          <p:cNvSpPr txBox="1"/>
          <p:nvPr/>
        </p:nvSpPr>
        <p:spPr>
          <a:xfrm>
            <a:off x="735395" y="284734"/>
            <a:ext cx="1062191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Fogareiro Linha Industrial</a:t>
            </a:r>
            <a:endParaRPr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5395" y="4357572"/>
            <a:ext cx="3508422" cy="2265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42549" y="4069628"/>
            <a:ext cx="3305636" cy="25633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679767" y="4543865"/>
            <a:ext cx="3310711" cy="18928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67225" y="4225754"/>
            <a:ext cx="2411564" cy="2411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91549" y="4031322"/>
            <a:ext cx="2800427" cy="2800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02594" y="3908587"/>
            <a:ext cx="2575676" cy="2840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688888" y="4031323"/>
            <a:ext cx="2800427" cy="2800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3211" y="4057572"/>
            <a:ext cx="2800428" cy="2800428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8"/>
          <p:cNvSpPr txBox="1"/>
          <p:nvPr/>
        </p:nvSpPr>
        <p:spPr>
          <a:xfrm>
            <a:off x="735400" y="1531977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62626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62626"/>
                </a:solidFill>
                <a:latin typeface="Roboto"/>
                <a:ea typeface="Roboto"/>
                <a:cs typeface="Roboto"/>
                <a:sym typeface="Roboto"/>
              </a:rPr>
              <a:t>forno linha industrial</a:t>
            </a:r>
            <a:r>
              <a:rPr lang="pt-BR" sz="1800" b="0" i="0" u="none" strike="noStrike" cap="none">
                <a:solidFill>
                  <a:srgbClr val="262626"/>
                </a:solidFill>
                <a:latin typeface="Roboto"/>
                <a:ea typeface="Roboto"/>
                <a:cs typeface="Roboto"/>
                <a:sym typeface="Roboto"/>
              </a:rPr>
              <a:t> é um equipamento cuja finalidade é promover o aquecimento e o ressecamento de matérias-primas de inúmeras naturezas. Em geral, é comumente encontrado em hotéis, padarias, restaurantes, food services e cozinhas industriais de todas as classificações. Se diferenciam dos fornos convencionais, especialmente, pelo tamanho e desempenho superior, uma vez que a proposta deles é a de atender altas demandas, ou seja, assar alimentos em larga escala.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62626"/>
                </a:solidFill>
                <a:latin typeface="Roboto"/>
                <a:ea typeface="Roboto"/>
                <a:cs typeface="Roboto"/>
                <a:sym typeface="Roboto"/>
              </a:rPr>
              <a:t>Entram nessa categorias tanto os fornos elétricos, como os a gás e os laboratoriais.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>
                <a:solidFill>
                  <a:srgbClr val="262626"/>
                </a:solidFill>
                <a:latin typeface="Roboto"/>
                <a:ea typeface="Roboto"/>
                <a:cs typeface="Roboto"/>
                <a:sym typeface="Roboto"/>
              </a:rPr>
              <a:t>Não entram nessa categoria os fornos residenciais.</a:t>
            </a:r>
            <a:endParaRPr sz="1800" b="0" i="0" u="none" strike="noStrike" cap="none">
              <a:solidFill>
                <a:srgbClr val="26262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1" name="Google Shape;221;p28"/>
          <p:cNvSpPr txBox="1"/>
          <p:nvPr/>
        </p:nvSpPr>
        <p:spPr>
          <a:xfrm>
            <a:off x="854439" y="396696"/>
            <a:ext cx="1088285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Eletrodomesticos &gt; Eletrodomesticos Linha Industrial &gt; </a:t>
            </a:r>
            <a:r>
              <a:rPr lang="pt-BR" sz="24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Forno Linha Industrial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"/>
          <p:cNvSpPr txBox="1"/>
          <p:nvPr/>
        </p:nvSpPr>
        <p:spPr>
          <a:xfrm>
            <a:off x="685508" y="1594698"/>
            <a:ext cx="11159487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âmara fria e expositor horizontal da linha industrial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garante que as mercadorias sejam exibidas para compra, podendo chamar a atenção de consumidores que estejam passando pela sua frente. É usado para congelar, conservar e expor produtos de forma visível na horizontal.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Existem também os modelos que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expositores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porém são usados no comércio, indústria e laboratórios, como as câmaras frias, geralmente são mais de uma porta e feitos de aço, como as câmaras frias que geralmente possuem mais de uma porta e são feitas de aço, inox, etc.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Não entram nesta categoria os freezers tradicionais que geralmente são usados em casa, esses possuem categoria própria </a:t>
            </a:r>
            <a:r>
              <a:rPr lang="pt-BR" sz="1800" b="0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&gt; Freezer &gt;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Freezer Horizontal Tradicional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7"/>
          <p:cNvSpPr txBox="1"/>
          <p:nvPr/>
        </p:nvSpPr>
        <p:spPr>
          <a:xfrm>
            <a:off x="906492" y="239465"/>
            <a:ext cx="107211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Freezer e Refrigerador Linha Industrial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Camara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Fria e Expositor Horizontal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9" name="Google Shape;22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2767" y="4196747"/>
            <a:ext cx="3036814" cy="2277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7" descr="Balcão Expositor Refrigerado Premium 180 Cm Polofrio | Shopee Brasil"/>
          <p:cNvPicPr preferRelativeResize="0"/>
          <p:nvPr/>
        </p:nvPicPr>
        <p:blipFill rotWithShape="1">
          <a:blip r:embed="rId4">
            <a:alphaModFix/>
          </a:blip>
          <a:srcRect t="15557" b="16715"/>
          <a:stretch/>
        </p:blipFill>
        <p:spPr>
          <a:xfrm>
            <a:off x="6265252" y="4396772"/>
            <a:ext cx="2880301" cy="1950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7" descr="FREEZER HORIZONTAL CONGELADOS 400L BRANCO BORDA PRETA - Equinox Equipamentos"/>
          <p:cNvPicPr preferRelativeResize="0"/>
          <p:nvPr/>
        </p:nvPicPr>
        <p:blipFill rotWithShape="1">
          <a:blip r:embed="rId5">
            <a:alphaModFix/>
          </a:blip>
          <a:srcRect l="3723" t="14240" r="5863" b="11177"/>
          <a:stretch/>
        </p:blipFill>
        <p:spPr>
          <a:xfrm>
            <a:off x="3541736" y="4396772"/>
            <a:ext cx="2554261" cy="2077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068543" y="4396772"/>
            <a:ext cx="2990689" cy="2077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9"/>
          <p:cNvSpPr txBox="1"/>
          <p:nvPr/>
        </p:nvSpPr>
        <p:spPr>
          <a:xfrm>
            <a:off x="735401" y="1565493"/>
            <a:ext cx="10926715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expositor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vertical da linha industrial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garante que as mercadorias sejam exibidas para compra, podendo chamar a atenção de consumidores que estejam passando pela sua frente. É usado para congelar, conservar e expor produtos de forma visível na vertical.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Existem também os modelos que não são expositores, porém são usados no comércio e indústria, como as câmaras frias que geralmente possuem mais de uma porta e são feitas de aço, inox, etc.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nesta categoria os freezers tradicionais que geralmente são usados em casa, esses possuem categoria própria Eletrodomesticos &gt; Freezer &gt;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Freezer Horizontal Vertical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29"/>
          <p:cNvSpPr txBox="1"/>
          <p:nvPr/>
        </p:nvSpPr>
        <p:spPr>
          <a:xfrm>
            <a:off x="360664" y="267532"/>
            <a:ext cx="11676185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Freezer e Refrigerador Linha Industrial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Camara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Fria e Expositor Vertical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29" descr="Freezer Vertical Expositor Congelados Porta de Vidro 296 Litros VF28 F 220V  - Metalfrio | Extra"/>
          <p:cNvPicPr preferRelativeResize="0"/>
          <p:nvPr/>
        </p:nvPicPr>
        <p:blipFill rotWithShape="1">
          <a:blip r:embed="rId3">
            <a:alphaModFix/>
          </a:blip>
          <a:srcRect l="29815" r="25582"/>
          <a:stretch/>
        </p:blipFill>
        <p:spPr>
          <a:xfrm>
            <a:off x="5630839" y="3816372"/>
            <a:ext cx="1135837" cy="2546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29" descr="Metalfrio"/>
          <p:cNvPicPr preferRelativeResize="0"/>
          <p:nvPr/>
        </p:nvPicPr>
        <p:blipFill rotWithShape="1">
          <a:blip r:embed="rId4">
            <a:alphaModFix/>
          </a:blip>
          <a:srcRect l="9795" r="8480"/>
          <a:stretch/>
        </p:blipFill>
        <p:spPr>
          <a:xfrm>
            <a:off x="735402" y="3772776"/>
            <a:ext cx="2091248" cy="2558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29" descr="Freezer Vertical Conveniência Esmeralda 315l Gelopar Gldf-315 Porta De  Vidro Preto 220v | Leroy Merlin"/>
          <p:cNvPicPr preferRelativeResize="0"/>
          <p:nvPr/>
        </p:nvPicPr>
        <p:blipFill rotWithShape="1">
          <a:blip r:embed="rId5">
            <a:alphaModFix/>
          </a:blip>
          <a:srcRect l="25713" r="26533" b="12462"/>
          <a:stretch/>
        </p:blipFill>
        <p:spPr>
          <a:xfrm>
            <a:off x="3596443" y="3833270"/>
            <a:ext cx="1395951" cy="2558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29" descr="Freezer expositor preto | Extra"/>
          <p:cNvPicPr preferRelativeResize="0"/>
          <p:nvPr/>
        </p:nvPicPr>
        <p:blipFill rotWithShape="1">
          <a:blip r:embed="rId6">
            <a:alphaModFix/>
          </a:blip>
          <a:srcRect l="21066" r="18176"/>
          <a:stretch/>
        </p:blipFill>
        <p:spPr>
          <a:xfrm>
            <a:off x="9873788" y="3787076"/>
            <a:ext cx="1582714" cy="2605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2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02780" y="3833270"/>
            <a:ext cx="2474368" cy="260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1"/>
          <p:cNvSpPr txBox="1"/>
          <p:nvPr/>
        </p:nvSpPr>
        <p:spPr>
          <a:xfrm>
            <a:off x="735397" y="1960702"/>
            <a:ext cx="10926715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os eletrodomésticos de linha industrial que são específicos para uso no comércio e/ou na indústria e que não possuem categoria aberta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como, por exemplo,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máquina de gelo, chapa e grill, micro-ondas, lava louças, etc.  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1" name="Google Shape;251;p21"/>
          <p:cNvSpPr txBox="1"/>
          <p:nvPr/>
        </p:nvSpPr>
        <p:spPr>
          <a:xfrm>
            <a:off x="360664" y="267532"/>
            <a:ext cx="11676185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Linha Industrial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21" descr="Máquina De Fabricar Gelo Em Cubos Industrial 150Kg 220V Inox Venancio MFG  1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694" y="3866055"/>
            <a:ext cx="2488355" cy="2477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13713" y="3974010"/>
            <a:ext cx="2587450" cy="2477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85246" y="3866056"/>
            <a:ext cx="2930455" cy="2295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54216" y="3866056"/>
            <a:ext cx="2477977" cy="24779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7"/>
          <p:cNvSpPr txBox="1"/>
          <p:nvPr/>
        </p:nvSpPr>
        <p:spPr>
          <a:xfrm>
            <a:off x="735401" y="1694544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fogão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dos eletrodomésticos mais importantes em uma residência, sendo utilizado para cozinhar, fritar e preparar diversos tipos de comida, podendo ser usado inclusive para esquentá-las.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 ser de piso (é um dos mais comum) ou de embutir.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nesta categoria 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fogão a lenha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que possui categoria própria: Agro, Comercio e Industria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Agro, Comercio e Industria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fogareiro ou fogão de uma boca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pois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possuem categoria própria: Esporte e Lazer &gt; Camping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Fogareiro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uma Boca.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2" name="Google Shape;262;p37"/>
          <p:cNvSpPr txBox="1"/>
          <p:nvPr/>
        </p:nvSpPr>
        <p:spPr>
          <a:xfrm>
            <a:off x="4207327" y="341224"/>
            <a:ext cx="3777248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3" name="Google Shape;263;p37" descr="Fogão de Piso Nmodelo Bilvolt na | Ponto"/>
          <p:cNvPicPr preferRelativeResize="0"/>
          <p:nvPr/>
        </p:nvPicPr>
        <p:blipFill rotWithShape="1">
          <a:blip r:embed="rId3">
            <a:alphaModFix/>
          </a:blip>
          <a:srcRect l="23907" r="26468"/>
          <a:stretch/>
        </p:blipFill>
        <p:spPr>
          <a:xfrm>
            <a:off x="9717198" y="3573193"/>
            <a:ext cx="1636736" cy="29435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37" descr="Fogao 6 Bocas Venax Delplus Vitreo Bl Grafite Gas GLP - Venax"/>
          <p:cNvPicPr preferRelativeResize="0"/>
          <p:nvPr/>
        </p:nvPicPr>
        <p:blipFill rotWithShape="1">
          <a:blip r:embed="rId4">
            <a:alphaModFix/>
          </a:blip>
          <a:srcRect l="7860" t="2517" r="7862"/>
          <a:stretch/>
        </p:blipFill>
        <p:spPr>
          <a:xfrm>
            <a:off x="735401" y="3978262"/>
            <a:ext cx="2194673" cy="2538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37" descr="Fogão 4 Bocas Consul Branco Acendimento Automático - CFO4 NABUNA - Fogão 4  Bocas - Magazine Luiza"/>
          <p:cNvPicPr preferRelativeResize="0"/>
          <p:nvPr/>
        </p:nvPicPr>
        <p:blipFill rotWithShape="1">
          <a:blip r:embed="rId5">
            <a:alphaModFix/>
          </a:blip>
          <a:srcRect l="28052" r="28052"/>
          <a:stretch/>
        </p:blipFill>
        <p:spPr>
          <a:xfrm>
            <a:off x="4074691" y="4074474"/>
            <a:ext cx="1365568" cy="2333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37" descr="Fogão de Piso 5 Bocas Duplo Forno e Porta Full Glass (76DXA) | Electrolux"/>
          <p:cNvPicPr preferRelativeResize="0"/>
          <p:nvPr/>
        </p:nvPicPr>
        <p:blipFill rotWithShape="1">
          <a:blip r:embed="rId6">
            <a:alphaModFix/>
          </a:blip>
          <a:srcRect l="13623" t="2051" r="13350"/>
          <a:stretch/>
        </p:blipFill>
        <p:spPr>
          <a:xfrm>
            <a:off x="6632435" y="3978264"/>
            <a:ext cx="1892587" cy="2538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8"/>
          <p:cNvSpPr txBox="1"/>
          <p:nvPr/>
        </p:nvSpPr>
        <p:spPr>
          <a:xfrm>
            <a:off x="696868" y="1472691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de bancada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também chamado de forno de mesa, é um eletrodoméstico que fica em cima de um armário ou bancada. Aquece e assa uniformemente o alimento, permitindo que você controle a temperatura, deixando massas, carnes e outros produtos mais dourados e crocantes.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nessa categoria 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de bancada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acima de 26 litros e o forno multifuncional de bancada com micro-ondas.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elétrico até 25 litros classificar em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Eletroportateis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40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38"/>
          <p:cNvSpPr txBox="1"/>
          <p:nvPr/>
        </p:nvSpPr>
        <p:spPr>
          <a:xfrm>
            <a:off x="2782808" y="302094"/>
            <a:ext cx="645117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Forno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Bancada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4" name="Google Shape;274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7674" y="4409571"/>
            <a:ext cx="2947290" cy="1811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8" descr="Forno Elétrico de Bancada Britânia com Dourador - 40L Preto BFE45PI - Forno  Elétrico - Magazine Luiz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39015" y="4315622"/>
            <a:ext cx="2666632" cy="1999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38" descr="Forno Elétrico 44 Litros Branco BC44B em promoção"/>
          <p:cNvPicPr preferRelativeResize="0"/>
          <p:nvPr/>
        </p:nvPicPr>
        <p:blipFill rotWithShape="1">
          <a:blip r:embed="rId5">
            <a:alphaModFix/>
          </a:blip>
          <a:srcRect t="16205" b="14240"/>
          <a:stretch/>
        </p:blipFill>
        <p:spPr>
          <a:xfrm>
            <a:off x="3256029" y="4282997"/>
            <a:ext cx="2841744" cy="1976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8" descr="Forno Elétrico de Bancada 44L Supreme Titanium Dako"/>
          <p:cNvPicPr preferRelativeResize="0"/>
          <p:nvPr/>
        </p:nvPicPr>
        <p:blipFill rotWithShape="1">
          <a:blip r:embed="rId6">
            <a:alphaModFix/>
          </a:blip>
          <a:srcRect t="19625" b="17742"/>
          <a:stretch/>
        </p:blipFill>
        <p:spPr>
          <a:xfrm>
            <a:off x="9046889" y="4409571"/>
            <a:ext cx="2811565" cy="1760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5"/>
          <p:cNvSpPr txBox="1"/>
          <p:nvPr/>
        </p:nvSpPr>
        <p:spPr>
          <a:xfrm>
            <a:off x="735401" y="1694544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de embutir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ajuda a aproveitar e economizar espaço na cozinha, pois ao invés de ficar em cima de uma mesa ou junto ao fogão, ele pode ser instalado a uma estrutura, que pode ser um armário ou móvel, além de ser muito funcional ajuda a embelezar a decoração da cozinha.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Requer apenas eletricidade para funcionar e pode ser usado para preparar todo tipo de alimento em diferentes temperaturas.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nessa categoria o forno multifuncional de embutir com micro-ondas.</a:t>
            </a:r>
            <a:endParaRPr/>
          </a:p>
        </p:txBody>
      </p:sp>
      <p:sp>
        <p:nvSpPr>
          <p:cNvPr id="284" name="Google Shape;284;p45"/>
          <p:cNvSpPr txBox="1"/>
          <p:nvPr/>
        </p:nvSpPr>
        <p:spPr>
          <a:xfrm>
            <a:off x="3039188" y="334570"/>
            <a:ext cx="593841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Forno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Embutir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5" name="Google Shape;285;p45" descr="Forno Elétrico de Embutir 46 Litros Philco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5401" y="3709770"/>
            <a:ext cx="2898901" cy="2898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45" descr="Forno Elétrico de Embutir Preto 56L 220V 60cm Debacco | Leroy Merlin"/>
          <p:cNvPicPr preferRelativeResize="0"/>
          <p:nvPr/>
        </p:nvPicPr>
        <p:blipFill rotWithShape="1">
          <a:blip r:embed="rId4">
            <a:alphaModFix/>
          </a:blip>
          <a:srcRect l="7476" t="10364" r="7476" b="7087"/>
          <a:stretch/>
        </p:blipFill>
        <p:spPr>
          <a:xfrm>
            <a:off x="8557698" y="3709770"/>
            <a:ext cx="2898901" cy="2813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45" descr="Forno de Embutir Elétrico Fischer 44 Litros 127V Inox"/>
          <p:cNvPicPr preferRelativeResize="0"/>
          <p:nvPr/>
        </p:nvPicPr>
        <p:blipFill rotWithShape="1">
          <a:blip r:embed="rId5">
            <a:alphaModFix/>
          </a:blip>
          <a:srcRect t="15060" b="13420"/>
          <a:stretch/>
        </p:blipFill>
        <p:spPr>
          <a:xfrm>
            <a:off x="4487116" y="4222071"/>
            <a:ext cx="3217767" cy="2301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8"/>
          <p:cNvSpPr txBox="1"/>
          <p:nvPr/>
        </p:nvSpPr>
        <p:spPr>
          <a:xfrm>
            <a:off x="735401" y="1766143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freezer horizontal tradicional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 maior durabilidade dos alimentos armazenados, porque o seu design faz com que haja menor variação de temperatura quando o equipamento é aberto, sendo mais econômico. Os alimentos não ficam visíveis. Este modelo é o mais usado em residência.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4" name="Google Shape;294;p8"/>
          <p:cNvSpPr txBox="1"/>
          <p:nvPr/>
        </p:nvSpPr>
        <p:spPr>
          <a:xfrm>
            <a:off x="1850989" y="383836"/>
            <a:ext cx="8489925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Freezer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Freezer Horizontal Tradicional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5" name="Google Shape;295;p8" descr="Freezer Horizontal Consul 414 Litros CHB42EBANA - 127 Volts - Freezer -  Magazine Luiz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11" y="4168569"/>
            <a:ext cx="2650873" cy="26508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8" descr="Freezer Horizontal Digital FlexBeer 100L, Midea, 220V, Preto, CBA10P2 |  Amazon.com.b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4712" y="4208752"/>
            <a:ext cx="3479504" cy="2059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8"/>
          <p:cNvPicPr preferRelativeResize="0"/>
          <p:nvPr/>
        </p:nvPicPr>
        <p:blipFill rotWithShape="1">
          <a:blip r:embed="rId5">
            <a:alphaModFix/>
          </a:blip>
          <a:srcRect l="11982" r="12530"/>
          <a:stretch/>
        </p:blipFill>
        <p:spPr>
          <a:xfrm>
            <a:off x="6719828" y="3429000"/>
            <a:ext cx="2322418" cy="307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8" descr="Review: Geladeira/Freezer Horizontal 12/24V Junges- MaCamp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06527" y="4032966"/>
            <a:ext cx="2883862" cy="2411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2"/>
          <p:cNvSpPr txBox="1"/>
          <p:nvPr/>
        </p:nvSpPr>
        <p:spPr>
          <a:xfrm>
            <a:off x="735402" y="1808401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freezer vertical tradicional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o modelo mais comum em residências, indicado para quem usa bastante o produto e não abre mão de facilidade na hora de pegar os alimentos. Isso porque ele conta com prateleiras e gavetas, que ajudam na organização e na visualização dos congelados estocados e os alimentos não ficam visíveis. 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5" name="Google Shape;305;p22"/>
          <p:cNvSpPr txBox="1"/>
          <p:nvPr/>
        </p:nvSpPr>
        <p:spPr>
          <a:xfrm>
            <a:off x="2069039" y="341224"/>
            <a:ext cx="8053826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Freezer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Freezer Vertical Tradicional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6" name="Google Shape;306;p22" descr="Freezer Vertical Consul 121 Litros - CVU18GB - Freezer - Magazine Luiza"/>
          <p:cNvPicPr preferRelativeResize="0"/>
          <p:nvPr/>
        </p:nvPicPr>
        <p:blipFill rotWithShape="1">
          <a:blip r:embed="rId3">
            <a:alphaModFix/>
          </a:blip>
          <a:srcRect l="23539" r="24750"/>
          <a:stretch/>
        </p:blipFill>
        <p:spPr>
          <a:xfrm>
            <a:off x="767461" y="3651607"/>
            <a:ext cx="1652181" cy="277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22" descr="Freezers Lacar | MercadoLibre.com.a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74483" y="4209111"/>
            <a:ext cx="1810906" cy="2434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22" descr="Refrigeradores - Freezers"/>
          <p:cNvPicPr preferRelativeResize="0"/>
          <p:nvPr/>
        </p:nvPicPr>
        <p:blipFill rotWithShape="1">
          <a:blip r:embed="rId5">
            <a:alphaModFix/>
          </a:blip>
          <a:srcRect l="30259" r="29104"/>
          <a:stretch/>
        </p:blipFill>
        <p:spPr>
          <a:xfrm>
            <a:off x="6606325" y="3471191"/>
            <a:ext cx="1496568" cy="3172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2" descr="Freezer Vertical Frost Free, Inox, Branco e muito mais - Consul"/>
          <p:cNvPicPr preferRelativeResize="0"/>
          <p:nvPr/>
        </p:nvPicPr>
        <p:blipFill rotWithShape="1">
          <a:blip r:embed="rId6">
            <a:alphaModFix/>
          </a:blip>
          <a:srcRect l="22560" r="26007"/>
          <a:stretch/>
        </p:blipFill>
        <p:spPr>
          <a:xfrm>
            <a:off x="9523829" y="3471191"/>
            <a:ext cx="1900710" cy="31305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3"/>
          <p:cNvSpPr txBox="1"/>
          <p:nvPr/>
        </p:nvSpPr>
        <p:spPr>
          <a:xfrm>
            <a:off x="735401" y="1584938"/>
            <a:ext cx="10721100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frigobar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tipo de geladeira pequena planejada para armazenar e refrigerar bebidas e alimentos simples em quantidade reduzida. Seu funcionamento é igual ao de um refrigerador tradicional e, por ter capacidade menor, o consumo de energia elétrica também é reduzido.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 geladeira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elétrica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muito prática para guardar porções pequenas de alimentos e bebidas geladinhas. Possui capacidade que vai de 5L a 30L e potência de gelo de 5 graus a -20 graus. Muito útil para remédios refrigerados, como as insulinas, para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skincares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mini cooler para camping, etc. Algumas possuem funções de refrigeração e aquecimento.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mini geladeira automotiva tem categoria própria Automotivo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6" name="Google Shape;316;p23"/>
          <p:cNvSpPr txBox="1"/>
          <p:nvPr/>
        </p:nvSpPr>
        <p:spPr>
          <a:xfrm>
            <a:off x="2184094" y="284054"/>
            <a:ext cx="782371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Frigobar e Mini Geladeira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7" name="Google Shape;317;p23" descr="Mini Geladeira Portátil 12v 4 Litros 220v Multilaser - Tv010 - Geladeira  Automotiva - Magazine Luiza"/>
          <p:cNvPicPr preferRelativeResize="0"/>
          <p:nvPr/>
        </p:nvPicPr>
        <p:blipFill rotWithShape="1">
          <a:blip r:embed="rId3">
            <a:alphaModFix/>
          </a:blip>
          <a:srcRect l="12376" r="10264" b="8527"/>
          <a:stretch/>
        </p:blipFill>
        <p:spPr>
          <a:xfrm>
            <a:off x="7429280" y="4375986"/>
            <a:ext cx="1896707" cy="2242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3" descr="Mini Geladeira de Skin Care Océane – Skincare Fridge - Época Cosméticos"/>
          <p:cNvPicPr preferRelativeResize="0"/>
          <p:nvPr/>
        </p:nvPicPr>
        <p:blipFill rotWithShape="1">
          <a:blip r:embed="rId4">
            <a:alphaModFix/>
          </a:blip>
          <a:srcRect l="14454" r="15060"/>
          <a:stretch/>
        </p:blipFill>
        <p:spPr>
          <a:xfrm>
            <a:off x="5171392" y="4375986"/>
            <a:ext cx="1600010" cy="2270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23" descr="Frigobar Philco PFG120 Vintage 121 Litros - Philco"/>
          <p:cNvPicPr preferRelativeResize="0"/>
          <p:nvPr/>
        </p:nvPicPr>
        <p:blipFill rotWithShape="1">
          <a:blip r:embed="rId5">
            <a:alphaModFix/>
          </a:blip>
          <a:srcRect l="21698" r="13555"/>
          <a:stretch/>
        </p:blipFill>
        <p:spPr>
          <a:xfrm>
            <a:off x="832349" y="4289308"/>
            <a:ext cx="1469742" cy="2270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545614" y="4302963"/>
            <a:ext cx="2382263" cy="2382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885225" y="4302974"/>
            <a:ext cx="1816754" cy="224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"/>
          <p:cNvSpPr txBox="1"/>
          <p:nvPr/>
        </p:nvSpPr>
        <p:spPr>
          <a:xfrm>
            <a:off x="735402" y="1681811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geladeira e o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refrigerador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têm como função manter resfriado o que lhe for colocado dentro, tanto na parte de cima (congelador) quanto na parte de baixo. Pode conter uma ou mais portas e gavetas.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Serve para conservar alimentos e bebidas por um breve período.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4"/>
          <p:cNvSpPr txBox="1"/>
          <p:nvPr/>
        </p:nvSpPr>
        <p:spPr>
          <a:xfrm>
            <a:off x="2920134" y="341224"/>
            <a:ext cx="635163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Geladeira e Refrigerador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4" descr="Geladeira 2 Portas 2 Gavetas 540 Litros Frost Free Electrolux DM90X Classe  A 127V Inox - Bemol"/>
          <p:cNvPicPr preferRelativeResize="0"/>
          <p:nvPr/>
        </p:nvPicPr>
        <p:blipFill rotWithShape="1">
          <a:blip r:embed="rId3">
            <a:alphaModFix/>
          </a:blip>
          <a:srcRect l="18123" r="16891"/>
          <a:stretch/>
        </p:blipFill>
        <p:spPr>
          <a:xfrm>
            <a:off x="4451169" y="3448783"/>
            <a:ext cx="2010819" cy="309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4" descr="Geladeira Brastemp Duplex 2 Portas BRM54 Frost Free 400L | Extra"/>
          <p:cNvPicPr preferRelativeResize="0"/>
          <p:nvPr/>
        </p:nvPicPr>
        <p:blipFill rotWithShape="1">
          <a:blip r:embed="rId4">
            <a:alphaModFix/>
          </a:blip>
          <a:srcRect l="26565" r="22855"/>
          <a:stretch/>
        </p:blipFill>
        <p:spPr>
          <a:xfrm>
            <a:off x="7331490" y="3429000"/>
            <a:ext cx="1542805" cy="3050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4" descr="6 geladeiras modernas a partir de R$1464,00 - Casa Vogue | Shoppi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3068" y="3429000"/>
            <a:ext cx="3294036" cy="3056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4" descr="Geladeira Samsung Side By Side Black Premium 585 Litros 110V em Promoção |  Ofertas na Americanas"/>
          <p:cNvPicPr preferRelativeResize="0"/>
          <p:nvPr/>
        </p:nvPicPr>
        <p:blipFill rotWithShape="1">
          <a:blip r:embed="rId6">
            <a:alphaModFix/>
          </a:blip>
          <a:srcRect l="20953" r="22035"/>
          <a:stretch/>
        </p:blipFill>
        <p:spPr>
          <a:xfrm>
            <a:off x="9678360" y="3512614"/>
            <a:ext cx="1691258" cy="2966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9"/>
          <p:cNvSpPr txBox="1"/>
          <p:nvPr/>
        </p:nvSpPr>
        <p:spPr>
          <a:xfrm>
            <a:off x="735402" y="1681811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máquina de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lavar louças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aparelho eletrodoméstico cuja finalidade é de lavar os utensílios utilizados na cozinha, principalmente aqueles empregados no preparo e consumo das refeições, basicamente é uma máquina automática que limpa pratos, talheres, copos (algumas também lavam panelas).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9"/>
          <p:cNvSpPr txBox="1"/>
          <p:nvPr/>
        </p:nvSpPr>
        <p:spPr>
          <a:xfrm>
            <a:off x="3783192" y="436890"/>
            <a:ext cx="4625519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Lava Loucas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0" name="Google Shape;340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0139" y="3742684"/>
            <a:ext cx="2579836" cy="2780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39" descr="Lava-louças 8 serviços branca com lavagem express"/>
          <p:cNvPicPr preferRelativeResize="0"/>
          <p:nvPr/>
        </p:nvPicPr>
        <p:blipFill rotWithShape="1">
          <a:blip r:embed="rId4">
            <a:alphaModFix/>
          </a:blip>
          <a:srcRect l="14445" t="8410" r="13554" b="14239"/>
          <a:stretch/>
        </p:blipFill>
        <p:spPr>
          <a:xfrm>
            <a:off x="8927025" y="3797078"/>
            <a:ext cx="2537363" cy="2725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39" descr="Lava Louças 8 Serviços Inox Compacta LE08S"/>
          <p:cNvPicPr preferRelativeResize="0"/>
          <p:nvPr/>
        </p:nvPicPr>
        <p:blipFill rotWithShape="1">
          <a:blip r:embed="rId5">
            <a:alphaModFix/>
          </a:blip>
          <a:srcRect l="2137" t="10256" r="1248" b="5833"/>
          <a:stretch/>
        </p:blipFill>
        <p:spPr>
          <a:xfrm>
            <a:off x="4684443" y="3742315"/>
            <a:ext cx="3418450" cy="2968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40"/>
          <p:cNvSpPr txBox="1"/>
          <p:nvPr/>
        </p:nvSpPr>
        <p:spPr>
          <a:xfrm>
            <a:off x="735402" y="1681811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lava e seca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eletrodoméstico projetado para limpeza e secagem de roupas, juntando duas grandes funções em um único produto e em apenas um processo, podendo também optar em usar uma ou outra função (lavar ou secar).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Dispensa o tempo necessário para secagem da roupa ao sol e, em alguns casos, substitui o ferro de passar, já que a roupa não sai tão amassada.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40"/>
          <p:cNvSpPr txBox="1"/>
          <p:nvPr/>
        </p:nvSpPr>
        <p:spPr>
          <a:xfrm>
            <a:off x="1538020" y="436890"/>
            <a:ext cx="9115864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Maquina de Lavar e Tanquinho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Lava e Seca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0" name="Google Shape;350;p40" descr="Lava e Seca Samsung 8,5Kg WD856UH - 6 Programas de Lavagem Água Quente -  Máquina de Lavar - Magazine Luiza"/>
          <p:cNvPicPr preferRelativeResize="0"/>
          <p:nvPr/>
        </p:nvPicPr>
        <p:blipFill rotWithShape="1">
          <a:blip r:embed="rId3">
            <a:alphaModFix/>
          </a:blip>
          <a:srcRect l="24626" r="21792"/>
          <a:stretch/>
        </p:blipFill>
        <p:spPr>
          <a:xfrm>
            <a:off x="807431" y="3868614"/>
            <a:ext cx="2010711" cy="2813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40" descr="WasherDryer_UltimateCare_LSW11_FrontView_Electrolux_1000x1000"/>
          <p:cNvPicPr preferRelativeResize="0"/>
          <p:nvPr/>
        </p:nvPicPr>
        <p:blipFill rotWithShape="1">
          <a:blip r:embed="rId4">
            <a:alphaModFix/>
          </a:blip>
          <a:srcRect l="14034" r="13556"/>
          <a:stretch/>
        </p:blipFill>
        <p:spPr>
          <a:xfrm>
            <a:off x="4457071" y="3905118"/>
            <a:ext cx="2010711" cy="2776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0" descr="Lava e Seca Smart LG VC5 11kg Branca AIDD | LG Brasil"/>
          <p:cNvPicPr preferRelativeResize="0"/>
          <p:nvPr/>
        </p:nvPicPr>
        <p:blipFill rotWithShape="1">
          <a:blip r:embed="rId5">
            <a:alphaModFix/>
          </a:blip>
          <a:srcRect t="10107" r="26495" b="9247"/>
          <a:stretch/>
        </p:blipFill>
        <p:spPr>
          <a:xfrm>
            <a:off x="7734930" y="3779944"/>
            <a:ext cx="3899052" cy="28387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41"/>
          <p:cNvSpPr txBox="1"/>
          <p:nvPr/>
        </p:nvSpPr>
        <p:spPr>
          <a:xfrm>
            <a:off x="735402" y="1681811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Máquina de lavar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roupa ou lavadora de roupa é um eletrodoméstico projetado para limpeza de roupas. Possui dois tipos: com eixo vertical e abertura por cima, também chamadas de “top load”, ou com eixo horizontal e tampa frontal, chamadas de “front load”.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máquinas “top load” são mais comuns no Brasil e oferecem a vantagem da abertura da tampa a qualquer momento do ciclo de lavagem. Já na máquina com abertura frontal, “front load”, não é possível interromper o ciclo ou abrir a tampa após o início do processo.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41"/>
          <p:cNvSpPr txBox="1"/>
          <p:nvPr/>
        </p:nvSpPr>
        <p:spPr>
          <a:xfrm>
            <a:off x="1136711" y="449623"/>
            <a:ext cx="9918482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Maquina de Lavar e Tanquinho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Maquina de Lavar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0" name="Google Shape;360;p41" descr="Como escolher a melhor máquina lavadora e secadora de roupas - Casa e  Jardim | Amazon"/>
          <p:cNvPicPr preferRelativeResize="0"/>
          <p:nvPr/>
        </p:nvPicPr>
        <p:blipFill rotWithShape="1">
          <a:blip r:embed="rId3">
            <a:alphaModFix/>
          </a:blip>
          <a:srcRect l="8411" r="7897"/>
          <a:stretch/>
        </p:blipFill>
        <p:spPr>
          <a:xfrm>
            <a:off x="8319407" y="3863637"/>
            <a:ext cx="3033221" cy="2718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41" descr="Lavadora de Roupas Electrolux LAC12 - 12Kg Cesto Inox 12 Programas de  Lavagem - Máquina de Lavar - Magazine Luiza"/>
          <p:cNvPicPr preferRelativeResize="0"/>
          <p:nvPr/>
        </p:nvPicPr>
        <p:blipFill rotWithShape="1">
          <a:blip r:embed="rId4">
            <a:alphaModFix/>
          </a:blip>
          <a:srcRect l="23638" r="21792"/>
          <a:stretch/>
        </p:blipFill>
        <p:spPr>
          <a:xfrm>
            <a:off x="574693" y="3772009"/>
            <a:ext cx="2045249" cy="280981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41" descr="Máquina lavar roupa LG, 9 kg, vapor, branco | LG Portugal"/>
          <p:cNvPicPr preferRelativeResize="0"/>
          <p:nvPr/>
        </p:nvPicPr>
        <p:blipFill rotWithShape="1">
          <a:blip r:embed="rId5">
            <a:alphaModFix/>
          </a:blip>
          <a:srcRect l="27493" t="4027" r="26496" b="4025"/>
          <a:stretch/>
        </p:blipFill>
        <p:spPr>
          <a:xfrm>
            <a:off x="5982553" y="3863637"/>
            <a:ext cx="2038784" cy="2703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41" descr="Picasso pod dwanaście maquinas de lavar roupas inox wycierać Profesor  Ekspansja"/>
          <p:cNvPicPr preferRelativeResize="0"/>
          <p:nvPr/>
        </p:nvPicPr>
        <p:blipFill rotWithShape="1">
          <a:blip r:embed="rId6">
            <a:alphaModFix/>
          </a:blip>
          <a:srcRect l="18181" r="13792"/>
          <a:stretch/>
        </p:blipFill>
        <p:spPr>
          <a:xfrm>
            <a:off x="3212090" y="3772009"/>
            <a:ext cx="2173204" cy="27953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2"/>
          <p:cNvSpPr txBox="1"/>
          <p:nvPr/>
        </p:nvSpPr>
        <p:spPr>
          <a:xfrm>
            <a:off x="735402" y="1681811"/>
            <a:ext cx="10721100" cy="1969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tanquinho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considerado uma máquina de lavar semiautomática, pois, mesmo que se utilize do mesmo processo mecânico para a limpeza das roupas, ele não é capaz de realizar todas as etapas que a lavadora possui. Uma delas é a função de centrifugar, ou seja, terá que torcer as roupas à mão antes de estender no varal.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consumo de energia desse eletrodoméstico é baixo, além disso, gasta menos água e sabão durante as lavagens. Sem contar que são menores e ocupam menos espaço em qualquer lugar.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2"/>
          <p:cNvSpPr txBox="1"/>
          <p:nvPr/>
        </p:nvSpPr>
        <p:spPr>
          <a:xfrm>
            <a:off x="1656209" y="436890"/>
            <a:ext cx="8879486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Maquina de Lavar e Tanquinho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Tanquinho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1" name="Google Shape;371;p42" descr="Máquina de Lavar Roupas Tanquinho Comfort 10kg 127V Wanke - minipreco"/>
          <p:cNvPicPr preferRelativeResize="0"/>
          <p:nvPr/>
        </p:nvPicPr>
        <p:blipFill rotWithShape="1">
          <a:blip r:embed="rId3">
            <a:alphaModFix/>
          </a:blip>
          <a:srcRect l="23060" t="4718" r="20737" b="3794"/>
          <a:stretch/>
        </p:blipFill>
        <p:spPr>
          <a:xfrm>
            <a:off x="9795113" y="3901416"/>
            <a:ext cx="1661389" cy="2704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42" descr="Tanquinho/Máquina de Lavar Roupas Semi-automática 10kg Newmaq, Branca |  eFácil"/>
          <p:cNvPicPr preferRelativeResize="0"/>
          <p:nvPr/>
        </p:nvPicPr>
        <p:blipFill rotWithShape="1">
          <a:blip r:embed="rId4">
            <a:alphaModFix/>
          </a:blip>
          <a:srcRect l="19162" r="17249"/>
          <a:stretch/>
        </p:blipFill>
        <p:spPr>
          <a:xfrm>
            <a:off x="553118" y="3670042"/>
            <a:ext cx="1866835" cy="2935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42" descr="Tanquinho De Lavar Roupas 12 kg Newmaq - Black Onix 110V - NEW MAQ -  Tanquinho - Magazine Luiza"/>
          <p:cNvPicPr preferRelativeResize="0"/>
          <p:nvPr/>
        </p:nvPicPr>
        <p:blipFill rotWithShape="1">
          <a:blip r:embed="rId5">
            <a:alphaModFix/>
          </a:blip>
          <a:srcRect l="16084" r="15197"/>
          <a:stretch/>
        </p:blipFill>
        <p:spPr>
          <a:xfrm>
            <a:off x="3612077" y="3790316"/>
            <a:ext cx="1896563" cy="2759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42" descr="Lavadora/Máquina De Lavar Tanquinho Lavete Intense 10 Kg - Arno -  Lavadora/Máquina De Lavar Tanquinho Lavete Intense 10 Kg - Arno - Arno"/>
          <p:cNvPicPr preferRelativeResize="0"/>
          <p:nvPr/>
        </p:nvPicPr>
        <p:blipFill rotWithShape="1">
          <a:blip r:embed="rId6">
            <a:alphaModFix/>
          </a:blip>
          <a:srcRect l="15687" r="15389"/>
          <a:stretch/>
        </p:blipFill>
        <p:spPr>
          <a:xfrm>
            <a:off x="6700764" y="3790316"/>
            <a:ext cx="1902225" cy="2759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6"/>
          <p:cNvSpPr txBox="1"/>
          <p:nvPr/>
        </p:nvSpPr>
        <p:spPr>
          <a:xfrm>
            <a:off x="735401" y="1654102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micro-ondas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eletrodoméstico fundamental em qualquer cozinha, pois prepara ou auxilia na preparação de diversos tipos de alimentos além das funções de aquecer e descongelar.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Iremos classificar os de bancada, os de embutir e também os que tem a função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airfryer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forno multifuncional com função de micro-ondas classificar em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Forno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Forno Bancada ou Embutir.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46"/>
          <p:cNvSpPr txBox="1"/>
          <p:nvPr/>
        </p:nvSpPr>
        <p:spPr>
          <a:xfrm>
            <a:off x="3772147" y="436890"/>
            <a:ext cx="464760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Micro-ondas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2" name="Google Shape;382;p46" descr="Micro-Ondas, MEF41, 31L, Branco, 127V, Electrolux | Amazon.com.b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8321" y="4241035"/>
            <a:ext cx="3301711" cy="2112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46" descr="Forno Microondas Panasonic GT68HS Inox, 30L, 127V, Com Gril, Design Premium  Com Puxador Cromado , Função Mudo, Auto Reaquecimento e Auto... - Fujioka  Distribuidor"/>
          <p:cNvPicPr preferRelativeResize="0"/>
          <p:nvPr/>
        </p:nvPicPr>
        <p:blipFill rotWithShape="1">
          <a:blip r:embed="rId4">
            <a:alphaModFix/>
          </a:blip>
          <a:srcRect l="6363" t="22222" r="5353" b="20605"/>
          <a:stretch/>
        </p:blipFill>
        <p:spPr>
          <a:xfrm>
            <a:off x="8177989" y="4159072"/>
            <a:ext cx="3375592" cy="2186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46" descr="Forno de Micro-ondas de Embutir Philco | Casas Bahia"/>
          <p:cNvPicPr preferRelativeResize="0"/>
          <p:nvPr/>
        </p:nvPicPr>
        <p:blipFill rotWithShape="1">
          <a:blip r:embed="rId5">
            <a:alphaModFix/>
          </a:blip>
          <a:srcRect t="10000" b="10290"/>
          <a:stretch/>
        </p:blipFill>
        <p:spPr>
          <a:xfrm>
            <a:off x="4549731" y="4000865"/>
            <a:ext cx="3018559" cy="24060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4"/>
          <p:cNvSpPr txBox="1"/>
          <p:nvPr/>
        </p:nvSpPr>
        <p:spPr>
          <a:xfrm>
            <a:off x="735402" y="1681811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secadora de roupas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aparelho eletrodoméstico que auxilia na secagem de roupas após a lavagem na máquina. Serve para deixar as roupas bem sequinhas. Pode ser de parede/suspensa ou de chão. </a:t>
            </a:r>
          </a:p>
        </p:txBody>
      </p:sp>
      <p:sp>
        <p:nvSpPr>
          <p:cNvPr id="404" name="Google Shape;404;p44"/>
          <p:cNvSpPr txBox="1"/>
          <p:nvPr/>
        </p:nvSpPr>
        <p:spPr>
          <a:xfrm>
            <a:off x="2422395" y="436890"/>
            <a:ext cx="734711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Secadora de Roupa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0" name="Picture 2" descr="Secadora de Roupas Brastemp BSR10BB Branca com Ciclo | Casas Bahia">
            <a:extLst>
              <a:ext uri="{FF2B5EF4-FFF2-40B4-BE49-F238E27FC236}">
                <a16:creationId xmlns:a16="http://schemas.microsoft.com/office/drawing/2014/main" id="{FC783A75-30FC-F2EF-A028-03B12AA58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81" y="3243000"/>
            <a:ext cx="3074742" cy="307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ecadora de Roupa Mueller Sun 8 kg com timer ar quente e 6 cabides">
            <a:extLst>
              <a:ext uri="{FF2B5EF4-FFF2-40B4-BE49-F238E27FC236}">
                <a16:creationId xmlns:a16="http://schemas.microsoft.com/office/drawing/2014/main" id="{FFEAE5AA-02D1-DC0D-0541-1849B5ECAF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1" r="19534"/>
          <a:stretch/>
        </p:blipFill>
        <p:spPr bwMode="auto">
          <a:xfrm>
            <a:off x="4925962" y="2935059"/>
            <a:ext cx="2099128" cy="348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cadora de Roupas Brastemp Piso 10kg BSR10BBBNA - 220V">
            <a:extLst>
              <a:ext uri="{FF2B5EF4-FFF2-40B4-BE49-F238E27FC236}">
                <a16:creationId xmlns:a16="http://schemas.microsoft.com/office/drawing/2014/main" id="{80811D6F-7EAB-5EBE-F5F3-E5A86E8A8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873" y="2605100"/>
            <a:ext cx="3999271" cy="399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4"/>
          <p:cNvSpPr txBox="1"/>
          <p:nvPr/>
        </p:nvSpPr>
        <p:spPr>
          <a:xfrm>
            <a:off x="735403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uma pessoa não tem conhecimento prévio de como realizar a função, contrata-se serviços para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desinstalação e instalação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dos eletrodomésticos (depurador, lava louças, máquina de lavar roupa, etc.).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identificada a marca do prestador de serviços, indique-a. Caso não identificada, considere NA.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7" name="Google Shape;417;p24"/>
          <p:cNvSpPr txBox="1"/>
          <p:nvPr/>
        </p:nvSpPr>
        <p:spPr>
          <a:xfrm>
            <a:off x="145025" y="494887"/>
            <a:ext cx="1190194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Servicos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Desinstalacao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Instalacao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Eletrodomesticos</a:t>
            </a:r>
            <a:endParaRPr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18" name="Google Shape;418;p24" descr="Instalação de Maquina de Lavar Roupa Butantã - Instalar Maquina Lavar Roupa  - Antártica Assistência Técnic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95517" y="3976284"/>
            <a:ext cx="3232003" cy="21560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4480" y="3976282"/>
            <a:ext cx="3049396" cy="215601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24" descr="Store | iSnow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06584" y="3976283"/>
            <a:ext cx="3396225" cy="2156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25"/>
          <p:cNvSpPr txBox="1"/>
          <p:nvPr/>
        </p:nvSpPr>
        <p:spPr>
          <a:xfrm>
            <a:off x="735402" y="1898609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churrasqueiras linha industrial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 os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rill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têm categorias próprias.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grill grelha os alimentos diferente da churrasqueira elétrica.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Fogão a lenha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possui categoria própria: Agro, Comercio e Industria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Agro, Comercio e Industria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Fogareiro e o fogão de uma boca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possuem categoria própria: Esporte e Lazer &gt; Camping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Fogareiro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uma Boca.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7" name="Google Shape;427;p25"/>
          <p:cNvSpPr txBox="1"/>
          <p:nvPr/>
        </p:nvSpPr>
        <p:spPr>
          <a:xfrm>
            <a:off x="3547148" y="366400"/>
            <a:ext cx="520764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28" name="Google Shape;42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8818" y="4262511"/>
            <a:ext cx="1878641" cy="1234974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25"/>
          <p:cNvSpPr txBox="1"/>
          <p:nvPr/>
        </p:nvSpPr>
        <p:spPr>
          <a:xfrm>
            <a:off x="498818" y="5900356"/>
            <a:ext cx="2057442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Eletrodomésticos Linha Industrial</a:t>
            </a:r>
            <a:endParaRPr sz="1800" b="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0" name="Google Shape;430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64937" y="4420640"/>
            <a:ext cx="1945201" cy="1076845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25"/>
          <p:cNvSpPr txBox="1"/>
          <p:nvPr/>
        </p:nvSpPr>
        <p:spPr>
          <a:xfrm>
            <a:off x="3187727" y="6038855"/>
            <a:ext cx="2427754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Eletroportáteis &gt; Grill</a:t>
            </a:r>
            <a:endParaRPr sz="1800" b="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2" name="Google Shape;432;p25"/>
          <p:cNvSpPr txBox="1"/>
          <p:nvPr/>
        </p:nvSpPr>
        <p:spPr>
          <a:xfrm>
            <a:off x="9519075" y="5853792"/>
            <a:ext cx="25208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Fogareiro e Fogão de uma Boca</a:t>
            </a:r>
            <a:endParaRPr sz="1800" b="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3" name="Google Shape;433;p25" descr="Fogao a Lenha N 2 Branco Buque Sem Tampa - Venax"/>
          <p:cNvPicPr preferRelativeResize="0"/>
          <p:nvPr/>
        </p:nvPicPr>
        <p:blipFill rotWithShape="1">
          <a:blip r:embed="rId5">
            <a:alphaModFix/>
          </a:blip>
          <a:srcRect l="3230" t="12856" b="10050"/>
          <a:stretch/>
        </p:blipFill>
        <p:spPr>
          <a:xfrm>
            <a:off x="6115822" y="3573884"/>
            <a:ext cx="2658421" cy="2117946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25"/>
          <p:cNvSpPr txBox="1"/>
          <p:nvPr/>
        </p:nvSpPr>
        <p:spPr>
          <a:xfrm>
            <a:off x="6095854" y="5853792"/>
            <a:ext cx="294284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Fogão a lenha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Agro, Indústria e Comércio</a:t>
            </a:r>
            <a:endParaRPr sz="1800" b="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5" name="Google Shape;435;p25" descr="Fogão Elétrico 1 Boca de Mesa Inox - Mondial Fast Cook FE-04 110v | Verside"/>
          <p:cNvPicPr preferRelativeResize="0"/>
          <p:nvPr/>
        </p:nvPicPr>
        <p:blipFill rotWithShape="1">
          <a:blip r:embed="rId6">
            <a:alphaModFix/>
          </a:blip>
          <a:srcRect t="21052" b="20253"/>
          <a:stretch/>
        </p:blipFill>
        <p:spPr>
          <a:xfrm>
            <a:off x="9689489" y="4420640"/>
            <a:ext cx="2123310" cy="935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6"/>
          <p:cNvSpPr txBox="1"/>
          <p:nvPr/>
        </p:nvSpPr>
        <p:spPr>
          <a:xfrm>
            <a:off x="735447" y="1674714"/>
            <a:ext cx="107211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refrigerador automotivo possui categoria própria Automotivo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Automotivos.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cooler que não é elétrico possui categoria própria Utilidades Domesticas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Caixa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Termica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Cooler.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Filtro de cozinha sem ser elétrico e nem acoplado na torneira possui categoria própria: Utilidades Domesticas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Utensilios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Domesticos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Utensilios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Cozinha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Cozinha.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Filtro de cozinha acoplado na torneira possui categoria própria: 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Hidraulica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Torneira.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2" name="Google Shape;442;p6"/>
          <p:cNvSpPr txBox="1"/>
          <p:nvPr/>
        </p:nvSpPr>
        <p:spPr>
          <a:xfrm>
            <a:off x="3659689" y="305137"/>
            <a:ext cx="520764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3" name="Google Shape;443;p6"/>
          <p:cNvSpPr txBox="1"/>
          <p:nvPr/>
        </p:nvSpPr>
        <p:spPr>
          <a:xfrm>
            <a:off x="367027" y="6183531"/>
            <a:ext cx="25616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Acessórios automotivo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4" name="Google Shape;444;p6" descr="Refrigerador Automotivo 8 Litros 12V - Vonder - Geladeira Automotiva -  Magazine Luiz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2459" y="4437919"/>
            <a:ext cx="1350799" cy="1443514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6"/>
          <p:cNvSpPr txBox="1"/>
          <p:nvPr/>
        </p:nvSpPr>
        <p:spPr>
          <a:xfrm>
            <a:off x="3618652" y="6177236"/>
            <a:ext cx="264485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Caixa térmica e cooler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6" name="Google Shape;446;p6" descr="Kit 3 Caixa Térmica Cooler Combo 34 + 18 + 6 Litros - Mor - Cooler Térmico  - Magazine Luiza"/>
          <p:cNvPicPr preferRelativeResize="0"/>
          <p:nvPr/>
        </p:nvPicPr>
        <p:blipFill rotWithShape="1">
          <a:blip r:embed="rId4">
            <a:alphaModFix/>
          </a:blip>
          <a:srcRect l="12442" t="4021" r="7174" b="4022"/>
          <a:stretch/>
        </p:blipFill>
        <p:spPr>
          <a:xfrm>
            <a:off x="4023450" y="4260754"/>
            <a:ext cx="1657770" cy="18984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6" descr="Filtro de Água de Parede Cromado 2171C Forusi"/>
          <p:cNvPicPr preferRelativeResize="0"/>
          <p:nvPr/>
        </p:nvPicPr>
        <p:blipFill rotWithShape="1">
          <a:blip r:embed="rId5">
            <a:alphaModFix/>
          </a:blip>
          <a:srcRect l="28438" r="14883"/>
          <a:stretch/>
        </p:blipFill>
        <p:spPr>
          <a:xfrm>
            <a:off x="7502028" y="4123134"/>
            <a:ext cx="1201730" cy="2120304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6"/>
          <p:cNvSpPr txBox="1"/>
          <p:nvPr/>
        </p:nvSpPr>
        <p:spPr>
          <a:xfrm>
            <a:off x="6634449" y="6184862"/>
            <a:ext cx="26448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 de Cozinha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9" name="Google Shape;449;p6" descr="Torneiras com Filtro - Preços Imperdíveis | Leroy Merlin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697071" y="4260754"/>
            <a:ext cx="1657770" cy="1657770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p6"/>
          <p:cNvSpPr txBox="1"/>
          <p:nvPr/>
        </p:nvSpPr>
        <p:spPr>
          <a:xfrm>
            <a:off x="9942277" y="6184861"/>
            <a:ext cx="1087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Torneira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2933</Words>
  <Application>Microsoft Office PowerPoint</Application>
  <PresentationFormat>Widescreen</PresentationFormat>
  <Paragraphs>157</Paragraphs>
  <Slides>35</Slides>
  <Notes>35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35</vt:i4>
      </vt:variant>
    </vt:vector>
  </HeadingPairs>
  <TitlesOfParts>
    <vt:vector size="39" baseType="lpstr">
      <vt:lpstr>Calibri</vt:lpstr>
      <vt:lpstr>Roboto</vt:lpstr>
      <vt:lpstr>Arial</vt:lpstr>
      <vt:lpstr>Tema do Office</vt:lpstr>
      <vt:lpstr>Eletrodomésticos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andressa.venesia@neotrust.com.br</dc:creator>
  <cp:lastModifiedBy>Ilse Celia Silva Montalvao</cp:lastModifiedBy>
  <cp:revision>8</cp:revision>
  <dcterms:created xsi:type="dcterms:W3CDTF">2022-03-17T13:44:08Z</dcterms:created>
  <dcterms:modified xsi:type="dcterms:W3CDTF">2024-11-22T18:34:04Z</dcterms:modified>
</cp:coreProperties>
</file>