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69" r:id="rId4"/>
    <p:sldId id="268" r:id="rId5"/>
    <p:sldId id="261" r:id="rId6"/>
    <p:sldId id="265" r:id="rId7"/>
    <p:sldId id="267" r:id="rId8"/>
    <p:sldId id="270" r:id="rId9"/>
    <p:sldId id="271" r:id="rId10"/>
    <p:sldId id="272" r:id="rId11"/>
    <p:sldId id="273" r:id="rId12"/>
    <p:sldId id="276" r:id="rId13"/>
    <p:sldId id="277" r:id="rId14"/>
    <p:sldId id="278" r:id="rId15"/>
    <p:sldId id="279" r:id="rId16"/>
    <p:sldId id="258" r:id="rId17"/>
    <p:sldId id="262" r:id="rId18"/>
    <p:sldId id="263" r:id="rId19"/>
    <p:sldId id="264" r:id="rId20"/>
    <p:sldId id="266" r:id="rId21"/>
    <p:sldId id="260" r:id="rId22"/>
    <p:sldId id="259" r:id="rId23"/>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99F775-4A58-478C-925D-671A569D756B}" type="datetimeFigureOut">
              <a:rPr lang="pt-BR" smtClean="0"/>
              <a:t>21/10/2024</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D5AE9B-FEDE-4CD2-933D-318BEC95E0D2}" type="slidenum">
              <a:rPr lang="pt-BR" smtClean="0"/>
              <a:t>‹nº›</a:t>
            </a:fld>
            <a:endParaRPr lang="pt-BR"/>
          </a:p>
        </p:txBody>
      </p:sp>
    </p:spTree>
    <p:extLst>
      <p:ext uri="{BB962C8B-B14F-4D97-AF65-F5344CB8AC3E}">
        <p14:creationId xmlns:p14="http://schemas.microsoft.com/office/powerpoint/2010/main" val="1643613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4" name="Google Shape;14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 name="Google Shape;15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1AD534-2E58-4308-965E-09B1C56599B2}"/>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37079D7C-F430-4E6B-9988-89218B0A93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CE2608C5-7996-441E-B80E-B6B61C2D8B6A}"/>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D9F88ADD-C3B7-44F9-BEBA-A355E9AFD2E6}"/>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938026A9-CB9C-4C88-B2D4-948E1593A21C}"/>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2524401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11688A-AD67-4428-BDCB-DB3893C61207}"/>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2A47AA37-AC3C-42DC-84A0-F301E79FEB61}"/>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5751848-C973-467D-A4A1-83274AABB565}"/>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3DF194D6-34EF-4578-B96D-05E7817A886D}"/>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36C82049-9856-47B8-BB7B-F754C4D9FC18}"/>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2253035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AC4E53-1E5A-4A05-AC14-4947303FA19C}"/>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1BBC22E2-15E4-47D5-B12B-46AFC9DEBC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E38B646F-3A76-4E77-8E4E-9AE151E7D002}"/>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F9AC4BC7-C51F-477A-BFF2-40BCF98C350D}"/>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4026CAD8-FC3D-4C54-9278-69853116B14B}"/>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4205878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8A51CA-E221-4DA9-A28E-16D0F42F4D83}"/>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CD3052D7-79A3-494B-A6CD-4BB0CD89B4CE}"/>
              </a:ext>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A412DF2B-C5E9-49B7-98E4-2968C0BDDC6A}"/>
              </a:ext>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CA6A982F-A43E-4644-B30F-23E6E7E54FB7}"/>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6" name="Espaço Reservado para Rodapé 5">
            <a:extLst>
              <a:ext uri="{FF2B5EF4-FFF2-40B4-BE49-F238E27FC236}">
                <a16:creationId xmlns:a16="http://schemas.microsoft.com/office/drawing/2014/main" id="{9C08A064-28E9-4D11-B1E2-BD75C98A12A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513D0AD5-3BEC-4889-B50C-4E08B0E999D3}"/>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1301736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FF1503-7FBA-462F-9448-347357493CFB}"/>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5B420ABD-6AEC-42EC-9C6C-F15F05D918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A83018ED-0E17-4BB5-827D-1D127BEC8EDF}"/>
              </a:ext>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BB32CB3C-5485-4A01-8494-7DEB7BD39C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D113CEC0-CBA8-49DC-B333-46127D4113AD}"/>
              </a:ext>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E2B5C19D-8B0C-4CFE-A991-1B4E9BBB58B5}"/>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8" name="Espaço Reservado para Rodapé 7">
            <a:extLst>
              <a:ext uri="{FF2B5EF4-FFF2-40B4-BE49-F238E27FC236}">
                <a16:creationId xmlns:a16="http://schemas.microsoft.com/office/drawing/2014/main" id="{016FBD16-9675-46A1-AC13-AA4FC7F6FC2D}"/>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EF8DE050-AAD7-45D5-815E-AC6F6AC6CFAE}"/>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3662558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E0D650-A2F8-478B-BE7A-F39638DDFEC8}"/>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FA327CEE-FA07-4E92-B25E-BF36445FF98D}"/>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4" name="Espaço Reservado para Rodapé 3">
            <a:extLst>
              <a:ext uri="{FF2B5EF4-FFF2-40B4-BE49-F238E27FC236}">
                <a16:creationId xmlns:a16="http://schemas.microsoft.com/office/drawing/2014/main" id="{8D80E10F-4F04-4477-A4B9-991CB6216835}"/>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3677A3EC-0AEB-4E3C-8284-1D1030F0477C}"/>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356371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933D02CC-1DEC-403D-AECF-38FC1C37803D}"/>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3" name="Espaço Reservado para Rodapé 2">
            <a:extLst>
              <a:ext uri="{FF2B5EF4-FFF2-40B4-BE49-F238E27FC236}">
                <a16:creationId xmlns:a16="http://schemas.microsoft.com/office/drawing/2014/main" id="{343D7BF8-6300-4C83-AD15-7028D23C8121}"/>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B941FD8C-7427-4ADC-9883-9281D8949C60}"/>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145030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EC5104-7F88-4372-9140-98168669EE15}"/>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79541E69-7FA3-41A3-B674-75FDD251DB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2B9C5753-D92C-4B19-B801-BF7B73BAE7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2DDEED49-E38D-401C-B010-E81F35A6B963}"/>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6" name="Espaço Reservado para Rodapé 5">
            <a:extLst>
              <a:ext uri="{FF2B5EF4-FFF2-40B4-BE49-F238E27FC236}">
                <a16:creationId xmlns:a16="http://schemas.microsoft.com/office/drawing/2014/main" id="{231AB795-3DE2-4CC4-90CF-FC3D662A0166}"/>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DC72CAB7-6C82-4D39-8C4B-EF53AB28A352}"/>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287606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451DB2-1430-4C15-8F06-0CB69F5227F5}"/>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F122A66A-1567-469C-A4FE-523FD4B4A7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4921B464-74C8-4810-A27B-7B5EFE686A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55B17102-6147-420D-87E8-8C5D42CA8602}"/>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6" name="Espaço Reservado para Rodapé 5">
            <a:extLst>
              <a:ext uri="{FF2B5EF4-FFF2-40B4-BE49-F238E27FC236}">
                <a16:creationId xmlns:a16="http://schemas.microsoft.com/office/drawing/2014/main" id="{97FA7D54-9719-4897-9783-1E1BEE3D604D}"/>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77DC9F74-70DE-46B4-B203-EAE172F53192}"/>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3551244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0C56B0-31DC-4FDF-A5D6-17BCD3F6A308}"/>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2DFEF1E9-8547-4199-9BD8-8444DD31DC55}"/>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7DC4AF38-853D-4549-8CD6-3C45FA4D9AB4}"/>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4C7A9D66-5DDA-456D-9AE2-18E3FE8600DD}"/>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E9A524AB-567F-4678-9B4D-729488DD39DA}"/>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2179707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BF24A07-3343-47BB-9359-9E352816015E}"/>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9D0424C6-BD9E-4FF1-A7CD-86ABA1FA6365}"/>
              </a:ext>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8EC25F5F-81B3-4690-9B5E-DE60F405CC60}"/>
              </a:ext>
            </a:extLst>
          </p:cNvPr>
          <p:cNvSpPr>
            <a:spLocks noGrp="1"/>
          </p:cNvSpPr>
          <p:nvPr>
            <p:ph type="dt" sz="half" idx="10"/>
          </p:nvPr>
        </p:nvSpPr>
        <p:spPr/>
        <p:txBody>
          <a:body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06654D1E-90B7-4A53-AE04-D0A240BF3260}"/>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60C1F423-ADBA-414C-9099-E74F304ACAFD}"/>
              </a:ext>
            </a:extLst>
          </p:cNvPr>
          <p:cNvSpPr>
            <a:spLocks noGrp="1"/>
          </p:cNvSpPr>
          <p:nvPr>
            <p:ph type="sldNum" sz="quarter" idx="12"/>
          </p:nvPr>
        </p:nvSpPr>
        <p:spPr/>
        <p:txBody>
          <a:bodyPr/>
          <a:lstStyle/>
          <a:p>
            <a:fld id="{34C4AB32-EC0E-4DA1-9527-2B82055393E6}" type="slidenum">
              <a:rPr lang="pt-BR" smtClean="0"/>
              <a:t>‹nº›</a:t>
            </a:fld>
            <a:endParaRPr lang="pt-BR"/>
          </a:p>
        </p:txBody>
      </p:sp>
    </p:spTree>
    <p:extLst>
      <p:ext uri="{BB962C8B-B14F-4D97-AF65-F5344CB8AC3E}">
        <p14:creationId xmlns:p14="http://schemas.microsoft.com/office/powerpoint/2010/main" val="303421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9C8B850B-AB4C-4358-B8C9-3A071CEC3B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2C29B1F7-15B4-4753-9D33-E5C36A990A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6BBCA3DA-374B-4567-A62F-8D695AF01F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113CD7-DC7C-4022-9A04-098777E436D8}" type="datetimeFigureOut">
              <a:rPr lang="pt-BR" smtClean="0"/>
              <a:t>21/10/2024</a:t>
            </a:fld>
            <a:endParaRPr lang="pt-BR"/>
          </a:p>
        </p:txBody>
      </p:sp>
      <p:sp>
        <p:nvSpPr>
          <p:cNvPr id="5" name="Espaço Reservado para Rodapé 4">
            <a:extLst>
              <a:ext uri="{FF2B5EF4-FFF2-40B4-BE49-F238E27FC236}">
                <a16:creationId xmlns:a16="http://schemas.microsoft.com/office/drawing/2014/main" id="{B930D3C1-47AA-4BFA-9569-47FA13561F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6F9746A9-D8E6-4894-9088-3E11302252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C4AB32-EC0E-4DA1-9527-2B82055393E6}" type="slidenum">
              <a:rPr lang="pt-BR" smtClean="0"/>
              <a:t>‹nº›</a:t>
            </a:fld>
            <a:endParaRPr lang="pt-BR"/>
          </a:p>
        </p:txBody>
      </p:sp>
    </p:spTree>
    <p:extLst>
      <p:ext uri="{BB962C8B-B14F-4D97-AF65-F5344CB8AC3E}">
        <p14:creationId xmlns:p14="http://schemas.microsoft.com/office/powerpoint/2010/main" val="683647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8.jp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4.jpg"/><Relationship Id="rId5" Type="http://schemas.openxmlformats.org/officeDocument/2006/relationships/image" Target="../media/image43.png"/><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g"/><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57.png"/></Relationships>
</file>

<file path=ppt/slides/_rels/slide1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png"/></Relationships>
</file>

<file path=ppt/slides/_rels/slide1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fif"/><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2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png"/></Relationships>
</file>

<file path=ppt/slides/_rels/slide2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F6E093-A6A6-4DAC-A131-95D25CC496BD}"/>
              </a:ext>
            </a:extLst>
          </p:cNvPr>
          <p:cNvSpPr>
            <a:spLocks noGrp="1"/>
          </p:cNvSpPr>
          <p:nvPr>
            <p:ph type="ctrTitle"/>
          </p:nvPr>
        </p:nvSpPr>
        <p:spPr>
          <a:xfrm>
            <a:off x="1524000" y="1624083"/>
            <a:ext cx="9144000" cy="875945"/>
          </a:xfrm>
        </p:spPr>
        <p:txBody>
          <a:bodyPr>
            <a:noAutofit/>
          </a:bodyPr>
          <a:lstStyle/>
          <a:p>
            <a:r>
              <a:rPr lang="pt-BR" b="1" dirty="0">
                <a:latin typeface="Roboto" panose="02000000000000000000" pitchFamily="2" charset="0"/>
                <a:ea typeface="Roboto" panose="02000000000000000000" pitchFamily="2" charset="0"/>
                <a:cs typeface="Roboto" panose="02000000000000000000" pitchFamily="2" charset="0"/>
              </a:rPr>
              <a:t>Frios e Laticínios</a:t>
            </a:r>
            <a:r>
              <a:rPr lang="pt-BR" dirty="0">
                <a:latin typeface="Roboto" panose="02000000000000000000" pitchFamily="2" charset="0"/>
                <a:ea typeface="Roboto" panose="02000000000000000000" pitchFamily="2" charset="0"/>
                <a:cs typeface="Roboto" panose="02000000000000000000" pitchFamily="2" charset="0"/>
              </a:rPr>
              <a:t> </a:t>
            </a:r>
          </a:p>
        </p:txBody>
      </p:sp>
      <p:sp>
        <p:nvSpPr>
          <p:cNvPr id="4" name="Google Shape;85;p1">
            <a:extLst>
              <a:ext uri="{FF2B5EF4-FFF2-40B4-BE49-F238E27FC236}">
                <a16:creationId xmlns:a16="http://schemas.microsoft.com/office/drawing/2014/main" id="{3BE6C92B-4064-4CAE-7A4F-E3EBCB8D769F}"/>
              </a:ext>
            </a:extLst>
          </p:cNvPr>
          <p:cNvSpPr txBox="1"/>
          <p:nvPr/>
        </p:nvSpPr>
        <p:spPr>
          <a:xfrm>
            <a:off x="11103056" y="6488709"/>
            <a:ext cx="1258957"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08/2024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1026" name="Picture 2" descr="Queijo: propriedades, benefícios nutricionais e receitas">
            <a:extLst>
              <a:ext uri="{FF2B5EF4-FFF2-40B4-BE49-F238E27FC236}">
                <a16:creationId xmlns:a16="http://schemas.microsoft.com/office/drawing/2014/main" id="{4041FB75-FCC6-2B7B-BF66-D1BDED21B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3007" y="3065033"/>
            <a:ext cx="1544014" cy="10293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eite Integral Piracanjuba 1L : Amazon.com.br: Alimentos e Bebidas">
            <a:extLst>
              <a:ext uri="{FF2B5EF4-FFF2-40B4-BE49-F238E27FC236}">
                <a16:creationId xmlns:a16="http://schemas.microsoft.com/office/drawing/2014/main" id="{B65C374D-9B56-87FA-4035-D2C4A4357C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1268" y="2573246"/>
            <a:ext cx="1184200" cy="18024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ordura Vegetal P/ Massas e Sorvetes 500g Primor | Shopee Brasil">
            <a:extLst>
              <a:ext uri="{FF2B5EF4-FFF2-40B4-BE49-F238E27FC236}">
                <a16:creationId xmlns:a16="http://schemas.microsoft.com/office/drawing/2014/main" id="{BFA5D24A-836D-AFA3-62D3-123D894D3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0423" y="2648068"/>
            <a:ext cx="1705924" cy="170592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reme Vegetal 200g Vcon - emporioquatroestrelas">
            <a:extLst>
              <a:ext uri="{FF2B5EF4-FFF2-40B4-BE49-F238E27FC236}">
                <a16:creationId xmlns:a16="http://schemas.microsoft.com/office/drawing/2014/main" id="{BBEBA58D-5A8C-E918-2F17-B201CD68DB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4476" y="2453252"/>
            <a:ext cx="2021962" cy="2021962"/>
          </a:xfrm>
          <a:prstGeom prst="rect">
            <a:avLst/>
          </a:prstGeom>
          <a:noFill/>
          <a:extLst>
            <a:ext uri="{909E8E84-426E-40DD-AFC4-6F175D3DCCD1}">
              <a14:hiddenFill xmlns:a14="http://schemas.microsoft.com/office/drawing/2010/main">
                <a:solidFill>
                  <a:srgbClr val="FFFFFF"/>
                </a:solidFill>
              </a14:hiddenFill>
            </a:ext>
          </a:extLst>
        </p:spPr>
      </p:pic>
      <p:pic>
        <p:nvPicPr>
          <p:cNvPr id="5" name="Google Shape;86;p1">
            <a:extLst>
              <a:ext uri="{FF2B5EF4-FFF2-40B4-BE49-F238E27FC236}">
                <a16:creationId xmlns:a16="http://schemas.microsoft.com/office/drawing/2014/main" id="{A85948C8-D45F-F61E-2C4B-1952D793DBFC}"/>
              </a:ext>
            </a:extLst>
          </p:cNvPr>
          <p:cNvPicPr preferRelativeResize="0"/>
          <p:nvPr/>
        </p:nvPicPr>
        <p:blipFill rotWithShape="1">
          <a:blip r:embed="rId6">
            <a:alphaModFix/>
          </a:blip>
          <a:srcRect/>
          <a:stretch/>
        </p:blipFill>
        <p:spPr>
          <a:xfrm>
            <a:off x="9054989" y="4803481"/>
            <a:ext cx="1880049" cy="1917571"/>
          </a:xfrm>
          <a:prstGeom prst="rect">
            <a:avLst/>
          </a:prstGeom>
          <a:noFill/>
          <a:ln>
            <a:noFill/>
          </a:ln>
        </p:spPr>
      </p:pic>
      <p:pic>
        <p:nvPicPr>
          <p:cNvPr id="6" name="Google Shape;87;p1">
            <a:extLst>
              <a:ext uri="{FF2B5EF4-FFF2-40B4-BE49-F238E27FC236}">
                <a16:creationId xmlns:a16="http://schemas.microsoft.com/office/drawing/2014/main" id="{E75A1273-ACA3-21B3-2373-566A212539D8}"/>
              </a:ext>
            </a:extLst>
          </p:cNvPr>
          <p:cNvPicPr preferRelativeResize="0"/>
          <p:nvPr/>
        </p:nvPicPr>
        <p:blipFill rotWithShape="1">
          <a:blip r:embed="rId7">
            <a:alphaModFix/>
          </a:blip>
          <a:srcRect/>
          <a:stretch/>
        </p:blipFill>
        <p:spPr>
          <a:xfrm>
            <a:off x="3725265" y="4906301"/>
            <a:ext cx="1611010" cy="1721289"/>
          </a:xfrm>
          <a:prstGeom prst="rect">
            <a:avLst/>
          </a:prstGeom>
          <a:noFill/>
          <a:ln>
            <a:noFill/>
          </a:ln>
        </p:spPr>
      </p:pic>
      <p:pic>
        <p:nvPicPr>
          <p:cNvPr id="7" name="Google Shape;88;p1">
            <a:extLst>
              <a:ext uri="{FF2B5EF4-FFF2-40B4-BE49-F238E27FC236}">
                <a16:creationId xmlns:a16="http://schemas.microsoft.com/office/drawing/2014/main" id="{DAF1CCD6-6D49-6E76-6725-8BEE8D1708CA}"/>
              </a:ext>
            </a:extLst>
          </p:cNvPr>
          <p:cNvPicPr preferRelativeResize="0"/>
          <p:nvPr/>
        </p:nvPicPr>
        <p:blipFill rotWithShape="1">
          <a:blip r:embed="rId8">
            <a:alphaModFix/>
          </a:blip>
          <a:srcRect/>
          <a:stretch/>
        </p:blipFill>
        <p:spPr>
          <a:xfrm>
            <a:off x="1161207" y="4776080"/>
            <a:ext cx="1484356" cy="1985780"/>
          </a:xfrm>
          <a:prstGeom prst="rect">
            <a:avLst/>
          </a:prstGeom>
          <a:noFill/>
          <a:ln>
            <a:noFill/>
          </a:ln>
        </p:spPr>
      </p:pic>
      <p:pic>
        <p:nvPicPr>
          <p:cNvPr id="8" name="Google Shape;89;p1" descr="PRESUNTO COZIDO FATIADO LEBON 180G | Deskontão Atacado">
            <a:extLst>
              <a:ext uri="{FF2B5EF4-FFF2-40B4-BE49-F238E27FC236}">
                <a16:creationId xmlns:a16="http://schemas.microsoft.com/office/drawing/2014/main" id="{33A8ADCF-038B-D283-93FD-684E894F5BD2}"/>
              </a:ext>
            </a:extLst>
          </p:cNvPr>
          <p:cNvPicPr preferRelativeResize="0"/>
          <p:nvPr/>
        </p:nvPicPr>
        <p:blipFill rotWithShape="1">
          <a:blip r:embed="rId9">
            <a:alphaModFix/>
          </a:blip>
          <a:srcRect/>
          <a:stretch/>
        </p:blipFill>
        <p:spPr>
          <a:xfrm>
            <a:off x="6210114" y="4688741"/>
            <a:ext cx="2064266" cy="2073119"/>
          </a:xfrm>
          <a:prstGeom prst="rect">
            <a:avLst/>
          </a:prstGeom>
          <a:noFill/>
          <a:ln>
            <a:noFill/>
          </a:ln>
        </p:spPr>
      </p:pic>
    </p:spTree>
    <p:extLst>
      <p:ext uri="{BB962C8B-B14F-4D97-AF65-F5344CB8AC3E}">
        <p14:creationId xmlns:p14="http://schemas.microsoft.com/office/powerpoint/2010/main" val="1015897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0;p2">
            <a:extLst>
              <a:ext uri="{FF2B5EF4-FFF2-40B4-BE49-F238E27FC236}">
                <a16:creationId xmlns:a16="http://schemas.microsoft.com/office/drawing/2014/main" id="{A34DD69D-5FDA-5361-9E84-4044F20E37CE}"/>
              </a:ext>
            </a:extLst>
          </p:cNvPr>
          <p:cNvSpPr txBox="1"/>
          <p:nvPr/>
        </p:nvSpPr>
        <p:spPr>
          <a:xfrm>
            <a:off x="397564" y="667695"/>
            <a:ext cx="226830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7" name="Google Shape;91;p2">
            <a:extLst>
              <a:ext uri="{FF2B5EF4-FFF2-40B4-BE49-F238E27FC236}">
                <a16:creationId xmlns:a16="http://schemas.microsoft.com/office/drawing/2014/main" id="{FB3B1BC1-D3DA-E151-A0AD-5FA1ED3E5CFC}"/>
              </a:ext>
            </a:extLst>
          </p:cNvPr>
          <p:cNvSpPr txBox="1"/>
          <p:nvPr/>
        </p:nvSpPr>
        <p:spPr>
          <a:xfrm>
            <a:off x="397563" y="1577107"/>
            <a:ext cx="10902783" cy="313928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Banha e Gordura Vegetal</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Bebida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Lactea</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 e Iogurte</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Cream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Cheese</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 Creme de Queijo e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Requeijao</a:t>
            </a:r>
            <a:endParaRPr lang="pt-BR" b="1" i="0" u="none" strike="noStrike" cap="none" dirty="0">
              <a:solidFill>
                <a:srgbClr val="000000"/>
              </a:solidFill>
              <a:latin typeface="Roboto" panose="02000000000000000000" pitchFamily="2" charset="0"/>
              <a:ea typeface="Roboto" panose="02000000000000000000" pitchFamily="2" charset="0"/>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Creme Vegetal e Margarina</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Apresuntado</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 e Presunto</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Blanquet</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 Finesse, Peito de Chester, Frango e Peru</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Copa e Salame</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Lombo e Rosbife</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Mortadela</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Salsicha</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Embutidos e Frios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Tabua de Frios</a:t>
            </a:r>
          </a:p>
        </p:txBody>
      </p:sp>
    </p:spTree>
    <p:extLst>
      <p:ext uri="{BB962C8B-B14F-4D97-AF65-F5344CB8AC3E}">
        <p14:creationId xmlns:p14="http://schemas.microsoft.com/office/powerpoint/2010/main" val="3799985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0;p2">
            <a:extLst>
              <a:ext uri="{FF2B5EF4-FFF2-40B4-BE49-F238E27FC236}">
                <a16:creationId xmlns:a16="http://schemas.microsoft.com/office/drawing/2014/main" id="{A34DD69D-5FDA-5361-9E84-4044F20E37CE}"/>
              </a:ext>
            </a:extLst>
          </p:cNvPr>
          <p:cNvSpPr txBox="1"/>
          <p:nvPr/>
        </p:nvSpPr>
        <p:spPr>
          <a:xfrm>
            <a:off x="397564" y="667695"/>
            <a:ext cx="226830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7" name="Google Shape;91;p2">
            <a:extLst>
              <a:ext uri="{FF2B5EF4-FFF2-40B4-BE49-F238E27FC236}">
                <a16:creationId xmlns:a16="http://schemas.microsoft.com/office/drawing/2014/main" id="{FB3B1BC1-D3DA-E151-A0AD-5FA1ED3E5CFC}"/>
              </a:ext>
            </a:extLst>
          </p:cNvPr>
          <p:cNvSpPr txBox="1"/>
          <p:nvPr/>
        </p:nvSpPr>
        <p:spPr>
          <a:xfrm>
            <a:off x="397563" y="1577107"/>
            <a:ext cx="9128573" cy="203128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Leite</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Leite em </a:t>
            </a:r>
            <a:r>
              <a:rPr lang="pt-BR" b="1" i="0" u="none" strike="noStrike" cap="none" dirty="0" err="1">
                <a:solidFill>
                  <a:srgbClr val="000000"/>
                </a:solidFill>
                <a:latin typeface="Roboto" panose="02000000000000000000" pitchFamily="2" charset="0"/>
                <a:ea typeface="Roboto" panose="02000000000000000000" pitchFamily="2" charset="0"/>
                <a:cs typeface="Arial"/>
                <a:sym typeface="Arial"/>
              </a:rPr>
              <a:t>Po</a:t>
            </a:r>
            <a:endParaRPr lang="pt-BR" b="1" i="0" u="none" strike="noStrike" cap="none" dirty="0">
              <a:solidFill>
                <a:srgbClr val="000000"/>
              </a:solidFill>
              <a:latin typeface="Roboto" panose="02000000000000000000" pitchFamily="2" charset="0"/>
              <a:ea typeface="Roboto" panose="02000000000000000000" pitchFamily="2" charset="0"/>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Leite Fermentado</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Leite Vegetal</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Manteiga</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Queijo</a:t>
            </a:r>
          </a:p>
          <a:p>
            <a:pPr marL="0" marR="0" lvl="0" indent="0" algn="l" rtl="0">
              <a:lnSpc>
                <a:spcPct val="100000"/>
              </a:lnSpc>
              <a:spcBef>
                <a:spcPts val="0"/>
              </a:spcBef>
              <a:spcAft>
                <a:spcPts val="0"/>
              </a:spcAft>
              <a:buClr>
                <a:srgbClr val="000000"/>
              </a:buClr>
              <a:buSzPts val="1800"/>
              <a:buFont typeface="Arial"/>
              <a:buNone/>
            </a:pP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b="1" i="0" u="none" strike="noStrike" cap="none" dirty="0">
                <a:solidFill>
                  <a:srgbClr val="000000"/>
                </a:solidFill>
                <a:latin typeface="Roboto" panose="02000000000000000000" pitchFamily="2" charset="0"/>
                <a:ea typeface="Roboto" panose="02000000000000000000" pitchFamily="2" charset="0"/>
                <a:cs typeface="Arial"/>
                <a:sym typeface="Arial"/>
              </a:rPr>
              <a:t>Queijo Ralado</a:t>
            </a:r>
          </a:p>
        </p:txBody>
      </p:sp>
    </p:spTree>
    <p:extLst>
      <p:ext uri="{BB962C8B-B14F-4D97-AF65-F5344CB8AC3E}">
        <p14:creationId xmlns:p14="http://schemas.microsoft.com/office/powerpoint/2010/main" val="1017999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m 11" descr="Gráfico, Gráfico de funil&#10;&#10;Descrição gerada automaticamente">
            <a:extLst>
              <a:ext uri="{FF2B5EF4-FFF2-40B4-BE49-F238E27FC236}">
                <a16:creationId xmlns:a16="http://schemas.microsoft.com/office/drawing/2014/main" id="{5BE9CBDB-22C3-440B-91E7-A77AF9ABF2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781" y="3429000"/>
            <a:ext cx="2160398" cy="3055726"/>
          </a:xfrm>
          <a:prstGeom prst="rect">
            <a:avLst/>
          </a:prstGeom>
        </p:spPr>
      </p:pic>
      <p:pic>
        <p:nvPicPr>
          <p:cNvPr id="14" name="Imagem 13" descr="Uma imagem contendo nome da empresa&#10;&#10;Descrição gerada automaticamente">
            <a:extLst>
              <a:ext uri="{FF2B5EF4-FFF2-40B4-BE49-F238E27FC236}">
                <a16:creationId xmlns:a16="http://schemas.microsoft.com/office/drawing/2014/main" id="{08134664-7317-4380-8AAE-E153F52B6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8375" y="3679109"/>
            <a:ext cx="2728825" cy="2728825"/>
          </a:xfrm>
          <a:prstGeom prst="rect">
            <a:avLst/>
          </a:prstGeom>
        </p:spPr>
      </p:pic>
      <p:pic>
        <p:nvPicPr>
          <p:cNvPr id="16" name="Imagem 15" descr="Uma imagem contendo xícara, mesa, café, copo descartável&#10;&#10;Descrição gerada automaticamente">
            <a:extLst>
              <a:ext uri="{FF2B5EF4-FFF2-40B4-BE49-F238E27FC236}">
                <a16:creationId xmlns:a16="http://schemas.microsoft.com/office/drawing/2014/main" id="{D28DA5CF-F2A4-4D9F-B26D-32465DD3A8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7179" y="3679109"/>
            <a:ext cx="2522581" cy="2522581"/>
          </a:xfrm>
          <a:prstGeom prst="rect">
            <a:avLst/>
          </a:prstGeom>
        </p:spPr>
      </p:pic>
      <p:pic>
        <p:nvPicPr>
          <p:cNvPr id="18" name="Imagem 17" descr="Texto, Quadro de comunicações&#10;&#10;Descrição gerada automaticamente">
            <a:extLst>
              <a:ext uri="{FF2B5EF4-FFF2-40B4-BE49-F238E27FC236}">
                <a16:creationId xmlns:a16="http://schemas.microsoft.com/office/drawing/2014/main" id="{46D1943A-ABFE-4A45-866C-B0D173D78E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069" y="3862384"/>
            <a:ext cx="2339306" cy="2339306"/>
          </a:xfrm>
          <a:prstGeom prst="rect">
            <a:avLst/>
          </a:prstGeom>
        </p:spPr>
      </p:pic>
      <p:sp>
        <p:nvSpPr>
          <p:cNvPr id="19" name="CaixaDeTexto 18">
            <a:extLst>
              <a:ext uri="{FF2B5EF4-FFF2-40B4-BE49-F238E27FC236}">
                <a16:creationId xmlns:a16="http://schemas.microsoft.com/office/drawing/2014/main" id="{6E95C2FF-5C04-44EA-BE10-1CCEAEE486AD}"/>
              </a:ext>
            </a:extLst>
          </p:cNvPr>
          <p:cNvSpPr txBox="1"/>
          <p:nvPr/>
        </p:nvSpPr>
        <p:spPr>
          <a:xfrm>
            <a:off x="2606441" y="6300060"/>
            <a:ext cx="1482663" cy="369332"/>
          </a:xfrm>
          <a:prstGeom prst="rect">
            <a:avLst/>
          </a:prstGeom>
          <a:noFill/>
        </p:spPr>
        <p:txBody>
          <a:bodyPr wrap="square" rtlCol="0">
            <a:spAutoFit/>
          </a:bodyPr>
          <a:lstStyle/>
          <a:p>
            <a:r>
              <a:rPr lang="pt-BR" dirty="0">
                <a:latin typeface="Roboto" panose="02000000000000000000" pitchFamily="2" charset="0"/>
                <a:ea typeface="Roboto" panose="02000000000000000000" pitchFamily="2" charset="0"/>
              </a:rPr>
              <a:t>Banha</a:t>
            </a:r>
          </a:p>
        </p:txBody>
      </p:sp>
      <p:sp>
        <p:nvSpPr>
          <p:cNvPr id="20" name="CaixaDeTexto 19">
            <a:extLst>
              <a:ext uri="{FF2B5EF4-FFF2-40B4-BE49-F238E27FC236}">
                <a16:creationId xmlns:a16="http://schemas.microsoft.com/office/drawing/2014/main" id="{BE37A286-77F0-4277-90B4-7453B27B02F4}"/>
              </a:ext>
            </a:extLst>
          </p:cNvPr>
          <p:cNvSpPr txBox="1"/>
          <p:nvPr/>
        </p:nvSpPr>
        <p:spPr>
          <a:xfrm>
            <a:off x="8485618" y="6300060"/>
            <a:ext cx="2120348" cy="369332"/>
          </a:xfrm>
          <a:prstGeom prst="rect">
            <a:avLst/>
          </a:prstGeom>
          <a:noFill/>
        </p:spPr>
        <p:txBody>
          <a:bodyPr wrap="square" rtlCol="0">
            <a:spAutoFit/>
          </a:bodyPr>
          <a:lstStyle/>
          <a:p>
            <a:r>
              <a:rPr lang="pt-BR" dirty="0">
                <a:latin typeface="Roboto" panose="02000000000000000000" pitchFamily="2" charset="0"/>
                <a:ea typeface="Roboto" panose="02000000000000000000" pitchFamily="2" charset="0"/>
              </a:rPr>
              <a:t>Gordura vegetal</a:t>
            </a:r>
          </a:p>
        </p:txBody>
      </p:sp>
      <p:sp>
        <p:nvSpPr>
          <p:cNvPr id="11" name="Google Shape;98;p4">
            <a:extLst>
              <a:ext uri="{FF2B5EF4-FFF2-40B4-BE49-F238E27FC236}">
                <a16:creationId xmlns:a16="http://schemas.microsoft.com/office/drawing/2014/main" id="{E64D1FEA-D465-6DBF-267B-533C08FA7986}"/>
              </a:ext>
            </a:extLst>
          </p:cNvPr>
          <p:cNvSpPr txBox="1"/>
          <p:nvPr/>
        </p:nvSpPr>
        <p:spPr>
          <a:xfrm>
            <a:off x="1200406" y="486828"/>
            <a:ext cx="9791183"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Banha e Gordura Vegetal</a:t>
            </a:r>
            <a:endParaRPr sz="1400" b="1" i="0" u="none" strike="noStrike" cap="none" dirty="0">
              <a:solidFill>
                <a:srgbClr val="000000"/>
              </a:solidFill>
              <a:latin typeface="Arial"/>
              <a:ea typeface="Arial"/>
              <a:cs typeface="Arial"/>
              <a:sym typeface="Arial"/>
            </a:endParaRPr>
          </a:p>
        </p:txBody>
      </p:sp>
      <p:sp>
        <p:nvSpPr>
          <p:cNvPr id="17" name="Google Shape;96;p4">
            <a:extLst>
              <a:ext uri="{FF2B5EF4-FFF2-40B4-BE49-F238E27FC236}">
                <a16:creationId xmlns:a16="http://schemas.microsoft.com/office/drawing/2014/main" id="{9703B206-80FB-9536-9095-05D15E4FA54A}"/>
              </a:ext>
            </a:extLst>
          </p:cNvPr>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A </a:t>
            </a:r>
            <a:r>
              <a:rPr lang="pt-BR" b="1" dirty="0">
                <a:solidFill>
                  <a:srgbClr val="202124"/>
                </a:solidFill>
                <a:latin typeface="Roboto"/>
                <a:ea typeface="Roboto"/>
                <a:cs typeface="Roboto"/>
                <a:sym typeface="Roboto"/>
              </a:rPr>
              <a:t>banha</a:t>
            </a:r>
            <a:r>
              <a:rPr lang="pt-BR" dirty="0">
                <a:solidFill>
                  <a:srgbClr val="202124"/>
                </a:solidFill>
                <a:latin typeface="Roboto"/>
                <a:ea typeface="Roboto"/>
                <a:cs typeface="Roboto"/>
                <a:sym typeface="Roboto"/>
              </a:rPr>
              <a:t> é um alimento de origem animal, principalmente do porco, é rica em ácidos graxos saturados, principalmente o palmítico e o láurico.</a:t>
            </a:r>
          </a:p>
          <a:p>
            <a:pPr indent="457200" algn="just">
              <a:buClr>
                <a:srgbClr val="000000"/>
              </a:buClr>
              <a:buSzPts val="1800"/>
            </a:pPr>
            <a:r>
              <a:rPr lang="pt-BR" dirty="0">
                <a:solidFill>
                  <a:srgbClr val="202124"/>
                </a:solidFill>
                <a:latin typeface="Roboto"/>
                <a:ea typeface="Roboto"/>
                <a:cs typeface="Roboto"/>
                <a:sym typeface="Roboto"/>
              </a:rPr>
              <a:t>A </a:t>
            </a:r>
            <a:r>
              <a:rPr lang="pt-BR" b="1" dirty="0">
                <a:solidFill>
                  <a:srgbClr val="202124"/>
                </a:solidFill>
                <a:latin typeface="Roboto"/>
                <a:ea typeface="Roboto"/>
                <a:cs typeface="Roboto"/>
                <a:sym typeface="Roboto"/>
              </a:rPr>
              <a:t>gordura vegetal </a:t>
            </a:r>
            <a:r>
              <a:rPr lang="pt-BR" dirty="0">
                <a:solidFill>
                  <a:srgbClr val="202124"/>
                </a:solidFill>
                <a:latin typeface="Roboto"/>
                <a:ea typeface="Roboto"/>
                <a:cs typeface="Roboto"/>
                <a:sym typeface="Roboto"/>
              </a:rPr>
              <a:t>é derivada de fontes vegetais, ao invés de originar-se de um animal, elas vêm na forma de gorduras insaturadas.</a:t>
            </a:r>
          </a:p>
        </p:txBody>
      </p:sp>
    </p:spTree>
    <p:extLst>
      <p:ext uri="{BB962C8B-B14F-4D97-AF65-F5344CB8AC3E}">
        <p14:creationId xmlns:p14="http://schemas.microsoft.com/office/powerpoint/2010/main" val="2444371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Garrafa de refrigerante&#10;&#10;Descrição gerada automaticamente">
            <a:extLst>
              <a:ext uri="{FF2B5EF4-FFF2-40B4-BE49-F238E27FC236}">
                <a16:creationId xmlns:a16="http://schemas.microsoft.com/office/drawing/2014/main" id="{A076914D-F08A-4D99-B223-8ECF2C8AFF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0233" y="3637014"/>
            <a:ext cx="2852383" cy="2852383"/>
          </a:xfrm>
          <a:prstGeom prst="rect">
            <a:avLst/>
          </a:prstGeom>
        </p:spPr>
      </p:pic>
      <p:pic>
        <p:nvPicPr>
          <p:cNvPr id="13" name="Imagem 12" descr="Texto&#10;&#10;Descrição gerada automaticamente com confiança média">
            <a:extLst>
              <a:ext uri="{FF2B5EF4-FFF2-40B4-BE49-F238E27FC236}">
                <a16:creationId xmlns:a16="http://schemas.microsoft.com/office/drawing/2014/main" id="{F737F550-5CF8-4C98-A4EF-7B26CE00F1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654" y="3637014"/>
            <a:ext cx="2662412" cy="2662412"/>
          </a:xfrm>
          <a:prstGeom prst="rect">
            <a:avLst/>
          </a:prstGeom>
        </p:spPr>
      </p:pic>
      <p:pic>
        <p:nvPicPr>
          <p:cNvPr id="16" name="Imagem 15" descr="Uma imagem contendo mesa, comida, segurando, laranja&#10;&#10;Descrição gerada automaticamente">
            <a:extLst>
              <a:ext uri="{FF2B5EF4-FFF2-40B4-BE49-F238E27FC236}">
                <a16:creationId xmlns:a16="http://schemas.microsoft.com/office/drawing/2014/main" id="{657A9C6D-DB42-4D67-B37F-A8E21D2D3D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2066" y="3637014"/>
            <a:ext cx="2662411" cy="2662411"/>
          </a:xfrm>
          <a:prstGeom prst="rect">
            <a:avLst/>
          </a:prstGeom>
        </p:spPr>
      </p:pic>
      <p:pic>
        <p:nvPicPr>
          <p:cNvPr id="2" name="Imagem 1">
            <a:extLst>
              <a:ext uri="{FF2B5EF4-FFF2-40B4-BE49-F238E27FC236}">
                <a16:creationId xmlns:a16="http://schemas.microsoft.com/office/drawing/2014/main" id="{1F2020E9-3DE2-4823-9413-EC5956B34258}"/>
              </a:ext>
            </a:extLst>
          </p:cNvPr>
          <p:cNvPicPr>
            <a:picLocks noChangeAspect="1"/>
          </p:cNvPicPr>
          <p:nvPr/>
        </p:nvPicPr>
        <p:blipFill>
          <a:blip r:embed="rId5"/>
          <a:stretch>
            <a:fillRect/>
          </a:stretch>
        </p:blipFill>
        <p:spPr>
          <a:xfrm>
            <a:off x="8948209" y="3795669"/>
            <a:ext cx="2535072" cy="2535072"/>
          </a:xfrm>
          <a:prstGeom prst="rect">
            <a:avLst/>
          </a:prstGeom>
        </p:spPr>
      </p:pic>
      <p:sp>
        <p:nvSpPr>
          <p:cNvPr id="10" name="Google Shape;98;p4">
            <a:extLst>
              <a:ext uri="{FF2B5EF4-FFF2-40B4-BE49-F238E27FC236}">
                <a16:creationId xmlns:a16="http://schemas.microsoft.com/office/drawing/2014/main" id="{81795BCC-18C5-5E57-EDB4-4266AC0DC018}"/>
              </a:ext>
            </a:extLst>
          </p:cNvPr>
          <p:cNvSpPr txBox="1"/>
          <p:nvPr/>
        </p:nvSpPr>
        <p:spPr>
          <a:xfrm>
            <a:off x="1447760" y="738587"/>
            <a:ext cx="9553433"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Bebida </a:t>
            </a:r>
            <a:r>
              <a:rPr lang="pt-BR" sz="2400" b="1" i="0" u="none" strike="noStrike" cap="none" dirty="0" err="1">
                <a:solidFill>
                  <a:srgbClr val="000000"/>
                </a:solidFill>
                <a:latin typeface="Roboto" panose="02000000000000000000" pitchFamily="2" charset="0"/>
                <a:ea typeface="Roboto" panose="02000000000000000000" pitchFamily="2" charset="0"/>
                <a:cs typeface="Arial"/>
                <a:sym typeface="Arial"/>
              </a:rPr>
              <a:t>Lactea</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 e Iogurte</a:t>
            </a:r>
            <a:endParaRPr sz="1400" b="1" i="0" u="none" strike="noStrike" cap="none" dirty="0">
              <a:solidFill>
                <a:srgbClr val="000000"/>
              </a:solidFill>
              <a:latin typeface="Arial"/>
              <a:ea typeface="Arial"/>
              <a:cs typeface="Arial"/>
              <a:sym typeface="Arial"/>
            </a:endParaRPr>
          </a:p>
        </p:txBody>
      </p:sp>
      <p:sp>
        <p:nvSpPr>
          <p:cNvPr id="14" name="Google Shape;96;p4">
            <a:extLst>
              <a:ext uri="{FF2B5EF4-FFF2-40B4-BE49-F238E27FC236}">
                <a16:creationId xmlns:a16="http://schemas.microsoft.com/office/drawing/2014/main" id="{E34313AA-524F-DBC6-15BE-0BBF57B0E0ED}"/>
              </a:ext>
            </a:extLst>
          </p:cNvPr>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A </a:t>
            </a:r>
            <a:r>
              <a:rPr lang="pt-BR" b="1" dirty="0">
                <a:solidFill>
                  <a:srgbClr val="202124"/>
                </a:solidFill>
                <a:latin typeface="Roboto"/>
                <a:ea typeface="Roboto"/>
                <a:cs typeface="Roboto"/>
                <a:sym typeface="Roboto"/>
              </a:rPr>
              <a:t>bebida láctea </a:t>
            </a:r>
            <a:r>
              <a:rPr lang="pt-BR" dirty="0">
                <a:solidFill>
                  <a:srgbClr val="202124"/>
                </a:solidFill>
                <a:latin typeface="Roboto"/>
                <a:ea typeface="Roboto"/>
                <a:cs typeface="Roboto"/>
                <a:sym typeface="Roboto"/>
              </a:rPr>
              <a:t>é feita da mistura entre leite, soro de leite e que pode ter ainda outras substâncias, como gordura vegetal e outros produtos lácteos.</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iogurte</a:t>
            </a:r>
            <a:r>
              <a:rPr lang="pt-BR" sz="1800" b="0" i="0" u="none" strike="noStrike" cap="none" dirty="0">
                <a:solidFill>
                  <a:srgbClr val="202124"/>
                </a:solidFill>
                <a:latin typeface="Roboto"/>
                <a:ea typeface="Roboto"/>
                <a:cs typeface="Roboto"/>
                <a:sym typeface="Roboto"/>
              </a:rPr>
              <a:t> é um produto feito a partir de uma interação do leite com bactérias que fermentam a lactose (o açúcar do leite). Dessa interação surge o ácido lático, responsável pela textura e o sabor do produto. </a:t>
            </a:r>
          </a:p>
        </p:txBody>
      </p:sp>
    </p:spTree>
    <p:extLst>
      <p:ext uri="{BB962C8B-B14F-4D97-AF65-F5344CB8AC3E}">
        <p14:creationId xmlns:p14="http://schemas.microsoft.com/office/powerpoint/2010/main" val="31471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9DA62A32-019B-4B71-B1F1-978082D44964}"/>
              </a:ext>
            </a:extLst>
          </p:cNvPr>
          <p:cNvPicPr>
            <a:picLocks noChangeAspect="1"/>
          </p:cNvPicPr>
          <p:nvPr/>
        </p:nvPicPr>
        <p:blipFill>
          <a:blip r:embed="rId2"/>
          <a:stretch>
            <a:fillRect/>
          </a:stretch>
        </p:blipFill>
        <p:spPr>
          <a:xfrm>
            <a:off x="6322665" y="3706043"/>
            <a:ext cx="2925417" cy="2925417"/>
          </a:xfrm>
          <a:prstGeom prst="rect">
            <a:avLst/>
          </a:prstGeom>
        </p:spPr>
      </p:pic>
      <p:pic>
        <p:nvPicPr>
          <p:cNvPr id="12" name="Imagem 11">
            <a:extLst>
              <a:ext uri="{FF2B5EF4-FFF2-40B4-BE49-F238E27FC236}">
                <a16:creationId xmlns:a16="http://schemas.microsoft.com/office/drawing/2014/main" id="{1DA5A225-380F-4371-8A0A-5EE76A5E4346}"/>
              </a:ext>
            </a:extLst>
          </p:cNvPr>
          <p:cNvPicPr>
            <a:picLocks noChangeAspect="1"/>
          </p:cNvPicPr>
          <p:nvPr/>
        </p:nvPicPr>
        <p:blipFill>
          <a:blip r:embed="rId3"/>
          <a:stretch>
            <a:fillRect/>
          </a:stretch>
        </p:blipFill>
        <p:spPr>
          <a:xfrm>
            <a:off x="4505849" y="3888903"/>
            <a:ext cx="1590151" cy="2308284"/>
          </a:xfrm>
          <a:prstGeom prst="rect">
            <a:avLst/>
          </a:prstGeom>
        </p:spPr>
      </p:pic>
      <p:pic>
        <p:nvPicPr>
          <p:cNvPr id="9" name="Imagem 8">
            <a:extLst>
              <a:ext uri="{FF2B5EF4-FFF2-40B4-BE49-F238E27FC236}">
                <a16:creationId xmlns:a16="http://schemas.microsoft.com/office/drawing/2014/main" id="{7B1E71CD-34C5-4706-A5F2-842DAF53EC2D}"/>
              </a:ext>
            </a:extLst>
          </p:cNvPr>
          <p:cNvPicPr>
            <a:picLocks noChangeAspect="1"/>
          </p:cNvPicPr>
          <p:nvPr/>
        </p:nvPicPr>
        <p:blipFill>
          <a:blip r:embed="rId4"/>
          <a:stretch>
            <a:fillRect/>
          </a:stretch>
        </p:blipFill>
        <p:spPr>
          <a:xfrm>
            <a:off x="9016081" y="3751003"/>
            <a:ext cx="2643194" cy="2643194"/>
          </a:xfrm>
          <a:prstGeom prst="rect">
            <a:avLst/>
          </a:prstGeom>
        </p:spPr>
      </p:pic>
      <p:sp>
        <p:nvSpPr>
          <p:cNvPr id="10" name="Google Shape;98;p4">
            <a:extLst>
              <a:ext uri="{FF2B5EF4-FFF2-40B4-BE49-F238E27FC236}">
                <a16:creationId xmlns:a16="http://schemas.microsoft.com/office/drawing/2014/main" id="{9D85963A-C7BE-55F3-3087-E193CF33D34A}"/>
              </a:ext>
            </a:extLst>
          </p:cNvPr>
          <p:cNvSpPr txBox="1"/>
          <p:nvPr/>
        </p:nvSpPr>
        <p:spPr>
          <a:xfrm>
            <a:off x="206988" y="618890"/>
            <a:ext cx="11778017"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Cream </a:t>
            </a:r>
            <a:r>
              <a:rPr lang="pt-BR" sz="2400" b="1" i="0" u="none" strike="noStrike" cap="none" dirty="0" err="1">
                <a:solidFill>
                  <a:srgbClr val="000000"/>
                </a:solidFill>
                <a:latin typeface="Roboto" panose="02000000000000000000" pitchFamily="2" charset="0"/>
                <a:ea typeface="Roboto" panose="02000000000000000000" pitchFamily="2" charset="0"/>
                <a:cs typeface="Arial"/>
                <a:sym typeface="Arial"/>
              </a:rPr>
              <a:t>Cheese</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 Creme de Queijo e </a:t>
            </a:r>
            <a:r>
              <a:rPr lang="pt-BR" sz="2400" b="1" i="0" u="none" strike="noStrike" cap="none" dirty="0" err="1">
                <a:solidFill>
                  <a:srgbClr val="000000"/>
                </a:solidFill>
                <a:latin typeface="Roboto" panose="02000000000000000000" pitchFamily="2" charset="0"/>
                <a:ea typeface="Roboto" panose="02000000000000000000" pitchFamily="2" charset="0"/>
                <a:cs typeface="Arial"/>
                <a:sym typeface="Arial"/>
              </a:rPr>
              <a:t>Requeijao</a:t>
            </a:r>
            <a:endParaRPr sz="1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7DB00ABE-C461-7176-C510-92A0CD979E60}"/>
              </a:ext>
            </a:extLst>
          </p:cNvPr>
          <p:cNvSpPr txBox="1"/>
          <p:nvPr/>
        </p:nvSpPr>
        <p:spPr>
          <a:xfrm>
            <a:off x="735401" y="1429256"/>
            <a:ext cx="10721193" cy="2308284"/>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b="1" dirty="0">
                <a:solidFill>
                  <a:srgbClr val="202124"/>
                </a:solidFill>
                <a:latin typeface="Roboto"/>
                <a:ea typeface="Roboto"/>
                <a:cs typeface="Roboto"/>
                <a:sym typeface="Roboto"/>
              </a:rPr>
              <a:t>Cream </a:t>
            </a:r>
            <a:r>
              <a:rPr lang="pt-BR" b="1" dirty="0" err="1">
                <a:solidFill>
                  <a:srgbClr val="202124"/>
                </a:solidFill>
                <a:latin typeface="Roboto"/>
                <a:ea typeface="Roboto"/>
                <a:cs typeface="Roboto"/>
                <a:sym typeface="Roboto"/>
              </a:rPr>
              <a:t>cheese</a:t>
            </a:r>
            <a:r>
              <a:rPr lang="pt-BR" b="1" dirty="0">
                <a:solidFill>
                  <a:srgbClr val="202124"/>
                </a:solidFill>
                <a:latin typeface="Roboto"/>
                <a:ea typeface="Roboto"/>
                <a:cs typeface="Roboto"/>
                <a:sym typeface="Roboto"/>
              </a:rPr>
              <a:t> </a:t>
            </a:r>
            <a:r>
              <a:rPr lang="pt-BR" dirty="0">
                <a:solidFill>
                  <a:srgbClr val="202124"/>
                </a:solidFill>
                <a:latin typeface="Roboto"/>
                <a:ea typeface="Roboto"/>
                <a:cs typeface="Roboto"/>
                <a:sym typeface="Roboto"/>
              </a:rPr>
              <a:t>é um tipo de queijo branco cremoso e mais ácido que o requeijão. Possui textura macia e seu uso é bastante diversificado na culinária, sendo utilizado tanto em receitas doces como salgadas. É feito a partir da coagulação do leite, e traz também o leite em pó, conservantes, estabilizantes e gomas em sua composição.</a:t>
            </a:r>
          </a:p>
          <a:p>
            <a:pPr indent="457200" algn="just">
              <a:buClr>
                <a:srgbClr val="000000"/>
              </a:buClr>
              <a:buSzPts val="1800"/>
            </a:pPr>
            <a:r>
              <a:rPr lang="pt-BR" b="1" dirty="0">
                <a:solidFill>
                  <a:srgbClr val="202124"/>
                </a:solidFill>
                <a:latin typeface="Roboto"/>
                <a:ea typeface="Roboto"/>
                <a:cs typeface="Roboto"/>
                <a:sym typeface="Roboto"/>
              </a:rPr>
              <a:t>Requeijão</a:t>
            </a:r>
            <a:r>
              <a:rPr lang="pt-BR" dirty="0">
                <a:solidFill>
                  <a:srgbClr val="202124"/>
                </a:solidFill>
                <a:latin typeface="Roboto"/>
                <a:ea typeface="Roboto"/>
                <a:cs typeface="Roboto"/>
                <a:sym typeface="Roboto"/>
              </a:rPr>
              <a:t> é feito a partir do coalho, e traz creme de leite, água e sal em sua composição. Possui um sabor mais suave e textura mais cremosa. </a:t>
            </a:r>
          </a:p>
          <a:p>
            <a:pPr indent="457200" algn="just">
              <a:buClr>
                <a:srgbClr val="000000"/>
              </a:buClr>
              <a:buSzPts val="1800"/>
            </a:pPr>
            <a:r>
              <a:rPr lang="pt-BR" dirty="0">
                <a:solidFill>
                  <a:srgbClr val="202124"/>
                </a:solidFill>
                <a:latin typeface="Roboto"/>
                <a:ea typeface="Roboto"/>
                <a:cs typeface="Roboto"/>
                <a:sym typeface="Roboto"/>
              </a:rPr>
              <a:t>Entram nessa categoria os cremes que são derivados dos queijos, como creme de ricota, creme cheddar, creme de gorgonzola, dentre outros.</a:t>
            </a:r>
          </a:p>
        </p:txBody>
      </p:sp>
      <p:pic>
        <p:nvPicPr>
          <p:cNvPr id="1026" name="Picture 2" descr="trimais.vteximg.com.br/arquivos/ids/1012563-100...">
            <a:extLst>
              <a:ext uri="{FF2B5EF4-FFF2-40B4-BE49-F238E27FC236}">
                <a16:creationId xmlns:a16="http://schemas.microsoft.com/office/drawing/2014/main" id="{819EAC82-C24A-988E-C004-21BFDCE669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725" y="3301621"/>
            <a:ext cx="3556379" cy="3556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592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descr="Uma imagem contendo xícara, café, bebida, mesa&#10;&#10;Descrição gerada automaticamente">
            <a:extLst>
              <a:ext uri="{FF2B5EF4-FFF2-40B4-BE49-F238E27FC236}">
                <a16:creationId xmlns:a16="http://schemas.microsoft.com/office/drawing/2014/main" id="{841A53B5-53BA-4E1D-AA22-40187E8BE0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2577" y="3718564"/>
            <a:ext cx="2801153" cy="2540712"/>
          </a:xfrm>
          <a:prstGeom prst="rect">
            <a:avLst/>
          </a:prstGeom>
        </p:spPr>
      </p:pic>
      <p:pic>
        <p:nvPicPr>
          <p:cNvPr id="14" name="Imagem 13" descr="Uma imagem contendo Logotipo&#10;&#10;Descrição gerada automaticamente">
            <a:extLst>
              <a:ext uri="{FF2B5EF4-FFF2-40B4-BE49-F238E27FC236}">
                <a16:creationId xmlns:a16="http://schemas.microsoft.com/office/drawing/2014/main" id="{FB3B3B1E-0F82-40FD-A08A-FECFE1BAFB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6740" y="3896468"/>
            <a:ext cx="2362808" cy="2362808"/>
          </a:xfrm>
          <a:prstGeom prst="rect">
            <a:avLst/>
          </a:prstGeom>
        </p:spPr>
      </p:pic>
      <p:pic>
        <p:nvPicPr>
          <p:cNvPr id="16" name="Imagem 15" descr="Uma imagem contendo Ícone&#10;&#10;Descrição gerada automaticamente">
            <a:extLst>
              <a:ext uri="{FF2B5EF4-FFF2-40B4-BE49-F238E27FC236}">
                <a16:creationId xmlns:a16="http://schemas.microsoft.com/office/drawing/2014/main" id="{4E9835AA-6DC3-4237-9BF1-90E4EFFDB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0080" y="3840196"/>
            <a:ext cx="2928865" cy="2419080"/>
          </a:xfrm>
          <a:prstGeom prst="rect">
            <a:avLst/>
          </a:prstGeom>
        </p:spPr>
      </p:pic>
      <p:sp>
        <p:nvSpPr>
          <p:cNvPr id="18" name="CaixaDeTexto 17">
            <a:extLst>
              <a:ext uri="{FF2B5EF4-FFF2-40B4-BE49-F238E27FC236}">
                <a16:creationId xmlns:a16="http://schemas.microsoft.com/office/drawing/2014/main" id="{BEC29582-3555-4BE5-9FC0-78FCA7CB68EF}"/>
              </a:ext>
            </a:extLst>
          </p:cNvPr>
          <p:cNvSpPr txBox="1"/>
          <p:nvPr/>
        </p:nvSpPr>
        <p:spPr>
          <a:xfrm>
            <a:off x="2432881" y="6135381"/>
            <a:ext cx="1775791" cy="369332"/>
          </a:xfrm>
          <a:prstGeom prst="rect">
            <a:avLst/>
          </a:prstGeom>
          <a:noFill/>
        </p:spPr>
        <p:txBody>
          <a:bodyPr wrap="square" rtlCol="0">
            <a:spAutoFit/>
          </a:bodyPr>
          <a:lstStyle/>
          <a:p>
            <a:r>
              <a:rPr lang="pt-BR" dirty="0">
                <a:latin typeface="Roboto" panose="02000000000000000000" pitchFamily="2" charset="0"/>
                <a:ea typeface="Roboto" panose="02000000000000000000" pitchFamily="2" charset="0"/>
              </a:rPr>
              <a:t>Creme vegetal</a:t>
            </a:r>
          </a:p>
        </p:txBody>
      </p:sp>
      <p:pic>
        <p:nvPicPr>
          <p:cNvPr id="4" name="Imagem 3" descr="Lata de refrigerante azul&#10;&#10;Descrição gerada automaticamente com confiança média">
            <a:extLst>
              <a:ext uri="{FF2B5EF4-FFF2-40B4-BE49-F238E27FC236}">
                <a16:creationId xmlns:a16="http://schemas.microsoft.com/office/drawing/2014/main" id="{2F910A33-3D82-440F-855B-62DAB5710EA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3407" y="3779335"/>
            <a:ext cx="2419170" cy="2419170"/>
          </a:xfrm>
          <a:prstGeom prst="rect">
            <a:avLst/>
          </a:prstGeom>
        </p:spPr>
      </p:pic>
      <p:sp>
        <p:nvSpPr>
          <p:cNvPr id="6" name="CaixaDeTexto 5">
            <a:extLst>
              <a:ext uri="{FF2B5EF4-FFF2-40B4-BE49-F238E27FC236}">
                <a16:creationId xmlns:a16="http://schemas.microsoft.com/office/drawing/2014/main" id="{8544102E-3656-4911-ABF2-CDA2C40CD78C}"/>
              </a:ext>
            </a:extLst>
          </p:cNvPr>
          <p:cNvSpPr txBox="1"/>
          <p:nvPr/>
        </p:nvSpPr>
        <p:spPr>
          <a:xfrm>
            <a:off x="8449779" y="6135381"/>
            <a:ext cx="1440017" cy="369332"/>
          </a:xfrm>
          <a:prstGeom prst="rect">
            <a:avLst/>
          </a:prstGeom>
          <a:noFill/>
        </p:spPr>
        <p:txBody>
          <a:bodyPr wrap="square" rtlCol="0">
            <a:spAutoFit/>
          </a:bodyPr>
          <a:lstStyle/>
          <a:p>
            <a:r>
              <a:rPr lang="pt-BR" dirty="0">
                <a:latin typeface="Roboto" panose="02000000000000000000" pitchFamily="2" charset="0"/>
                <a:ea typeface="Roboto" panose="02000000000000000000" pitchFamily="2" charset="0"/>
              </a:rPr>
              <a:t>Margarina</a:t>
            </a:r>
          </a:p>
        </p:txBody>
      </p:sp>
      <p:sp>
        <p:nvSpPr>
          <p:cNvPr id="11" name="Google Shape;98;p4">
            <a:extLst>
              <a:ext uri="{FF2B5EF4-FFF2-40B4-BE49-F238E27FC236}">
                <a16:creationId xmlns:a16="http://schemas.microsoft.com/office/drawing/2014/main" id="{E0DE05AE-C45A-D27C-8EAE-AB1FCEB7DAEF}"/>
              </a:ext>
            </a:extLst>
          </p:cNvPr>
          <p:cNvSpPr txBox="1"/>
          <p:nvPr/>
        </p:nvSpPr>
        <p:spPr>
          <a:xfrm>
            <a:off x="1299313" y="621839"/>
            <a:ext cx="959337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Creme Vegetal e Margarina</a:t>
            </a:r>
            <a:endParaRPr sz="1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A7B70C16-A227-DB65-AEE0-A4E91D016C29}"/>
              </a:ext>
            </a:extLst>
          </p:cNvPr>
          <p:cNvSpPr txBox="1"/>
          <p:nvPr/>
        </p:nvSpPr>
        <p:spPr>
          <a:xfrm>
            <a:off x="735402" y="1898609"/>
            <a:ext cx="10721193" cy="1754286"/>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b="1" dirty="0">
                <a:solidFill>
                  <a:srgbClr val="202124"/>
                </a:solidFill>
                <a:latin typeface="Roboto"/>
                <a:ea typeface="Roboto"/>
                <a:cs typeface="Roboto"/>
                <a:sym typeface="Roboto"/>
              </a:rPr>
              <a:t>Creme vegetal </a:t>
            </a:r>
            <a:r>
              <a:rPr lang="pt-BR" dirty="0">
                <a:solidFill>
                  <a:srgbClr val="202124"/>
                </a:solidFill>
                <a:latin typeface="Roboto"/>
                <a:ea typeface="Roboto"/>
                <a:cs typeface="Roboto"/>
                <a:sym typeface="Roboto"/>
              </a:rPr>
              <a:t>é feito apenas com gorduras vegetais, tem o teor de lipídios menor quando comparado à maioria das margarinas.</a:t>
            </a:r>
          </a:p>
          <a:p>
            <a:pPr indent="457200" algn="just">
              <a:buClr>
                <a:srgbClr val="000000"/>
              </a:buClr>
              <a:buSzPts val="1800"/>
            </a:pPr>
            <a:r>
              <a:rPr lang="pt-BR" b="1" dirty="0">
                <a:solidFill>
                  <a:srgbClr val="202124"/>
                </a:solidFill>
                <a:latin typeface="Roboto"/>
                <a:ea typeface="Roboto"/>
                <a:cs typeface="Roboto"/>
                <a:sym typeface="Roboto"/>
              </a:rPr>
              <a:t>Margarina</a:t>
            </a:r>
            <a:r>
              <a:rPr lang="pt-BR" dirty="0">
                <a:solidFill>
                  <a:srgbClr val="202124"/>
                </a:solidFill>
                <a:latin typeface="Roboto"/>
                <a:ea typeface="Roboto"/>
                <a:cs typeface="Roboto"/>
                <a:sym typeface="Roboto"/>
              </a:rPr>
              <a:t> é feita principalmente à base de gordura vegetal, feita da hidrogenação de óleos vegetais como de milho ou girassol. </a:t>
            </a:r>
          </a:p>
          <a:p>
            <a:pPr indent="457200" algn="just">
              <a:buClr>
                <a:srgbClr val="000000"/>
              </a:buClr>
              <a:buSzPts val="1800"/>
            </a:pPr>
            <a:r>
              <a:rPr lang="pt-BR" b="1" dirty="0">
                <a:solidFill>
                  <a:srgbClr val="FF0000"/>
                </a:solidFill>
                <a:latin typeface="Roboto"/>
                <a:ea typeface="Roboto"/>
                <a:cs typeface="Roboto"/>
                <a:sym typeface="Roboto"/>
              </a:rPr>
              <a:t>Atenção: </a:t>
            </a:r>
            <a:r>
              <a:rPr lang="pt-BR" dirty="0">
                <a:solidFill>
                  <a:srgbClr val="202124"/>
                </a:solidFill>
                <a:latin typeface="Roboto"/>
                <a:ea typeface="Roboto"/>
                <a:cs typeface="Roboto"/>
                <a:sym typeface="Roboto"/>
              </a:rPr>
              <a:t>caso o produto seja composto por margarina e manteiga, o mesmo deverá ser classificado em margarina.</a:t>
            </a:r>
          </a:p>
        </p:txBody>
      </p:sp>
    </p:spTree>
    <p:extLst>
      <p:ext uri="{BB962C8B-B14F-4D97-AF65-F5344CB8AC3E}">
        <p14:creationId xmlns:p14="http://schemas.microsoft.com/office/powerpoint/2010/main" val="3703917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8" name="Google Shape;148;p7"/>
          <p:cNvPicPr preferRelativeResize="0"/>
          <p:nvPr/>
        </p:nvPicPr>
        <p:blipFill rotWithShape="1">
          <a:blip r:embed="rId3">
            <a:alphaModFix/>
          </a:blip>
          <a:srcRect/>
          <a:stretch/>
        </p:blipFill>
        <p:spPr>
          <a:xfrm>
            <a:off x="8403553" y="3789751"/>
            <a:ext cx="3395905" cy="2602424"/>
          </a:xfrm>
          <a:prstGeom prst="rect">
            <a:avLst/>
          </a:prstGeom>
          <a:noFill/>
          <a:ln>
            <a:noFill/>
          </a:ln>
        </p:spPr>
      </p:pic>
      <p:pic>
        <p:nvPicPr>
          <p:cNvPr id="149" name="Google Shape;149;p7"/>
          <p:cNvPicPr preferRelativeResize="0"/>
          <p:nvPr/>
        </p:nvPicPr>
        <p:blipFill rotWithShape="1">
          <a:blip r:embed="rId4">
            <a:alphaModFix/>
          </a:blip>
          <a:srcRect/>
          <a:stretch/>
        </p:blipFill>
        <p:spPr>
          <a:xfrm>
            <a:off x="3273624" y="3928606"/>
            <a:ext cx="2822373" cy="2260147"/>
          </a:xfrm>
          <a:prstGeom prst="rect">
            <a:avLst/>
          </a:prstGeom>
          <a:noFill/>
          <a:ln>
            <a:noFill/>
          </a:ln>
        </p:spPr>
      </p:pic>
      <p:pic>
        <p:nvPicPr>
          <p:cNvPr id="151" name="Google Shape;151;p7" descr="PRESUNTO COZIDO FATIADO LEBON 180G | Deskontão Atacado"/>
          <p:cNvPicPr preferRelativeResize="0"/>
          <p:nvPr/>
        </p:nvPicPr>
        <p:blipFill rotWithShape="1">
          <a:blip r:embed="rId5">
            <a:alphaModFix/>
          </a:blip>
          <a:srcRect/>
          <a:stretch/>
        </p:blipFill>
        <p:spPr>
          <a:xfrm>
            <a:off x="6144991" y="3677344"/>
            <a:ext cx="2714831" cy="2714831"/>
          </a:xfrm>
          <a:prstGeom prst="rect">
            <a:avLst/>
          </a:prstGeom>
          <a:noFill/>
          <a:ln>
            <a:noFill/>
          </a:ln>
        </p:spPr>
      </p:pic>
      <p:pic>
        <p:nvPicPr>
          <p:cNvPr id="152" name="Google Shape;152;p7" descr="Apresuntado Alegra Embalagem de aprox. 3,6kg delivery | Cornershop by Uber  - Brasil"/>
          <p:cNvPicPr preferRelativeResize="0"/>
          <p:nvPr/>
        </p:nvPicPr>
        <p:blipFill rotWithShape="1">
          <a:blip r:embed="rId6">
            <a:alphaModFix/>
          </a:blip>
          <a:srcRect/>
          <a:stretch/>
        </p:blipFill>
        <p:spPr>
          <a:xfrm>
            <a:off x="1328535" y="3817905"/>
            <a:ext cx="1511462" cy="2433710"/>
          </a:xfrm>
          <a:prstGeom prst="rect">
            <a:avLst/>
          </a:prstGeom>
          <a:noFill/>
          <a:ln>
            <a:noFill/>
          </a:ln>
        </p:spPr>
      </p:pic>
      <p:sp>
        <p:nvSpPr>
          <p:cNvPr id="11" name="Google Shape;98;p4">
            <a:extLst>
              <a:ext uri="{FF2B5EF4-FFF2-40B4-BE49-F238E27FC236}">
                <a16:creationId xmlns:a16="http://schemas.microsoft.com/office/drawing/2014/main" id="{788B3C8D-3910-BB5E-6A38-CAF4E7345647}"/>
              </a:ext>
            </a:extLst>
          </p:cNvPr>
          <p:cNvSpPr txBox="1"/>
          <p:nvPr/>
        </p:nvSpPr>
        <p:spPr>
          <a:xfrm>
            <a:off x="109151" y="606385"/>
            <a:ext cx="12071679" cy="487465"/>
          </a:xfrm>
          <a:prstGeom prst="rect">
            <a:avLst/>
          </a:prstGeom>
          <a:noFill/>
          <a:ln>
            <a:noFill/>
          </a:ln>
        </p:spPr>
        <p:txBody>
          <a:bodyPr spcFirstLastPara="1" wrap="square" lIns="91425" tIns="45700" rIns="91425" bIns="45700" anchor="t" anchorCtr="0">
            <a:spAutoFit/>
          </a:bodyPr>
          <a:lstStyle/>
          <a:p>
            <a:pPr lvl="0" algn="ctr">
              <a:lnSpc>
                <a:spcPct val="107000"/>
              </a:lnSpc>
              <a:buSzPts val="2400"/>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err="1">
                <a:solidFill>
                  <a:srgbClr val="202124"/>
                </a:solidFill>
                <a:latin typeface="Roboto"/>
                <a:ea typeface="Roboto"/>
                <a:cs typeface="Roboto"/>
                <a:sym typeface="Roboto"/>
              </a:rPr>
              <a:t>Apresuntado</a:t>
            </a:r>
            <a:r>
              <a:rPr lang="pt-BR" sz="2400" b="1" i="0" u="none" strike="noStrike" cap="none" dirty="0">
                <a:solidFill>
                  <a:srgbClr val="202124"/>
                </a:solidFill>
                <a:latin typeface="Roboto"/>
                <a:ea typeface="Roboto"/>
                <a:cs typeface="Roboto"/>
                <a:sym typeface="Roboto"/>
              </a:rPr>
              <a:t> e Presunto</a:t>
            </a:r>
            <a:endParaRPr sz="2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C8A9CDF1-185E-4648-9757-D2FF70DA64AB}"/>
              </a:ext>
            </a:extLst>
          </p:cNvPr>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lvl="0" indent="457200" algn="just">
              <a:buSzPts val="1800"/>
            </a:pPr>
            <a:r>
              <a:rPr lang="pt-BR" sz="1800" dirty="0">
                <a:solidFill>
                  <a:srgbClr val="202124"/>
                </a:solidFill>
                <a:latin typeface="Roboto"/>
                <a:ea typeface="Roboto"/>
                <a:cs typeface="Roboto"/>
                <a:sym typeface="Roboto"/>
              </a:rPr>
              <a:t>O </a:t>
            </a:r>
            <a:r>
              <a:rPr lang="pt-BR" sz="1800" b="1" dirty="0" err="1">
                <a:solidFill>
                  <a:srgbClr val="202124"/>
                </a:solidFill>
                <a:latin typeface="Roboto"/>
                <a:ea typeface="Roboto"/>
                <a:cs typeface="Roboto"/>
                <a:sym typeface="Roboto"/>
              </a:rPr>
              <a:t>apresuntado</a:t>
            </a:r>
            <a:r>
              <a:rPr lang="pt-BR" sz="1800" dirty="0">
                <a:solidFill>
                  <a:srgbClr val="202124"/>
                </a:solidFill>
                <a:latin typeface="Roboto"/>
                <a:ea typeface="Roboto"/>
                <a:cs typeface="Roboto"/>
                <a:sym typeface="Roboto"/>
              </a:rPr>
              <a:t> é uma espécie de presunto de segunda: tem menos carne e mais gordura.</a:t>
            </a:r>
          </a:p>
          <a:p>
            <a:pPr lvl="0" indent="457200" algn="just">
              <a:buSzPts val="1800"/>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presunto</a:t>
            </a:r>
            <a:r>
              <a:rPr lang="pt-BR" sz="1800" b="0" i="0" u="none" strike="noStrike" cap="none" dirty="0">
                <a:solidFill>
                  <a:srgbClr val="202124"/>
                </a:solidFill>
                <a:latin typeface="Roboto"/>
                <a:ea typeface="Roboto"/>
                <a:cs typeface="Roboto"/>
                <a:sym typeface="Roboto"/>
              </a:rPr>
              <a:t> é um produto alimentar do ramo da charcutaria, formado pela perna inteira do porco, que é curada, por vezes apenas com sal, outras vezes temperada com condimentos e até fumada</a:t>
            </a:r>
            <a:r>
              <a:rPr lang="pt-BR" sz="1800" dirty="0">
                <a:solidFill>
                  <a:srgbClr val="202124"/>
                </a:solidFill>
                <a:latin typeface="Roboto"/>
                <a:ea typeface="Roboto"/>
                <a:cs typeface="Roboto"/>
                <a:sym typeface="Roboto"/>
              </a:rPr>
              <a:t>.</a:t>
            </a:r>
          </a:p>
          <a:p>
            <a:pPr lvl="0" indent="457200" algn="just">
              <a:buSzPts val="1800"/>
            </a:pPr>
            <a:r>
              <a:rPr lang="pt-BR" sz="1800" dirty="0">
                <a:solidFill>
                  <a:srgbClr val="202124"/>
                </a:solidFill>
                <a:latin typeface="Roboto"/>
                <a:ea typeface="Roboto"/>
                <a:cs typeface="Roboto"/>
                <a:sym typeface="Roboto"/>
              </a:rPr>
              <a:t>Entram nessa categoria os frios e embutidos de </a:t>
            </a:r>
            <a:r>
              <a:rPr lang="pt-BR" sz="1800" dirty="0" err="1">
                <a:solidFill>
                  <a:srgbClr val="202124"/>
                </a:solidFill>
                <a:latin typeface="Roboto"/>
                <a:ea typeface="Roboto"/>
                <a:cs typeface="Roboto"/>
                <a:sym typeface="Roboto"/>
              </a:rPr>
              <a:t>apresuntado</a:t>
            </a:r>
            <a:r>
              <a:rPr lang="pt-BR" sz="1800" dirty="0">
                <a:solidFill>
                  <a:srgbClr val="202124"/>
                </a:solidFill>
                <a:latin typeface="Roboto"/>
                <a:ea typeface="Roboto"/>
                <a:cs typeface="Roboto"/>
                <a:sym typeface="Roboto"/>
              </a:rPr>
              <a:t> ou presunto, fatiados ou as peças inteiras.</a:t>
            </a:r>
            <a:endParaRPr lang="pt-BR" sz="1800" b="0" i="0" u="none" strike="noStrike" cap="none" dirty="0">
              <a:solidFill>
                <a:srgbClr val="202124"/>
              </a:solidFill>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6" name="Google Shape;106;p3"/>
          <p:cNvPicPr preferRelativeResize="0"/>
          <p:nvPr/>
        </p:nvPicPr>
        <p:blipFill rotWithShape="1">
          <a:blip r:embed="rId3">
            <a:alphaModFix/>
          </a:blip>
          <a:srcRect l="6108" t="32712" r="4218" b="35212"/>
          <a:stretch/>
        </p:blipFill>
        <p:spPr>
          <a:xfrm>
            <a:off x="909933" y="4642383"/>
            <a:ext cx="3480061" cy="1166192"/>
          </a:xfrm>
          <a:prstGeom prst="rect">
            <a:avLst/>
          </a:prstGeom>
          <a:noFill/>
          <a:ln>
            <a:noFill/>
          </a:ln>
        </p:spPr>
      </p:pic>
      <p:sp>
        <p:nvSpPr>
          <p:cNvPr id="9" name="Google Shape;98;p4">
            <a:extLst>
              <a:ext uri="{FF2B5EF4-FFF2-40B4-BE49-F238E27FC236}">
                <a16:creationId xmlns:a16="http://schemas.microsoft.com/office/drawing/2014/main" id="{E86E0552-05C2-03B1-0DC3-DEF62B363B26}"/>
              </a:ext>
            </a:extLst>
          </p:cNvPr>
          <p:cNvSpPr txBox="1"/>
          <p:nvPr/>
        </p:nvSpPr>
        <p:spPr>
          <a:xfrm>
            <a:off x="484233" y="441179"/>
            <a:ext cx="11223522" cy="882637"/>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202124"/>
                </a:solidFill>
                <a:latin typeface="Roboto"/>
                <a:ea typeface="Roboto"/>
                <a:cs typeface="Roboto"/>
                <a:sym typeface="Roboto"/>
              </a:rPr>
              <a:t>Alimentos &gt; Frios e </a:t>
            </a:r>
            <a:r>
              <a:rPr lang="pt-BR" sz="2400" i="0" u="none" strike="noStrike" cap="none" dirty="0" err="1">
                <a:solidFill>
                  <a:srgbClr val="202124"/>
                </a:solidFill>
                <a:latin typeface="Roboto"/>
                <a:ea typeface="Roboto"/>
                <a:cs typeface="Roboto"/>
                <a:sym typeface="Roboto"/>
              </a:rPr>
              <a:t>Laticinios</a:t>
            </a:r>
            <a:r>
              <a:rPr lang="pt-BR" sz="2400" i="0" u="none" strike="noStrike" cap="none" dirty="0">
                <a:solidFill>
                  <a:srgbClr val="202124"/>
                </a:solidFill>
                <a:latin typeface="Roboto"/>
                <a:ea typeface="Roboto"/>
                <a:cs typeface="Roboto"/>
                <a:sym typeface="Roboto"/>
              </a:rPr>
              <a:t> &gt; Embutidos e Frios &gt; </a:t>
            </a:r>
          </a:p>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dirty="0" err="1">
                <a:solidFill>
                  <a:srgbClr val="202124"/>
                </a:solidFill>
                <a:latin typeface="Roboto"/>
                <a:ea typeface="Roboto"/>
                <a:cs typeface="Roboto"/>
                <a:sym typeface="Roboto"/>
              </a:rPr>
              <a:t>Blanquet</a:t>
            </a:r>
            <a:r>
              <a:rPr lang="pt-BR" sz="2400" b="1" i="0" u="none" strike="noStrike" cap="none" dirty="0">
                <a:solidFill>
                  <a:srgbClr val="202124"/>
                </a:solidFill>
                <a:latin typeface="Roboto"/>
                <a:ea typeface="Roboto"/>
                <a:cs typeface="Roboto"/>
                <a:sym typeface="Roboto"/>
              </a:rPr>
              <a:t>, Finesse, Peito de Chester, Frango e Peru</a:t>
            </a:r>
            <a:endParaRPr sz="1400" b="1" i="0" u="none" strike="noStrike" cap="none" dirty="0">
              <a:solidFill>
                <a:srgbClr val="000000"/>
              </a:solidFill>
              <a:latin typeface="Arial"/>
              <a:ea typeface="Arial"/>
              <a:cs typeface="Arial"/>
              <a:sym typeface="Arial"/>
            </a:endParaRPr>
          </a:p>
        </p:txBody>
      </p:sp>
      <p:sp>
        <p:nvSpPr>
          <p:cNvPr id="11" name="Google Shape;96;p4">
            <a:extLst>
              <a:ext uri="{FF2B5EF4-FFF2-40B4-BE49-F238E27FC236}">
                <a16:creationId xmlns:a16="http://schemas.microsoft.com/office/drawing/2014/main" id="{068655AD-089C-C50F-C76D-584B98358696}"/>
              </a:ext>
            </a:extLst>
          </p:cNvPr>
          <p:cNvSpPr txBox="1"/>
          <p:nvPr/>
        </p:nvSpPr>
        <p:spPr>
          <a:xfrm>
            <a:off x="735398" y="1845243"/>
            <a:ext cx="10721193" cy="1754286"/>
          </a:xfrm>
          <a:prstGeom prst="rect">
            <a:avLst/>
          </a:prstGeom>
          <a:noFill/>
          <a:ln>
            <a:noFill/>
          </a:ln>
        </p:spPr>
        <p:txBody>
          <a:bodyPr spcFirstLastPara="1" wrap="square" lIns="91425" tIns="45700" rIns="91425" bIns="45700" anchor="t" anchorCtr="0">
            <a:spAutoFit/>
          </a:bodyPr>
          <a:lstStyle/>
          <a:p>
            <a:pPr indent="457200" algn="just">
              <a:buSzPts val="1800"/>
            </a:pPr>
            <a:r>
              <a:rPr lang="pt-BR" sz="1800" dirty="0">
                <a:solidFill>
                  <a:srgbClr val="202124"/>
                </a:solidFill>
                <a:latin typeface="Roboto"/>
                <a:ea typeface="Roboto"/>
                <a:cs typeface="Roboto"/>
                <a:sym typeface="Roboto"/>
              </a:rPr>
              <a:t>O </a:t>
            </a:r>
            <a:r>
              <a:rPr lang="pt-BR" sz="1800" b="1" dirty="0" err="1">
                <a:solidFill>
                  <a:srgbClr val="202124"/>
                </a:solidFill>
                <a:latin typeface="Roboto"/>
                <a:ea typeface="Roboto"/>
                <a:cs typeface="Roboto"/>
                <a:sym typeface="Roboto"/>
              </a:rPr>
              <a:t>blanquet</a:t>
            </a:r>
            <a:r>
              <a:rPr lang="pt-BR" sz="1800" b="1" dirty="0">
                <a:solidFill>
                  <a:srgbClr val="202124"/>
                </a:solidFill>
                <a:latin typeface="Roboto"/>
                <a:ea typeface="Roboto"/>
                <a:cs typeface="Roboto"/>
                <a:sym typeface="Roboto"/>
              </a:rPr>
              <a:t> de peru </a:t>
            </a:r>
            <a:r>
              <a:rPr lang="pt-BR" sz="1800" dirty="0">
                <a:solidFill>
                  <a:srgbClr val="202124"/>
                </a:solidFill>
                <a:latin typeface="Roboto"/>
                <a:ea typeface="Roboto"/>
                <a:cs typeface="Roboto"/>
                <a:sym typeface="Roboto"/>
              </a:rPr>
              <a:t>é o peito de peru moído e cozido, ele possui menos calorias, menor concentração de colesterol, gorduras e sódio.</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finesse de frango </a:t>
            </a:r>
            <a:r>
              <a:rPr lang="pt-BR" sz="1800" b="0" i="0" u="none" strike="noStrike" cap="none" dirty="0">
                <a:solidFill>
                  <a:srgbClr val="202124"/>
                </a:solidFill>
                <a:latin typeface="Roboto"/>
                <a:ea typeface="Roboto"/>
                <a:cs typeface="Roboto"/>
                <a:sym typeface="Roboto"/>
              </a:rPr>
              <a:t>é produzida à base de carne de frango, o que lhe rende um sabor suave e agradável.</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peito de chester </a:t>
            </a:r>
            <a:r>
              <a:rPr lang="pt-BR" sz="1800" b="0" i="0" u="none" strike="noStrike" cap="none" dirty="0">
                <a:solidFill>
                  <a:srgbClr val="202124"/>
                </a:solidFill>
                <a:latin typeface="Roboto"/>
                <a:ea typeface="Roboto"/>
                <a:cs typeface="Roboto"/>
                <a:sym typeface="Roboto"/>
              </a:rPr>
              <a:t>é elaborado exclusivamente com a carne do peito de chester temperada e defumada, ele apresenta baixo teor de gordura.</a:t>
            </a:r>
          </a:p>
        </p:txBody>
      </p:sp>
      <p:pic>
        <p:nvPicPr>
          <p:cNvPr id="1026" name="Picture 2" descr="Blanquet De Peru Sadia 150G | Mercato em Casa">
            <a:extLst>
              <a:ext uri="{FF2B5EF4-FFF2-40B4-BE49-F238E27FC236}">
                <a16:creationId xmlns:a16="http://schemas.microsoft.com/office/drawing/2014/main" id="{705E2E8C-DA39-E8E2-423C-31A50C5BE2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0901" y="3882227"/>
            <a:ext cx="2450190" cy="2838514"/>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m 7">
            <a:extLst>
              <a:ext uri="{FF2B5EF4-FFF2-40B4-BE49-F238E27FC236}">
                <a16:creationId xmlns:a16="http://schemas.microsoft.com/office/drawing/2014/main" id="{9A080FA1-9E54-A94E-EFCA-7172E6EB4773}"/>
              </a:ext>
            </a:extLst>
          </p:cNvPr>
          <p:cNvPicPr>
            <a:picLocks noChangeAspect="1"/>
          </p:cNvPicPr>
          <p:nvPr/>
        </p:nvPicPr>
        <p:blipFill>
          <a:blip r:embed="rId5"/>
          <a:stretch>
            <a:fillRect/>
          </a:stretch>
        </p:blipFill>
        <p:spPr>
          <a:xfrm>
            <a:off x="9179488" y="3822520"/>
            <a:ext cx="1542589" cy="280591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 name="Google Shape;98;p4">
            <a:extLst>
              <a:ext uri="{FF2B5EF4-FFF2-40B4-BE49-F238E27FC236}">
                <a16:creationId xmlns:a16="http://schemas.microsoft.com/office/drawing/2014/main" id="{3D8ED337-7485-081D-12FC-D5E39AFBF89D}"/>
              </a:ext>
            </a:extLst>
          </p:cNvPr>
          <p:cNvSpPr txBox="1"/>
          <p:nvPr/>
        </p:nvSpPr>
        <p:spPr>
          <a:xfrm>
            <a:off x="484233" y="626037"/>
            <a:ext cx="11223522" cy="882637"/>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202124"/>
                </a:solidFill>
                <a:latin typeface="Roboto"/>
                <a:ea typeface="Roboto"/>
                <a:cs typeface="Roboto"/>
                <a:sym typeface="Roboto"/>
              </a:rPr>
              <a:t>Alimentos &gt; Frios e </a:t>
            </a:r>
            <a:r>
              <a:rPr lang="pt-BR" sz="2400" i="0" u="none" strike="noStrike" cap="none" dirty="0" err="1">
                <a:solidFill>
                  <a:srgbClr val="202124"/>
                </a:solidFill>
                <a:latin typeface="Roboto"/>
                <a:ea typeface="Roboto"/>
                <a:cs typeface="Roboto"/>
                <a:sym typeface="Roboto"/>
              </a:rPr>
              <a:t>Laticinios</a:t>
            </a:r>
            <a:r>
              <a:rPr lang="pt-BR" sz="2400" i="0" u="none" strike="noStrike" cap="none" dirty="0">
                <a:solidFill>
                  <a:srgbClr val="202124"/>
                </a:solidFill>
                <a:latin typeface="Roboto"/>
                <a:ea typeface="Roboto"/>
                <a:cs typeface="Roboto"/>
                <a:sym typeface="Roboto"/>
              </a:rPr>
              <a:t> &gt; Embutidos e Frios &gt; </a:t>
            </a:r>
          </a:p>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dirty="0" err="1">
                <a:solidFill>
                  <a:srgbClr val="202124"/>
                </a:solidFill>
                <a:latin typeface="Roboto"/>
                <a:ea typeface="Roboto"/>
                <a:cs typeface="Roboto"/>
                <a:sym typeface="Roboto"/>
              </a:rPr>
              <a:t>Blanquet</a:t>
            </a:r>
            <a:r>
              <a:rPr lang="pt-BR" sz="2400" b="1" i="0" u="none" strike="noStrike" cap="none" dirty="0">
                <a:solidFill>
                  <a:srgbClr val="202124"/>
                </a:solidFill>
                <a:latin typeface="Roboto"/>
                <a:ea typeface="Roboto"/>
                <a:cs typeface="Roboto"/>
                <a:sym typeface="Roboto"/>
              </a:rPr>
              <a:t>, Finesse, Peito de Chester, Frango e Peru</a:t>
            </a:r>
            <a:endParaRPr sz="1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62AF3C8C-C64A-C9D0-DCA3-38EED2C8634F}"/>
              </a:ext>
            </a:extLst>
          </p:cNvPr>
          <p:cNvSpPr txBox="1"/>
          <p:nvPr/>
        </p:nvSpPr>
        <p:spPr>
          <a:xfrm>
            <a:off x="735398" y="1862915"/>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peito de frango </a:t>
            </a:r>
            <a:r>
              <a:rPr lang="pt-BR" sz="1800" b="0" i="0" u="none" strike="noStrike" cap="none" dirty="0">
                <a:solidFill>
                  <a:srgbClr val="202124"/>
                </a:solidFill>
                <a:latin typeface="Roboto"/>
                <a:ea typeface="Roboto"/>
                <a:cs typeface="Roboto"/>
                <a:sym typeface="Roboto"/>
              </a:rPr>
              <a:t>é elaborado exclusivamente com a carne do peito de frango com índice reduzido de calorias e baixo teor de gordura.</a:t>
            </a:r>
          </a:p>
          <a:p>
            <a:pPr indent="457200" algn="just">
              <a:buSzPts val="1800"/>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peito de peru </a:t>
            </a:r>
            <a:r>
              <a:rPr lang="pt-BR" sz="1800" b="0" i="0" u="none" strike="noStrike" cap="none" dirty="0">
                <a:solidFill>
                  <a:srgbClr val="202124"/>
                </a:solidFill>
                <a:latin typeface="Roboto"/>
                <a:ea typeface="Roboto"/>
                <a:cs typeface="Roboto"/>
                <a:sym typeface="Roboto"/>
              </a:rPr>
              <a:t>é produzido a partir da carne do peru e </a:t>
            </a:r>
            <a:r>
              <a:rPr lang="pt-BR" sz="1800" b="0" i="0" u="none" strike="noStrike" cap="none" dirty="0" err="1">
                <a:solidFill>
                  <a:srgbClr val="202124"/>
                </a:solidFill>
                <a:latin typeface="Roboto"/>
                <a:ea typeface="Roboto"/>
                <a:cs typeface="Roboto"/>
                <a:sym typeface="Roboto"/>
              </a:rPr>
              <a:t>salmora</a:t>
            </a:r>
            <a:r>
              <a:rPr lang="pt-BR" sz="1800" b="0" i="0" u="none" strike="noStrike" cap="none" dirty="0">
                <a:solidFill>
                  <a:srgbClr val="202124"/>
                </a:solidFill>
                <a:latin typeface="Roboto"/>
                <a:ea typeface="Roboto"/>
                <a:cs typeface="Roboto"/>
                <a:sym typeface="Roboto"/>
              </a:rPr>
              <a:t>.</a:t>
            </a:r>
          </a:p>
          <a:p>
            <a:pPr indent="457200" algn="just">
              <a:buSzPts val="1800"/>
            </a:pPr>
            <a:r>
              <a:rPr lang="pt-BR" sz="1800" b="0" i="0" u="none" strike="noStrike" cap="none" dirty="0">
                <a:solidFill>
                  <a:srgbClr val="202124"/>
                </a:solidFill>
                <a:latin typeface="Roboto"/>
                <a:ea typeface="Roboto"/>
                <a:cs typeface="Roboto"/>
                <a:sym typeface="Roboto"/>
              </a:rPr>
              <a:t>Entram nessa categoria os </a:t>
            </a:r>
            <a:r>
              <a:rPr lang="pt-BR" sz="1800" b="0" i="0" u="none" strike="noStrike" cap="none" dirty="0" err="1">
                <a:solidFill>
                  <a:srgbClr val="202124"/>
                </a:solidFill>
                <a:latin typeface="Roboto"/>
                <a:ea typeface="Roboto"/>
                <a:cs typeface="Roboto"/>
                <a:sym typeface="Roboto"/>
              </a:rPr>
              <a:t>blanquet</a:t>
            </a:r>
            <a:r>
              <a:rPr lang="pt-BR" sz="1800" b="0" i="0" u="none" strike="noStrike" cap="none" dirty="0">
                <a:solidFill>
                  <a:srgbClr val="202124"/>
                </a:solidFill>
                <a:latin typeface="Roboto"/>
                <a:ea typeface="Roboto"/>
                <a:cs typeface="Roboto"/>
                <a:sym typeface="Roboto"/>
              </a:rPr>
              <a:t>, finesse e peito de </a:t>
            </a:r>
            <a:r>
              <a:rPr lang="pt-BR" sz="1800" dirty="0">
                <a:solidFill>
                  <a:srgbClr val="202124"/>
                </a:solidFill>
                <a:latin typeface="Roboto"/>
                <a:ea typeface="Roboto"/>
                <a:cs typeface="Roboto"/>
                <a:sym typeface="Roboto"/>
              </a:rPr>
              <a:t>chester, frango ou </a:t>
            </a:r>
            <a:r>
              <a:rPr lang="pt-BR" sz="1800" b="0" i="0" u="none" strike="noStrike" cap="none" dirty="0">
                <a:solidFill>
                  <a:srgbClr val="202124"/>
                </a:solidFill>
                <a:latin typeface="Roboto"/>
                <a:ea typeface="Roboto"/>
                <a:cs typeface="Roboto"/>
                <a:sym typeface="Roboto"/>
              </a:rPr>
              <a:t>peru, fatiados ou as peças inteiras</a:t>
            </a:r>
            <a:r>
              <a:rPr lang="pt-BR" sz="1800" dirty="0">
                <a:solidFill>
                  <a:srgbClr val="202124"/>
                </a:solidFill>
                <a:latin typeface="Roboto"/>
                <a:ea typeface="Roboto"/>
                <a:cs typeface="Roboto"/>
                <a:sym typeface="Roboto"/>
              </a:rPr>
              <a:t>.</a:t>
            </a:r>
            <a:endParaRPr lang="pt-BR" sz="1800" b="0" i="0" u="none" strike="noStrike" cap="none" dirty="0">
              <a:solidFill>
                <a:srgbClr val="202124"/>
              </a:solidFill>
              <a:latin typeface="Roboto"/>
              <a:ea typeface="Roboto"/>
              <a:cs typeface="Roboto"/>
              <a:sym typeface="Roboto"/>
            </a:endParaRPr>
          </a:p>
        </p:txBody>
      </p:sp>
      <p:pic>
        <p:nvPicPr>
          <p:cNvPr id="4" name="Imagem 3">
            <a:extLst>
              <a:ext uri="{FF2B5EF4-FFF2-40B4-BE49-F238E27FC236}">
                <a16:creationId xmlns:a16="http://schemas.microsoft.com/office/drawing/2014/main" id="{B54C9F3D-F01F-99F2-4B1B-2C0CF006E82A}"/>
              </a:ext>
            </a:extLst>
          </p:cNvPr>
          <p:cNvPicPr>
            <a:picLocks noChangeAspect="1"/>
          </p:cNvPicPr>
          <p:nvPr/>
        </p:nvPicPr>
        <p:blipFill>
          <a:blip r:embed="rId3"/>
          <a:stretch>
            <a:fillRect/>
          </a:stretch>
        </p:blipFill>
        <p:spPr>
          <a:xfrm>
            <a:off x="3199508" y="3517799"/>
            <a:ext cx="1379533" cy="2943494"/>
          </a:xfrm>
          <a:prstGeom prst="rect">
            <a:avLst/>
          </a:prstGeom>
        </p:spPr>
      </p:pic>
      <p:pic>
        <p:nvPicPr>
          <p:cNvPr id="9" name="Picture 4" descr="Peito de Peru Defumado Fatiado SADIA Soltíssimo Bandeja 200g | Pão de Açúcar">
            <a:extLst>
              <a:ext uri="{FF2B5EF4-FFF2-40B4-BE49-F238E27FC236}">
                <a16:creationId xmlns:a16="http://schemas.microsoft.com/office/drawing/2014/main" id="{4A58702C-5AE0-5A9E-CE46-A374F8E21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2513" y="3561184"/>
            <a:ext cx="2035277" cy="30529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pic>
        <p:nvPicPr>
          <p:cNvPr id="160" name="Google Shape;160;p8"/>
          <p:cNvPicPr preferRelativeResize="0"/>
          <p:nvPr/>
        </p:nvPicPr>
        <p:blipFill rotWithShape="1">
          <a:blip r:embed="rId3">
            <a:alphaModFix/>
          </a:blip>
          <a:srcRect/>
          <a:stretch/>
        </p:blipFill>
        <p:spPr>
          <a:xfrm>
            <a:off x="5553677" y="3652895"/>
            <a:ext cx="3832844" cy="3069329"/>
          </a:xfrm>
          <a:prstGeom prst="rect">
            <a:avLst/>
          </a:prstGeom>
          <a:noFill/>
          <a:ln>
            <a:noFill/>
          </a:ln>
        </p:spPr>
      </p:pic>
      <p:pic>
        <p:nvPicPr>
          <p:cNvPr id="158" name="Google Shape;158;p8"/>
          <p:cNvPicPr preferRelativeResize="0"/>
          <p:nvPr/>
        </p:nvPicPr>
        <p:blipFill rotWithShape="1">
          <a:blip r:embed="rId4">
            <a:alphaModFix/>
          </a:blip>
          <a:srcRect/>
          <a:stretch/>
        </p:blipFill>
        <p:spPr>
          <a:xfrm>
            <a:off x="8798149" y="3855030"/>
            <a:ext cx="2701580" cy="2701580"/>
          </a:xfrm>
          <a:prstGeom prst="rect">
            <a:avLst/>
          </a:prstGeom>
          <a:noFill/>
          <a:ln>
            <a:noFill/>
          </a:ln>
        </p:spPr>
      </p:pic>
      <p:pic>
        <p:nvPicPr>
          <p:cNvPr id="161" name="Google Shape;161;p8"/>
          <p:cNvPicPr preferRelativeResize="0"/>
          <p:nvPr/>
        </p:nvPicPr>
        <p:blipFill rotWithShape="1">
          <a:blip r:embed="rId5">
            <a:alphaModFix/>
          </a:blip>
          <a:srcRect/>
          <a:stretch/>
        </p:blipFill>
        <p:spPr>
          <a:xfrm>
            <a:off x="565785" y="3815913"/>
            <a:ext cx="3584611" cy="2870545"/>
          </a:xfrm>
          <a:prstGeom prst="rect">
            <a:avLst/>
          </a:prstGeom>
          <a:noFill/>
          <a:ln>
            <a:noFill/>
          </a:ln>
        </p:spPr>
      </p:pic>
      <p:pic>
        <p:nvPicPr>
          <p:cNvPr id="162" name="Google Shape;162;p8"/>
          <p:cNvPicPr preferRelativeResize="0"/>
          <p:nvPr/>
        </p:nvPicPr>
        <p:blipFill rotWithShape="1">
          <a:blip r:embed="rId6">
            <a:alphaModFix/>
          </a:blip>
          <a:srcRect l="20657" r="23768"/>
          <a:stretch/>
        </p:blipFill>
        <p:spPr>
          <a:xfrm>
            <a:off x="3885488" y="3617921"/>
            <a:ext cx="1992154" cy="2870544"/>
          </a:xfrm>
          <a:prstGeom prst="rect">
            <a:avLst/>
          </a:prstGeom>
          <a:noFill/>
          <a:ln>
            <a:noFill/>
          </a:ln>
        </p:spPr>
      </p:pic>
      <p:sp>
        <p:nvSpPr>
          <p:cNvPr id="9" name="Google Shape;98;p4">
            <a:extLst>
              <a:ext uri="{FF2B5EF4-FFF2-40B4-BE49-F238E27FC236}">
                <a16:creationId xmlns:a16="http://schemas.microsoft.com/office/drawing/2014/main" id="{2E644108-7311-47DF-D954-0C2FD74C2BA4}"/>
              </a:ext>
            </a:extLst>
          </p:cNvPr>
          <p:cNvSpPr txBox="1"/>
          <p:nvPr/>
        </p:nvSpPr>
        <p:spPr>
          <a:xfrm>
            <a:off x="256095" y="676666"/>
            <a:ext cx="1207167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a:solidFill>
                  <a:srgbClr val="202124"/>
                </a:solidFill>
                <a:latin typeface="Roboto"/>
                <a:ea typeface="Roboto"/>
                <a:cs typeface="Roboto"/>
                <a:sym typeface="Roboto"/>
              </a:rPr>
              <a:t>Copa e Salame</a:t>
            </a:r>
            <a:endParaRPr sz="1400" b="1" i="0" u="none" strike="noStrike" cap="none" dirty="0">
              <a:solidFill>
                <a:srgbClr val="000000"/>
              </a:solidFill>
              <a:latin typeface="Arial"/>
              <a:ea typeface="Arial"/>
              <a:cs typeface="Arial"/>
              <a:sym typeface="Arial"/>
            </a:endParaRPr>
          </a:p>
        </p:txBody>
      </p:sp>
      <p:sp>
        <p:nvSpPr>
          <p:cNvPr id="11" name="Google Shape;96;p4">
            <a:extLst>
              <a:ext uri="{FF2B5EF4-FFF2-40B4-BE49-F238E27FC236}">
                <a16:creationId xmlns:a16="http://schemas.microsoft.com/office/drawing/2014/main" id="{01DFABE8-7CC6-9516-5B99-ABAB4FAFFC2D}"/>
              </a:ext>
            </a:extLst>
          </p:cNvPr>
          <p:cNvSpPr txBox="1"/>
          <p:nvPr/>
        </p:nvSpPr>
        <p:spPr>
          <a:xfrm>
            <a:off x="735402" y="1898609"/>
            <a:ext cx="10721193" cy="2031285"/>
          </a:xfrm>
          <a:prstGeom prst="rect">
            <a:avLst/>
          </a:prstGeom>
          <a:noFill/>
          <a:ln>
            <a:noFill/>
          </a:ln>
        </p:spPr>
        <p:txBody>
          <a:bodyPr spcFirstLastPara="1" wrap="square" lIns="91425" tIns="45700" rIns="91425" bIns="45700" anchor="t" anchorCtr="0">
            <a:spAutoFit/>
          </a:bodyPr>
          <a:lstStyle/>
          <a:p>
            <a:pPr indent="457200" algn="just">
              <a:buSzPts val="1800"/>
            </a:pPr>
            <a:r>
              <a:rPr lang="pt-BR" sz="1800" dirty="0">
                <a:solidFill>
                  <a:srgbClr val="202124"/>
                </a:solidFill>
                <a:latin typeface="Roboto"/>
                <a:ea typeface="Roboto"/>
                <a:cs typeface="Roboto"/>
                <a:sym typeface="Roboto"/>
              </a:rPr>
              <a:t>A </a:t>
            </a:r>
            <a:r>
              <a:rPr lang="pt-BR" sz="1800" b="1" dirty="0">
                <a:solidFill>
                  <a:srgbClr val="202124"/>
                </a:solidFill>
                <a:latin typeface="Roboto"/>
                <a:ea typeface="Roboto"/>
                <a:cs typeface="Roboto"/>
                <a:sym typeface="Roboto"/>
              </a:rPr>
              <a:t>copa</a:t>
            </a:r>
            <a:r>
              <a:rPr lang="pt-BR" sz="1800" dirty="0">
                <a:solidFill>
                  <a:srgbClr val="202124"/>
                </a:solidFill>
                <a:latin typeface="Roboto"/>
                <a:ea typeface="Roboto"/>
                <a:cs typeface="Roboto"/>
                <a:sym typeface="Roboto"/>
              </a:rPr>
              <a:t> trata-se de uma iguaria feita com a </a:t>
            </a:r>
            <a:r>
              <a:rPr lang="pt-BR" sz="1800" dirty="0" err="1">
                <a:solidFill>
                  <a:srgbClr val="202124"/>
                </a:solidFill>
                <a:latin typeface="Roboto"/>
                <a:ea typeface="Roboto"/>
                <a:cs typeface="Roboto"/>
                <a:sym typeface="Roboto"/>
              </a:rPr>
              <a:t>sobrepaleta</a:t>
            </a:r>
            <a:r>
              <a:rPr lang="pt-BR" sz="1800" dirty="0">
                <a:solidFill>
                  <a:srgbClr val="202124"/>
                </a:solidFill>
                <a:latin typeface="Roboto"/>
                <a:ea typeface="Roboto"/>
                <a:cs typeface="Roboto"/>
                <a:sym typeface="Roboto"/>
              </a:rPr>
              <a:t>, corte íntegro muito apreciado por sua maciez e marmorização. Nele são adicionados temperos como pimenta, cravo, noz moscada, canela, sal e açúcar.</a:t>
            </a:r>
          </a:p>
          <a:p>
            <a:pPr indent="457200" algn="just">
              <a:buSzPts val="1800"/>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salame</a:t>
            </a:r>
            <a:r>
              <a:rPr lang="pt-BR" sz="1800" b="0" i="0" u="none" strike="noStrike" cap="none" dirty="0">
                <a:solidFill>
                  <a:srgbClr val="202124"/>
                </a:solidFill>
                <a:latin typeface="Roboto"/>
                <a:ea typeface="Roboto"/>
                <a:cs typeface="Roboto"/>
                <a:sym typeface="Roboto"/>
              </a:rPr>
              <a:t> é um produto feito com pedaços de carne suína, bovina e toucinho, adicionado de ingredientes, embutido, curado, fermentado, maturado e dessecado</a:t>
            </a:r>
            <a:r>
              <a:rPr lang="pt-BR" sz="1800" dirty="0">
                <a:solidFill>
                  <a:srgbClr val="202124"/>
                </a:solidFill>
                <a:latin typeface="Roboto"/>
                <a:ea typeface="Roboto"/>
                <a:cs typeface="Roboto"/>
                <a:sym typeface="Roboto"/>
              </a:rPr>
              <a:t>.</a:t>
            </a:r>
          </a:p>
          <a:p>
            <a:pPr indent="457200" algn="just">
              <a:buSzPts val="1800"/>
            </a:pPr>
            <a:r>
              <a:rPr lang="pt-BR" sz="1800" dirty="0">
                <a:solidFill>
                  <a:srgbClr val="202124"/>
                </a:solidFill>
                <a:latin typeface="Roboto"/>
                <a:ea typeface="Roboto"/>
                <a:cs typeface="Roboto"/>
                <a:sym typeface="Roboto"/>
              </a:rPr>
              <a:t>Entram nessa categoria os frios e embutidos de copa ou salame, fatiados ou as peças inteiras.</a:t>
            </a:r>
          </a:p>
          <a:p>
            <a:pPr marL="0" marR="0" lvl="0" indent="457200" algn="just" rtl="0">
              <a:lnSpc>
                <a:spcPct val="100000"/>
              </a:lnSpc>
              <a:spcBef>
                <a:spcPts val="0"/>
              </a:spcBef>
              <a:spcAft>
                <a:spcPts val="0"/>
              </a:spcAft>
              <a:buClr>
                <a:srgbClr val="000000"/>
              </a:buClr>
              <a:buSzPts val="1800"/>
              <a:buFont typeface="Arial"/>
              <a:buNone/>
            </a:pPr>
            <a:endParaRPr lang="pt-BR" sz="1800" b="0" i="0" u="none" strike="noStrike" cap="none" dirty="0">
              <a:solidFill>
                <a:srgbClr val="202124"/>
              </a:solidFill>
              <a:latin typeface="Roboto"/>
              <a:ea typeface="Roboto"/>
              <a:cs typeface="Roboto"/>
              <a:sym typeface="Robo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4" name="Google Shape;124;p5"/>
          <p:cNvPicPr preferRelativeResize="0"/>
          <p:nvPr/>
        </p:nvPicPr>
        <p:blipFill rotWithShape="1">
          <a:blip r:embed="rId3">
            <a:alphaModFix/>
          </a:blip>
          <a:srcRect/>
          <a:stretch/>
        </p:blipFill>
        <p:spPr>
          <a:xfrm>
            <a:off x="431628" y="3810203"/>
            <a:ext cx="3326037" cy="2663480"/>
          </a:xfrm>
          <a:prstGeom prst="rect">
            <a:avLst/>
          </a:prstGeom>
          <a:noFill/>
          <a:ln>
            <a:noFill/>
          </a:ln>
        </p:spPr>
      </p:pic>
      <p:pic>
        <p:nvPicPr>
          <p:cNvPr id="125" name="Google Shape;125;p5"/>
          <p:cNvPicPr preferRelativeResize="0"/>
          <p:nvPr/>
        </p:nvPicPr>
        <p:blipFill rotWithShape="1">
          <a:blip r:embed="rId4">
            <a:alphaModFix/>
          </a:blip>
          <a:srcRect/>
          <a:stretch/>
        </p:blipFill>
        <p:spPr>
          <a:xfrm>
            <a:off x="3116053" y="3429000"/>
            <a:ext cx="2860607" cy="2860607"/>
          </a:xfrm>
          <a:prstGeom prst="rect">
            <a:avLst/>
          </a:prstGeom>
          <a:noFill/>
          <a:ln>
            <a:noFill/>
          </a:ln>
        </p:spPr>
      </p:pic>
      <p:pic>
        <p:nvPicPr>
          <p:cNvPr id="126" name="Google Shape;126;p5"/>
          <p:cNvPicPr preferRelativeResize="0"/>
          <p:nvPr/>
        </p:nvPicPr>
        <p:blipFill rotWithShape="1">
          <a:blip r:embed="rId5">
            <a:alphaModFix/>
          </a:blip>
          <a:srcRect/>
          <a:stretch/>
        </p:blipFill>
        <p:spPr>
          <a:xfrm>
            <a:off x="9168911" y="3565042"/>
            <a:ext cx="2663480" cy="2663480"/>
          </a:xfrm>
          <a:prstGeom prst="rect">
            <a:avLst/>
          </a:prstGeom>
          <a:noFill/>
          <a:ln>
            <a:noFill/>
          </a:ln>
        </p:spPr>
      </p:pic>
      <p:pic>
        <p:nvPicPr>
          <p:cNvPr id="127" name="Google Shape;127;p5"/>
          <p:cNvPicPr preferRelativeResize="0"/>
          <p:nvPr/>
        </p:nvPicPr>
        <p:blipFill rotWithShape="1">
          <a:blip r:embed="rId6">
            <a:alphaModFix/>
          </a:blip>
          <a:srcRect/>
          <a:stretch/>
        </p:blipFill>
        <p:spPr>
          <a:xfrm>
            <a:off x="6505431" y="3527563"/>
            <a:ext cx="2663480" cy="2663480"/>
          </a:xfrm>
          <a:prstGeom prst="rect">
            <a:avLst/>
          </a:prstGeom>
          <a:noFill/>
          <a:ln>
            <a:noFill/>
          </a:ln>
        </p:spPr>
      </p:pic>
      <p:sp>
        <p:nvSpPr>
          <p:cNvPr id="128" name="Google Shape;128;p5"/>
          <p:cNvSpPr txBox="1"/>
          <p:nvPr/>
        </p:nvSpPr>
        <p:spPr>
          <a:xfrm>
            <a:off x="2818010" y="6413208"/>
            <a:ext cx="1124821"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800" dirty="0">
                <a:solidFill>
                  <a:schemeClr val="dk1"/>
                </a:solidFill>
                <a:latin typeface="Roboto" panose="02000000000000000000" pitchFamily="2" charset="0"/>
                <a:ea typeface="Roboto" panose="02000000000000000000" pitchFamily="2" charset="0"/>
                <a:cs typeface="Calibri"/>
                <a:sym typeface="Calibri"/>
              </a:rPr>
              <a:t>Lombo</a:t>
            </a:r>
            <a:endParaRPr sz="1800" dirty="0">
              <a:latin typeface="Roboto" panose="02000000000000000000" pitchFamily="2" charset="0"/>
              <a:ea typeface="Roboto" panose="02000000000000000000" pitchFamily="2" charset="0"/>
            </a:endParaRPr>
          </a:p>
        </p:txBody>
      </p:sp>
      <p:sp>
        <p:nvSpPr>
          <p:cNvPr id="129" name="Google Shape;129;p5"/>
          <p:cNvSpPr txBox="1"/>
          <p:nvPr/>
        </p:nvSpPr>
        <p:spPr>
          <a:xfrm>
            <a:off x="8895415" y="6377868"/>
            <a:ext cx="1339965"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800" dirty="0">
                <a:solidFill>
                  <a:schemeClr val="dk1"/>
                </a:solidFill>
                <a:latin typeface="Roboto" panose="02000000000000000000" pitchFamily="2" charset="0"/>
                <a:ea typeface="Roboto" panose="02000000000000000000" pitchFamily="2" charset="0"/>
                <a:cs typeface="Calibri"/>
                <a:sym typeface="Calibri"/>
              </a:rPr>
              <a:t>Rosbife</a:t>
            </a:r>
            <a:endParaRPr dirty="0">
              <a:latin typeface="Roboto" panose="02000000000000000000" pitchFamily="2" charset="0"/>
              <a:ea typeface="Roboto" panose="02000000000000000000" pitchFamily="2" charset="0"/>
            </a:endParaRPr>
          </a:p>
        </p:txBody>
      </p:sp>
      <p:sp>
        <p:nvSpPr>
          <p:cNvPr id="11" name="Google Shape;98;p4">
            <a:extLst>
              <a:ext uri="{FF2B5EF4-FFF2-40B4-BE49-F238E27FC236}">
                <a16:creationId xmlns:a16="http://schemas.microsoft.com/office/drawing/2014/main" id="{0279D010-10DD-5771-2FE5-2FF8D011DC5E}"/>
              </a:ext>
            </a:extLst>
          </p:cNvPr>
          <p:cNvSpPr txBox="1"/>
          <p:nvPr/>
        </p:nvSpPr>
        <p:spPr>
          <a:xfrm>
            <a:off x="629627" y="568393"/>
            <a:ext cx="10932738"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a:solidFill>
                  <a:srgbClr val="202124"/>
                </a:solidFill>
                <a:latin typeface="Roboto"/>
                <a:ea typeface="Roboto"/>
                <a:cs typeface="Roboto"/>
                <a:sym typeface="Roboto"/>
              </a:rPr>
              <a:t>Lombo e Rosbife</a:t>
            </a:r>
            <a:endParaRPr sz="1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A9F6D939-378C-5518-F7DC-26755C139E96}"/>
              </a:ext>
            </a:extLst>
          </p:cNvPr>
          <p:cNvSpPr txBox="1"/>
          <p:nvPr/>
        </p:nvSpPr>
        <p:spPr>
          <a:xfrm>
            <a:off x="735400" y="1614467"/>
            <a:ext cx="10721193"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Lombo</a:t>
            </a:r>
            <a:r>
              <a:rPr lang="pt-BR" sz="1800" b="0" i="0" u="none" strike="noStrike" cap="none" dirty="0">
                <a:solidFill>
                  <a:srgbClr val="202124"/>
                </a:solidFill>
                <a:latin typeface="Roboto"/>
                <a:ea typeface="Roboto"/>
                <a:cs typeface="Roboto"/>
                <a:sym typeface="Roboto"/>
              </a:rPr>
              <a:t> é um produto industrializado obtido de corte carne suína, adicionados de ingredientes, embutido e submetido ao processo de defumação e cozimento.</a:t>
            </a:r>
          </a:p>
          <a:p>
            <a:pPr indent="457200" algn="just">
              <a:buSzPts val="1800"/>
            </a:pPr>
            <a:r>
              <a:rPr lang="pt-BR" sz="1800" b="1" i="0" u="none" strike="noStrike" cap="none" dirty="0">
                <a:solidFill>
                  <a:srgbClr val="202124"/>
                </a:solidFill>
                <a:latin typeface="Roboto"/>
                <a:ea typeface="Roboto"/>
                <a:cs typeface="Roboto"/>
                <a:sym typeface="Roboto"/>
              </a:rPr>
              <a:t>Rosbife</a:t>
            </a:r>
            <a:r>
              <a:rPr lang="pt-BR" sz="1800" b="0" i="0" u="none" strike="noStrike" cap="none" dirty="0">
                <a:solidFill>
                  <a:srgbClr val="202124"/>
                </a:solidFill>
                <a:latin typeface="Roboto"/>
                <a:ea typeface="Roboto"/>
                <a:cs typeface="Roboto"/>
                <a:sym typeface="Roboto"/>
              </a:rPr>
              <a:t> é feito com cubos de carne bovina temperados, em emulsão de couro suíno. Uma delícia para ser consumido frio em tábuas, sanduíches variados como beirute ou puro, acompanhado de um bom vinho</a:t>
            </a:r>
            <a:r>
              <a:rPr lang="pt-BR" sz="1800" dirty="0">
                <a:solidFill>
                  <a:srgbClr val="202124"/>
                </a:solidFill>
                <a:latin typeface="Roboto"/>
                <a:ea typeface="Roboto"/>
                <a:cs typeface="Roboto"/>
                <a:sym typeface="Roboto"/>
              </a:rPr>
              <a:t>.</a:t>
            </a:r>
          </a:p>
          <a:p>
            <a:pPr indent="457200" algn="just">
              <a:buSzPts val="1800"/>
            </a:pPr>
            <a:r>
              <a:rPr lang="pt-BR" sz="1800" dirty="0">
                <a:solidFill>
                  <a:srgbClr val="202124"/>
                </a:solidFill>
                <a:latin typeface="Roboto"/>
                <a:ea typeface="Roboto"/>
                <a:cs typeface="Roboto"/>
                <a:sym typeface="Roboto"/>
              </a:rPr>
              <a:t>Entram nessa categoria os frios e embutidos de lombo ou rosbife, fatiados ou as peças inteiras.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p6" descr="MORTADELA DE FRANGO PERDIGAO KG | Deskontão Atacado"/>
          <p:cNvPicPr preferRelativeResize="0"/>
          <p:nvPr/>
        </p:nvPicPr>
        <p:blipFill rotWithShape="1">
          <a:blip r:embed="rId3">
            <a:alphaModFix/>
          </a:blip>
          <a:srcRect/>
          <a:stretch/>
        </p:blipFill>
        <p:spPr>
          <a:xfrm rot="-5400000">
            <a:off x="8562983" y="3153979"/>
            <a:ext cx="3112397" cy="3112397"/>
          </a:xfrm>
          <a:prstGeom prst="rect">
            <a:avLst/>
          </a:prstGeom>
          <a:noFill/>
          <a:ln>
            <a:noFill/>
          </a:ln>
        </p:spPr>
      </p:pic>
      <p:pic>
        <p:nvPicPr>
          <p:cNvPr id="138" name="Google Shape;138;p6"/>
          <p:cNvPicPr preferRelativeResize="0"/>
          <p:nvPr/>
        </p:nvPicPr>
        <p:blipFill rotWithShape="1">
          <a:blip r:embed="rId4">
            <a:alphaModFix/>
          </a:blip>
          <a:srcRect/>
          <a:stretch/>
        </p:blipFill>
        <p:spPr>
          <a:xfrm>
            <a:off x="751694" y="3351829"/>
            <a:ext cx="2716695" cy="2716695"/>
          </a:xfrm>
          <a:prstGeom prst="rect">
            <a:avLst/>
          </a:prstGeom>
          <a:noFill/>
          <a:ln>
            <a:noFill/>
          </a:ln>
        </p:spPr>
      </p:pic>
      <p:pic>
        <p:nvPicPr>
          <p:cNvPr id="139" name="Google Shape;139;p6"/>
          <p:cNvPicPr preferRelativeResize="0"/>
          <p:nvPr/>
        </p:nvPicPr>
        <p:blipFill rotWithShape="1">
          <a:blip r:embed="rId5">
            <a:alphaModFix/>
          </a:blip>
          <a:srcRect/>
          <a:stretch/>
        </p:blipFill>
        <p:spPr>
          <a:xfrm>
            <a:off x="3584833" y="3374608"/>
            <a:ext cx="2716695" cy="2716695"/>
          </a:xfrm>
          <a:prstGeom prst="rect">
            <a:avLst/>
          </a:prstGeom>
          <a:noFill/>
          <a:ln>
            <a:noFill/>
          </a:ln>
        </p:spPr>
      </p:pic>
      <p:pic>
        <p:nvPicPr>
          <p:cNvPr id="141" name="Google Shape;141;p6" descr="Sadia - Mortadela Defumada Fatiada 200g"/>
          <p:cNvPicPr preferRelativeResize="0"/>
          <p:nvPr/>
        </p:nvPicPr>
        <p:blipFill rotWithShape="1">
          <a:blip r:embed="rId6">
            <a:alphaModFix/>
          </a:blip>
          <a:srcRect/>
          <a:stretch/>
        </p:blipFill>
        <p:spPr>
          <a:xfrm>
            <a:off x="6772897" y="3329053"/>
            <a:ext cx="1657350" cy="2762250"/>
          </a:xfrm>
          <a:prstGeom prst="rect">
            <a:avLst/>
          </a:prstGeom>
          <a:noFill/>
          <a:ln>
            <a:noFill/>
          </a:ln>
        </p:spPr>
      </p:pic>
      <p:sp>
        <p:nvSpPr>
          <p:cNvPr id="9" name="Google Shape;98;p4">
            <a:extLst>
              <a:ext uri="{FF2B5EF4-FFF2-40B4-BE49-F238E27FC236}">
                <a16:creationId xmlns:a16="http://schemas.microsoft.com/office/drawing/2014/main" id="{78234103-1AB9-DF47-9235-AF8FDE745108}"/>
              </a:ext>
            </a:extLst>
          </p:cNvPr>
          <p:cNvSpPr txBox="1"/>
          <p:nvPr/>
        </p:nvSpPr>
        <p:spPr>
          <a:xfrm>
            <a:off x="527473" y="591624"/>
            <a:ext cx="1113705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a:solidFill>
                  <a:srgbClr val="202124"/>
                </a:solidFill>
                <a:latin typeface="Roboto"/>
                <a:ea typeface="Roboto"/>
                <a:cs typeface="Roboto"/>
                <a:sym typeface="Roboto"/>
              </a:rPr>
              <a:t>Mortadela</a:t>
            </a:r>
            <a:endParaRPr sz="1400" b="1" i="0" u="none" strike="noStrike" cap="none" dirty="0">
              <a:solidFill>
                <a:srgbClr val="000000"/>
              </a:solidFill>
              <a:latin typeface="Arial"/>
              <a:ea typeface="Arial"/>
              <a:cs typeface="Arial"/>
              <a:sym typeface="Arial"/>
            </a:endParaRPr>
          </a:p>
        </p:txBody>
      </p:sp>
      <p:sp>
        <p:nvSpPr>
          <p:cNvPr id="11" name="Google Shape;96;p4">
            <a:extLst>
              <a:ext uri="{FF2B5EF4-FFF2-40B4-BE49-F238E27FC236}">
                <a16:creationId xmlns:a16="http://schemas.microsoft.com/office/drawing/2014/main" id="{73347D2E-FB31-6925-3249-07546CF0CF0B}"/>
              </a:ext>
            </a:extLst>
          </p:cNvPr>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indent="457200" algn="just">
              <a:buSzPts val="1800"/>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mortadela</a:t>
            </a:r>
            <a:r>
              <a:rPr lang="pt-BR" sz="1800" b="0" i="0" u="none" strike="noStrike" cap="none" dirty="0">
                <a:solidFill>
                  <a:srgbClr val="202124"/>
                </a:solidFill>
                <a:latin typeface="Roboto"/>
                <a:ea typeface="Roboto"/>
                <a:cs typeface="Roboto"/>
                <a:sym typeface="Roboto"/>
              </a:rPr>
              <a:t> é um enchido ou embutido feito de carne de bovinos, suínos, de aves e de cubos de gordura</a:t>
            </a:r>
            <a:r>
              <a:rPr lang="pt-BR" sz="1800" dirty="0">
                <a:solidFill>
                  <a:srgbClr val="202124"/>
                </a:solidFill>
                <a:latin typeface="Roboto"/>
                <a:ea typeface="Roboto"/>
                <a:cs typeface="Roboto"/>
                <a:sym typeface="Roboto"/>
              </a:rPr>
              <a:t>.</a:t>
            </a:r>
          </a:p>
          <a:p>
            <a:pPr indent="457200" algn="just">
              <a:buSzPts val="1800"/>
            </a:pPr>
            <a:r>
              <a:rPr lang="pt-BR" sz="1800" dirty="0">
                <a:solidFill>
                  <a:srgbClr val="202124"/>
                </a:solidFill>
                <a:latin typeface="Roboto"/>
                <a:ea typeface="Roboto"/>
                <a:cs typeface="Roboto"/>
                <a:sym typeface="Roboto"/>
              </a:rPr>
              <a:t>Entram nessa categoria os frios e embutidos de mortadela fatiada ou as peças inteiras.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70" name="Google Shape;170;p9"/>
          <p:cNvPicPr preferRelativeResize="0"/>
          <p:nvPr/>
        </p:nvPicPr>
        <p:blipFill rotWithShape="1">
          <a:blip r:embed="rId3">
            <a:alphaModFix/>
          </a:blip>
          <a:srcRect/>
          <a:stretch/>
        </p:blipFill>
        <p:spPr>
          <a:xfrm>
            <a:off x="381621" y="3466240"/>
            <a:ext cx="2873859" cy="2873859"/>
          </a:xfrm>
          <a:prstGeom prst="rect">
            <a:avLst/>
          </a:prstGeom>
          <a:noFill/>
          <a:ln>
            <a:noFill/>
          </a:ln>
        </p:spPr>
      </p:pic>
      <p:pic>
        <p:nvPicPr>
          <p:cNvPr id="171" name="Google Shape;171;p9"/>
          <p:cNvPicPr preferRelativeResize="0"/>
          <p:nvPr/>
        </p:nvPicPr>
        <p:blipFill rotWithShape="1">
          <a:blip r:embed="rId4">
            <a:alphaModFix/>
          </a:blip>
          <a:srcRect/>
          <a:stretch/>
        </p:blipFill>
        <p:spPr>
          <a:xfrm>
            <a:off x="3547029" y="3580766"/>
            <a:ext cx="2495964" cy="2644806"/>
          </a:xfrm>
          <a:prstGeom prst="rect">
            <a:avLst/>
          </a:prstGeom>
          <a:noFill/>
          <a:ln>
            <a:noFill/>
          </a:ln>
        </p:spPr>
      </p:pic>
      <p:pic>
        <p:nvPicPr>
          <p:cNvPr id="172" name="Google Shape;172;p9"/>
          <p:cNvPicPr preferRelativeResize="0"/>
          <p:nvPr/>
        </p:nvPicPr>
        <p:blipFill rotWithShape="1">
          <a:blip r:embed="rId5">
            <a:alphaModFix/>
          </a:blip>
          <a:srcRect/>
          <a:stretch/>
        </p:blipFill>
        <p:spPr>
          <a:xfrm>
            <a:off x="6301409" y="3429000"/>
            <a:ext cx="2873859" cy="2873859"/>
          </a:xfrm>
          <a:prstGeom prst="rect">
            <a:avLst/>
          </a:prstGeom>
          <a:noFill/>
          <a:ln>
            <a:noFill/>
          </a:ln>
        </p:spPr>
      </p:pic>
      <p:pic>
        <p:nvPicPr>
          <p:cNvPr id="174" name="Google Shape;174;p9"/>
          <p:cNvPicPr preferRelativeResize="0"/>
          <p:nvPr/>
        </p:nvPicPr>
        <p:blipFill rotWithShape="1">
          <a:blip r:embed="rId6">
            <a:alphaModFix/>
          </a:blip>
          <a:srcRect/>
          <a:stretch/>
        </p:blipFill>
        <p:spPr>
          <a:xfrm>
            <a:off x="9417662" y="3580766"/>
            <a:ext cx="2392717" cy="2404741"/>
          </a:xfrm>
          <a:prstGeom prst="rect">
            <a:avLst/>
          </a:prstGeom>
          <a:noFill/>
          <a:ln>
            <a:noFill/>
          </a:ln>
        </p:spPr>
      </p:pic>
      <p:sp>
        <p:nvSpPr>
          <p:cNvPr id="9" name="Google Shape;98;p4">
            <a:extLst>
              <a:ext uri="{FF2B5EF4-FFF2-40B4-BE49-F238E27FC236}">
                <a16:creationId xmlns:a16="http://schemas.microsoft.com/office/drawing/2014/main" id="{B93620EA-8512-957A-EFEC-64F02D5FF853}"/>
              </a:ext>
            </a:extLst>
          </p:cNvPr>
          <p:cNvSpPr txBox="1"/>
          <p:nvPr/>
        </p:nvSpPr>
        <p:spPr>
          <a:xfrm>
            <a:off x="0" y="628760"/>
            <a:ext cx="1207167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a:solidFill>
                  <a:srgbClr val="202124"/>
                </a:solidFill>
                <a:latin typeface="Roboto"/>
                <a:ea typeface="Roboto"/>
                <a:cs typeface="Roboto"/>
                <a:sym typeface="Roboto"/>
              </a:rPr>
              <a:t>Salsicha</a:t>
            </a:r>
            <a:endParaRPr sz="1400" b="1" i="0" u="none" strike="noStrike" cap="none" dirty="0">
              <a:solidFill>
                <a:srgbClr val="000000"/>
              </a:solidFill>
              <a:latin typeface="Arial"/>
              <a:ea typeface="Arial"/>
              <a:cs typeface="Arial"/>
              <a:sym typeface="Arial"/>
            </a:endParaRPr>
          </a:p>
        </p:txBody>
      </p:sp>
      <p:sp>
        <p:nvSpPr>
          <p:cNvPr id="11" name="Google Shape;96;p4">
            <a:extLst>
              <a:ext uri="{FF2B5EF4-FFF2-40B4-BE49-F238E27FC236}">
                <a16:creationId xmlns:a16="http://schemas.microsoft.com/office/drawing/2014/main" id="{E6AE5497-F9C5-94A1-A28B-FA5FBD737CE6}"/>
              </a:ext>
            </a:extLst>
          </p:cNvPr>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salsicha</a:t>
            </a:r>
            <a:r>
              <a:rPr lang="pt-BR" sz="1800" b="0" i="0" u="none" strike="noStrike" cap="none" dirty="0">
                <a:solidFill>
                  <a:srgbClr val="202124"/>
                </a:solidFill>
                <a:latin typeface="Roboto"/>
                <a:ea typeface="Roboto"/>
                <a:cs typeface="Roboto"/>
                <a:sym typeface="Roboto"/>
              </a:rPr>
              <a:t> é um enchido feito a partir de carnes frescas ou defumadas, moídas, com gordura animal, ervas, especiarias e outros ingredientes.</a:t>
            </a:r>
          </a:p>
          <a:p>
            <a:pPr indent="457200" algn="just">
              <a:buSzPts val="1800"/>
            </a:pPr>
            <a:r>
              <a:rPr lang="pt-BR" sz="1800" b="0" i="0" u="none" strike="noStrike" cap="none" dirty="0">
                <a:solidFill>
                  <a:srgbClr val="202124"/>
                </a:solidFill>
                <a:latin typeface="Roboto"/>
                <a:ea typeface="Roboto"/>
                <a:cs typeface="Roboto"/>
                <a:sym typeface="Roboto"/>
              </a:rPr>
              <a:t>Entram nessa categoria os embutidos de salsichas.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182" name="Google Shape;182;p10"/>
          <p:cNvPicPr preferRelativeResize="0"/>
          <p:nvPr/>
        </p:nvPicPr>
        <p:blipFill rotWithShape="1">
          <a:blip r:embed="rId3">
            <a:alphaModFix/>
          </a:blip>
          <a:srcRect/>
          <a:stretch/>
        </p:blipFill>
        <p:spPr>
          <a:xfrm>
            <a:off x="545718" y="3582513"/>
            <a:ext cx="3175761" cy="2627787"/>
          </a:xfrm>
          <a:prstGeom prst="rect">
            <a:avLst/>
          </a:prstGeom>
          <a:noFill/>
          <a:ln>
            <a:noFill/>
          </a:ln>
        </p:spPr>
      </p:pic>
      <p:pic>
        <p:nvPicPr>
          <p:cNvPr id="183" name="Google Shape;183;p10"/>
          <p:cNvPicPr preferRelativeResize="0"/>
          <p:nvPr/>
        </p:nvPicPr>
        <p:blipFill rotWithShape="1">
          <a:blip r:embed="rId4">
            <a:alphaModFix/>
          </a:blip>
          <a:srcRect/>
          <a:stretch/>
        </p:blipFill>
        <p:spPr>
          <a:xfrm>
            <a:off x="4526879" y="3429000"/>
            <a:ext cx="3762375" cy="2781300"/>
          </a:xfrm>
          <a:prstGeom prst="rect">
            <a:avLst/>
          </a:prstGeom>
          <a:noFill/>
          <a:ln>
            <a:noFill/>
          </a:ln>
        </p:spPr>
      </p:pic>
      <p:pic>
        <p:nvPicPr>
          <p:cNvPr id="184" name="Google Shape;184;p10"/>
          <p:cNvPicPr preferRelativeResize="0"/>
          <p:nvPr/>
        </p:nvPicPr>
        <p:blipFill rotWithShape="1">
          <a:blip r:embed="rId5">
            <a:alphaModFix/>
          </a:blip>
          <a:srcRect/>
          <a:stretch/>
        </p:blipFill>
        <p:spPr>
          <a:xfrm>
            <a:off x="8864982" y="3472213"/>
            <a:ext cx="2781300" cy="2781300"/>
          </a:xfrm>
          <a:prstGeom prst="rect">
            <a:avLst/>
          </a:prstGeom>
          <a:noFill/>
          <a:ln>
            <a:noFill/>
          </a:ln>
        </p:spPr>
      </p:pic>
      <p:sp>
        <p:nvSpPr>
          <p:cNvPr id="8" name="Google Shape;98;p4">
            <a:extLst>
              <a:ext uri="{FF2B5EF4-FFF2-40B4-BE49-F238E27FC236}">
                <a16:creationId xmlns:a16="http://schemas.microsoft.com/office/drawing/2014/main" id="{0531AB4F-FE75-141F-DB87-AC411CC5C3E0}"/>
              </a:ext>
            </a:extLst>
          </p:cNvPr>
          <p:cNvSpPr txBox="1"/>
          <p:nvPr/>
        </p:nvSpPr>
        <p:spPr>
          <a:xfrm>
            <a:off x="120321" y="604487"/>
            <a:ext cx="1207167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Frios e </a:t>
            </a:r>
            <a:r>
              <a:rPr lang="pt-BR" sz="2400" b="0" i="0" u="none" strike="noStrike" cap="none" dirty="0" err="1">
                <a:solidFill>
                  <a:srgbClr val="202124"/>
                </a:solidFill>
                <a:latin typeface="Roboto"/>
                <a:ea typeface="Roboto"/>
                <a:cs typeface="Roboto"/>
                <a:sym typeface="Roboto"/>
              </a:rPr>
              <a:t>Laticinios</a:t>
            </a:r>
            <a:r>
              <a:rPr lang="pt-BR" sz="2400" b="0" i="0" u="none" strike="noStrike" cap="none" dirty="0">
                <a:solidFill>
                  <a:srgbClr val="202124"/>
                </a:solidFill>
                <a:latin typeface="Roboto"/>
                <a:ea typeface="Roboto"/>
                <a:cs typeface="Roboto"/>
                <a:sym typeface="Roboto"/>
              </a:rPr>
              <a:t> &gt; Embutidos e Frios &gt; </a:t>
            </a:r>
            <a:r>
              <a:rPr lang="pt-BR" sz="2400" b="1" i="0" u="none" strike="noStrike" cap="none" dirty="0">
                <a:solidFill>
                  <a:srgbClr val="202124"/>
                </a:solidFill>
                <a:latin typeface="Roboto"/>
                <a:ea typeface="Roboto"/>
                <a:cs typeface="Roboto"/>
                <a:sym typeface="Roboto"/>
              </a:rPr>
              <a:t>Tabua de Frios</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74B4B47B-8FCD-91F7-D3DE-FEBA00F07F39}"/>
              </a:ext>
            </a:extLst>
          </p:cNvPr>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tábua de frios </a:t>
            </a:r>
            <a:r>
              <a:rPr lang="pt-BR" sz="1800" b="0" i="0" u="none" strike="noStrike" cap="none" dirty="0">
                <a:solidFill>
                  <a:srgbClr val="202124"/>
                </a:solidFill>
                <a:latin typeface="Roboto"/>
                <a:ea typeface="Roboto"/>
                <a:cs typeface="Roboto"/>
                <a:sym typeface="Roboto"/>
              </a:rPr>
              <a:t>é composta por diversos produtos montados em forma de kits para compartilhar com amigos uma porção de aperitivos.</a:t>
            </a:r>
          </a:p>
          <a:p>
            <a:pPr indent="457200" algn="just">
              <a:buSzPts val="1800"/>
            </a:pPr>
            <a:r>
              <a:rPr lang="pt-BR" sz="1800" b="0" i="0" u="none" strike="noStrike" cap="none" dirty="0">
                <a:solidFill>
                  <a:srgbClr val="202124"/>
                </a:solidFill>
                <a:latin typeface="Roboto"/>
                <a:ea typeface="Roboto"/>
                <a:cs typeface="Roboto"/>
                <a:sym typeface="Roboto"/>
              </a:rPr>
              <a:t>Entram nessa categoria as tábuas e os kits de frios.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62A1BC6B-FAD5-4ABF-9418-076142EDD12A}"/>
              </a:ext>
            </a:extLst>
          </p:cNvPr>
          <p:cNvPicPr>
            <a:picLocks noChangeAspect="1"/>
          </p:cNvPicPr>
          <p:nvPr/>
        </p:nvPicPr>
        <p:blipFill>
          <a:blip r:embed="rId2"/>
          <a:stretch>
            <a:fillRect/>
          </a:stretch>
        </p:blipFill>
        <p:spPr>
          <a:xfrm>
            <a:off x="1282736" y="3841442"/>
            <a:ext cx="1126244" cy="2702986"/>
          </a:xfrm>
          <a:prstGeom prst="rect">
            <a:avLst/>
          </a:prstGeom>
        </p:spPr>
      </p:pic>
      <p:pic>
        <p:nvPicPr>
          <p:cNvPr id="6" name="Imagem 5">
            <a:extLst>
              <a:ext uri="{FF2B5EF4-FFF2-40B4-BE49-F238E27FC236}">
                <a16:creationId xmlns:a16="http://schemas.microsoft.com/office/drawing/2014/main" id="{EB5FC72E-130B-4E2C-8B0E-84DCD97F137A}"/>
              </a:ext>
            </a:extLst>
          </p:cNvPr>
          <p:cNvPicPr>
            <a:picLocks noChangeAspect="1"/>
          </p:cNvPicPr>
          <p:nvPr/>
        </p:nvPicPr>
        <p:blipFill>
          <a:blip r:embed="rId3"/>
          <a:stretch>
            <a:fillRect/>
          </a:stretch>
        </p:blipFill>
        <p:spPr>
          <a:xfrm>
            <a:off x="3432773" y="4068418"/>
            <a:ext cx="2464446" cy="2464446"/>
          </a:xfrm>
          <a:prstGeom prst="rect">
            <a:avLst/>
          </a:prstGeom>
        </p:spPr>
      </p:pic>
      <p:pic>
        <p:nvPicPr>
          <p:cNvPr id="10" name="Imagem 9">
            <a:extLst>
              <a:ext uri="{FF2B5EF4-FFF2-40B4-BE49-F238E27FC236}">
                <a16:creationId xmlns:a16="http://schemas.microsoft.com/office/drawing/2014/main" id="{7677CE2C-0E91-4E9D-AE86-8F9B661241EE}"/>
              </a:ext>
            </a:extLst>
          </p:cNvPr>
          <p:cNvPicPr>
            <a:picLocks noChangeAspect="1"/>
          </p:cNvPicPr>
          <p:nvPr/>
        </p:nvPicPr>
        <p:blipFill rotWithShape="1">
          <a:blip r:embed="rId4"/>
          <a:srcRect l="8066"/>
          <a:stretch/>
        </p:blipFill>
        <p:spPr>
          <a:xfrm>
            <a:off x="6400761" y="4051355"/>
            <a:ext cx="2464446" cy="2680670"/>
          </a:xfrm>
          <a:prstGeom prst="rect">
            <a:avLst/>
          </a:prstGeom>
        </p:spPr>
      </p:pic>
      <p:pic>
        <p:nvPicPr>
          <p:cNvPr id="11" name="Imagem 10">
            <a:extLst>
              <a:ext uri="{FF2B5EF4-FFF2-40B4-BE49-F238E27FC236}">
                <a16:creationId xmlns:a16="http://schemas.microsoft.com/office/drawing/2014/main" id="{1A427065-B850-4DAE-BCCD-0D929160D95F}"/>
              </a:ext>
            </a:extLst>
          </p:cNvPr>
          <p:cNvPicPr>
            <a:picLocks noChangeAspect="1"/>
          </p:cNvPicPr>
          <p:nvPr/>
        </p:nvPicPr>
        <p:blipFill>
          <a:blip r:embed="rId5"/>
          <a:stretch>
            <a:fillRect/>
          </a:stretch>
        </p:blipFill>
        <p:spPr>
          <a:xfrm>
            <a:off x="8724741" y="3934713"/>
            <a:ext cx="2731855" cy="2731855"/>
          </a:xfrm>
          <a:prstGeom prst="rect">
            <a:avLst/>
          </a:prstGeom>
        </p:spPr>
      </p:pic>
      <p:sp>
        <p:nvSpPr>
          <p:cNvPr id="12" name="Google Shape;98;p4">
            <a:extLst>
              <a:ext uri="{FF2B5EF4-FFF2-40B4-BE49-F238E27FC236}">
                <a16:creationId xmlns:a16="http://schemas.microsoft.com/office/drawing/2014/main" id="{1FBA2421-2BE8-B02F-8F3E-9411F368D50D}"/>
              </a:ext>
            </a:extLst>
          </p:cNvPr>
          <p:cNvSpPr txBox="1"/>
          <p:nvPr/>
        </p:nvSpPr>
        <p:spPr>
          <a:xfrm>
            <a:off x="1847244" y="627471"/>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Leite</a:t>
            </a:r>
            <a:endParaRPr sz="1400" b="1" i="0" u="none" strike="noStrike" cap="none" dirty="0">
              <a:solidFill>
                <a:srgbClr val="000000"/>
              </a:solidFill>
              <a:latin typeface="Arial"/>
              <a:ea typeface="Arial"/>
              <a:cs typeface="Arial"/>
              <a:sym typeface="Arial"/>
            </a:endParaRPr>
          </a:p>
        </p:txBody>
      </p:sp>
      <p:sp>
        <p:nvSpPr>
          <p:cNvPr id="14" name="Google Shape;96;p4">
            <a:extLst>
              <a:ext uri="{FF2B5EF4-FFF2-40B4-BE49-F238E27FC236}">
                <a16:creationId xmlns:a16="http://schemas.microsoft.com/office/drawing/2014/main" id="{3760E1A0-348F-DDCE-6A92-891B187D8930}"/>
              </a:ext>
            </a:extLst>
          </p:cNvPr>
          <p:cNvSpPr txBox="1"/>
          <p:nvPr/>
        </p:nvSpPr>
        <p:spPr>
          <a:xfrm>
            <a:off x="735403" y="1898608"/>
            <a:ext cx="10721193" cy="1754286"/>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O </a:t>
            </a:r>
            <a:r>
              <a:rPr lang="pt-BR" b="1" dirty="0">
                <a:solidFill>
                  <a:srgbClr val="202124"/>
                </a:solidFill>
                <a:latin typeface="Roboto"/>
                <a:ea typeface="Roboto"/>
                <a:cs typeface="Roboto"/>
                <a:sym typeface="Roboto"/>
              </a:rPr>
              <a:t>leite </a:t>
            </a:r>
            <a:r>
              <a:rPr lang="pt-BR" dirty="0">
                <a:solidFill>
                  <a:srgbClr val="202124"/>
                </a:solidFill>
                <a:latin typeface="Roboto"/>
                <a:ea typeface="Roboto"/>
                <a:cs typeface="Roboto"/>
                <a:sym typeface="Roboto"/>
              </a:rPr>
              <a:t>é uma fonte rica em proteínas, vitaminas e minerais, além de ser um importante ingrediente para várias receitas que fazem parte do nosso dia a dia. São vários os tipos de leite disponíveis no mercado e cada um apresenta suas principais características, como o leite integral, leite semidesnatado, leite desnatado ou até mesmo o leite de cabra.</a:t>
            </a:r>
          </a:p>
          <a:p>
            <a:pPr indent="457200" algn="just">
              <a:buClr>
                <a:srgbClr val="000000"/>
              </a:buClr>
              <a:buSzPts val="1800"/>
            </a:pPr>
            <a:r>
              <a:rPr lang="pt-BR" b="1" dirty="0">
                <a:solidFill>
                  <a:srgbClr val="FF0000"/>
                </a:solidFill>
                <a:latin typeface="Roboto"/>
                <a:ea typeface="Roboto"/>
                <a:cs typeface="Roboto"/>
                <a:sym typeface="Roboto"/>
              </a:rPr>
              <a:t>Atenção: </a:t>
            </a:r>
            <a:r>
              <a:rPr lang="pt-BR" dirty="0">
                <a:solidFill>
                  <a:srgbClr val="202124"/>
                </a:solidFill>
                <a:latin typeface="Roboto"/>
                <a:ea typeface="Roboto"/>
                <a:cs typeface="Roboto"/>
                <a:sym typeface="Roboto"/>
              </a:rPr>
              <a:t>as fórmulas infantis de leite em pó/líquido entram em Alimentos e Bebidas &gt; Alimentos Infantis &gt; Formula/Composto </a:t>
            </a:r>
            <a:r>
              <a:rPr lang="pt-BR" dirty="0" err="1">
                <a:solidFill>
                  <a:srgbClr val="202124"/>
                </a:solidFill>
                <a:latin typeface="Roboto"/>
                <a:ea typeface="Roboto"/>
                <a:cs typeface="Roboto"/>
                <a:sym typeface="Roboto"/>
              </a:rPr>
              <a:t>Lacteo</a:t>
            </a:r>
            <a:r>
              <a:rPr lang="pt-BR" dirty="0">
                <a:solidFill>
                  <a:srgbClr val="202124"/>
                </a:solidFill>
                <a:latin typeface="Roboto"/>
                <a:ea typeface="Roboto"/>
                <a:cs typeface="Roboto"/>
                <a:sym typeface="Roboto"/>
              </a:rPr>
              <a:t> Infantil.</a:t>
            </a:r>
          </a:p>
        </p:txBody>
      </p:sp>
    </p:spTree>
    <p:extLst>
      <p:ext uri="{BB962C8B-B14F-4D97-AF65-F5344CB8AC3E}">
        <p14:creationId xmlns:p14="http://schemas.microsoft.com/office/powerpoint/2010/main" val="112143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descr="Uma imagem contendo xícara, garrafa, comida, mesa&#10;&#10;Descrição gerada automaticamente">
            <a:extLst>
              <a:ext uri="{FF2B5EF4-FFF2-40B4-BE49-F238E27FC236}">
                <a16:creationId xmlns:a16="http://schemas.microsoft.com/office/drawing/2014/main" id="{6DE118E9-DB10-494C-8EBC-319762C958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3035" y="3929024"/>
            <a:ext cx="1721997" cy="2143380"/>
          </a:xfrm>
          <a:prstGeom prst="rect">
            <a:avLst/>
          </a:prstGeom>
        </p:spPr>
      </p:pic>
      <p:pic>
        <p:nvPicPr>
          <p:cNvPr id="12" name="Imagem 11" descr="Texto&#10;&#10;Descrição gerada automaticamente">
            <a:extLst>
              <a:ext uri="{FF2B5EF4-FFF2-40B4-BE49-F238E27FC236}">
                <a16:creationId xmlns:a16="http://schemas.microsoft.com/office/drawing/2014/main" id="{034238A2-BF58-4745-B362-BFFA06E4D0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8091" y="3841462"/>
            <a:ext cx="2318504" cy="2318504"/>
          </a:xfrm>
          <a:prstGeom prst="rect">
            <a:avLst/>
          </a:prstGeom>
        </p:spPr>
      </p:pic>
      <p:pic>
        <p:nvPicPr>
          <p:cNvPr id="2" name="Imagem 1">
            <a:extLst>
              <a:ext uri="{FF2B5EF4-FFF2-40B4-BE49-F238E27FC236}">
                <a16:creationId xmlns:a16="http://schemas.microsoft.com/office/drawing/2014/main" id="{6DBBD12A-6055-4234-975D-0F5AFCD14675}"/>
              </a:ext>
            </a:extLst>
          </p:cNvPr>
          <p:cNvPicPr>
            <a:picLocks noChangeAspect="1"/>
          </p:cNvPicPr>
          <p:nvPr/>
        </p:nvPicPr>
        <p:blipFill>
          <a:blip r:embed="rId4"/>
          <a:stretch>
            <a:fillRect/>
          </a:stretch>
        </p:blipFill>
        <p:spPr>
          <a:xfrm>
            <a:off x="735402" y="3657472"/>
            <a:ext cx="2504896" cy="2504896"/>
          </a:xfrm>
          <a:prstGeom prst="rect">
            <a:avLst/>
          </a:prstGeom>
        </p:spPr>
      </p:pic>
      <p:pic>
        <p:nvPicPr>
          <p:cNvPr id="4" name="Imagem 3">
            <a:extLst>
              <a:ext uri="{FF2B5EF4-FFF2-40B4-BE49-F238E27FC236}">
                <a16:creationId xmlns:a16="http://schemas.microsoft.com/office/drawing/2014/main" id="{261E8259-D153-4195-A6B6-D837F2CEB35D}"/>
              </a:ext>
            </a:extLst>
          </p:cNvPr>
          <p:cNvPicPr>
            <a:picLocks noChangeAspect="1"/>
          </p:cNvPicPr>
          <p:nvPr/>
        </p:nvPicPr>
        <p:blipFill>
          <a:blip r:embed="rId5"/>
          <a:stretch>
            <a:fillRect/>
          </a:stretch>
        </p:blipFill>
        <p:spPr>
          <a:xfrm>
            <a:off x="6095996" y="3566678"/>
            <a:ext cx="2686483" cy="2686483"/>
          </a:xfrm>
          <a:prstGeom prst="rect">
            <a:avLst/>
          </a:prstGeom>
        </p:spPr>
      </p:pic>
      <p:sp>
        <p:nvSpPr>
          <p:cNvPr id="10" name="Google Shape;98;p4">
            <a:extLst>
              <a:ext uri="{FF2B5EF4-FFF2-40B4-BE49-F238E27FC236}">
                <a16:creationId xmlns:a16="http://schemas.microsoft.com/office/drawing/2014/main" id="{288B5316-12BE-CB5B-5C0D-DD045D83AB6A}"/>
              </a:ext>
            </a:extLst>
          </p:cNvPr>
          <p:cNvSpPr txBox="1"/>
          <p:nvPr/>
        </p:nvSpPr>
        <p:spPr>
          <a:xfrm>
            <a:off x="2254151" y="604839"/>
            <a:ext cx="768368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Leite em </a:t>
            </a:r>
            <a:r>
              <a:rPr lang="pt-BR" sz="2400" b="1" i="0" u="none" strike="noStrike" cap="none" dirty="0" err="1">
                <a:solidFill>
                  <a:srgbClr val="000000"/>
                </a:solidFill>
                <a:latin typeface="Roboto" panose="02000000000000000000" pitchFamily="2" charset="0"/>
                <a:ea typeface="Roboto" panose="02000000000000000000" pitchFamily="2" charset="0"/>
                <a:cs typeface="Arial"/>
                <a:sym typeface="Arial"/>
              </a:rPr>
              <a:t>Po</a:t>
            </a:r>
            <a:endParaRPr sz="1400" b="1" i="0" u="none" strike="noStrike" cap="none" dirty="0">
              <a:solidFill>
                <a:srgbClr val="000000"/>
              </a:solidFill>
              <a:latin typeface="Arial"/>
              <a:ea typeface="Arial"/>
              <a:cs typeface="Arial"/>
              <a:sym typeface="Arial"/>
            </a:endParaRPr>
          </a:p>
        </p:txBody>
      </p:sp>
      <p:sp>
        <p:nvSpPr>
          <p:cNvPr id="14" name="Google Shape;96;p4">
            <a:extLst>
              <a:ext uri="{FF2B5EF4-FFF2-40B4-BE49-F238E27FC236}">
                <a16:creationId xmlns:a16="http://schemas.microsoft.com/office/drawing/2014/main" id="{E19CCAEE-7366-4F9F-CF63-AB7AAA6472BF}"/>
              </a:ext>
            </a:extLst>
          </p:cNvPr>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O </a:t>
            </a:r>
            <a:r>
              <a:rPr lang="pt-BR" b="1" dirty="0">
                <a:solidFill>
                  <a:srgbClr val="202124"/>
                </a:solidFill>
                <a:latin typeface="Roboto"/>
                <a:ea typeface="Roboto"/>
                <a:cs typeface="Roboto"/>
                <a:sym typeface="Roboto"/>
              </a:rPr>
              <a:t>leite em pó </a:t>
            </a:r>
            <a:r>
              <a:rPr lang="pt-BR" dirty="0">
                <a:solidFill>
                  <a:srgbClr val="202124"/>
                </a:solidFill>
                <a:latin typeface="Roboto"/>
                <a:ea typeface="Roboto"/>
                <a:cs typeface="Roboto"/>
                <a:sym typeface="Roboto"/>
              </a:rPr>
              <a:t>é feito a partir da desidratação do leite. Para extrair a água, que compõe cerca de 90% da massa do leite, as fábricas fazem-no evaporar num processo lento, que mantém as proteínas do produto.</a:t>
            </a:r>
          </a:p>
          <a:p>
            <a:pPr indent="457200" algn="just">
              <a:buClr>
                <a:srgbClr val="000000"/>
              </a:buClr>
              <a:buSzPts val="1800"/>
            </a:pPr>
            <a:r>
              <a:rPr lang="pt-BR" b="1" dirty="0">
                <a:solidFill>
                  <a:srgbClr val="FF0000"/>
                </a:solidFill>
                <a:latin typeface="Roboto"/>
                <a:ea typeface="Roboto"/>
                <a:cs typeface="Roboto"/>
                <a:sym typeface="Roboto"/>
              </a:rPr>
              <a:t>Atenção: </a:t>
            </a:r>
            <a:r>
              <a:rPr lang="pt-BR" dirty="0">
                <a:solidFill>
                  <a:srgbClr val="202124"/>
                </a:solidFill>
                <a:latin typeface="Roboto"/>
                <a:ea typeface="Roboto"/>
                <a:cs typeface="Roboto"/>
                <a:sym typeface="Roboto"/>
              </a:rPr>
              <a:t>as fórmulas infantis de leite em pó/líquido entram em </a:t>
            </a:r>
            <a:r>
              <a:rPr lang="pt-BR" b="0" i="0" dirty="0">
                <a:solidFill>
                  <a:srgbClr val="000000"/>
                </a:solidFill>
                <a:effectLst/>
                <a:latin typeface="Roboto" panose="02000000000000000000" pitchFamily="2" charset="0"/>
              </a:rPr>
              <a:t>Alimentos e Bebidas &gt; Alimentos Infantis &gt; Formula/Composto </a:t>
            </a:r>
            <a:r>
              <a:rPr lang="pt-BR" b="0" i="0" dirty="0" err="1">
                <a:solidFill>
                  <a:srgbClr val="000000"/>
                </a:solidFill>
                <a:effectLst/>
                <a:latin typeface="Roboto" panose="02000000000000000000" pitchFamily="2" charset="0"/>
              </a:rPr>
              <a:t>Lacteo</a:t>
            </a:r>
            <a:r>
              <a:rPr lang="pt-BR" b="0" i="0" dirty="0">
                <a:solidFill>
                  <a:srgbClr val="000000"/>
                </a:solidFill>
                <a:effectLst/>
                <a:latin typeface="Roboto" panose="02000000000000000000" pitchFamily="2" charset="0"/>
              </a:rPr>
              <a:t> Infantil.</a:t>
            </a:r>
            <a:endParaRPr lang="pt-BR" dirty="0">
              <a:solidFill>
                <a:srgbClr val="202124"/>
              </a:solidFill>
              <a:latin typeface="Roboto"/>
              <a:ea typeface="Roboto"/>
              <a:cs typeface="Roboto"/>
              <a:sym typeface="Roboto"/>
            </a:endParaRPr>
          </a:p>
        </p:txBody>
      </p:sp>
    </p:spTree>
    <p:extLst>
      <p:ext uri="{BB962C8B-B14F-4D97-AF65-F5344CB8AC3E}">
        <p14:creationId xmlns:p14="http://schemas.microsoft.com/office/powerpoint/2010/main" val="511377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Garrafa de plástico&#10;&#10;Descrição gerada automaticamente">
            <a:extLst>
              <a:ext uri="{FF2B5EF4-FFF2-40B4-BE49-F238E27FC236}">
                <a16:creationId xmlns:a16="http://schemas.microsoft.com/office/drawing/2014/main" id="{B2E5990E-0F27-4C42-9231-1C57034B4C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7650" y="3185783"/>
            <a:ext cx="3047328" cy="3047328"/>
          </a:xfrm>
          <a:prstGeom prst="rect">
            <a:avLst/>
          </a:prstGeom>
        </p:spPr>
      </p:pic>
      <p:pic>
        <p:nvPicPr>
          <p:cNvPr id="7" name="Imagem 6" descr="Diagrama&#10;&#10;Descrição gerada automaticamente">
            <a:extLst>
              <a:ext uri="{FF2B5EF4-FFF2-40B4-BE49-F238E27FC236}">
                <a16:creationId xmlns:a16="http://schemas.microsoft.com/office/drawing/2014/main" id="{887830D0-0C07-4B72-B578-C25AE81EF5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541" y="3000087"/>
            <a:ext cx="3418721" cy="3418721"/>
          </a:xfrm>
          <a:prstGeom prst="rect">
            <a:avLst/>
          </a:prstGeom>
        </p:spPr>
      </p:pic>
      <p:pic>
        <p:nvPicPr>
          <p:cNvPr id="9" name="Imagem 8" descr="Produtos de higiene pessoal em cima&#10;&#10;Descrição gerada automaticamente com confiança média">
            <a:extLst>
              <a:ext uri="{FF2B5EF4-FFF2-40B4-BE49-F238E27FC236}">
                <a16:creationId xmlns:a16="http://schemas.microsoft.com/office/drawing/2014/main" id="{A9B5E387-C87B-40E0-9E3A-57C9D0B57B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4345" y="3063925"/>
            <a:ext cx="3201652" cy="3201652"/>
          </a:xfrm>
          <a:prstGeom prst="rect">
            <a:avLst/>
          </a:prstGeom>
        </p:spPr>
      </p:pic>
      <p:sp>
        <p:nvSpPr>
          <p:cNvPr id="8" name="Google Shape;98;p4">
            <a:extLst>
              <a:ext uri="{FF2B5EF4-FFF2-40B4-BE49-F238E27FC236}">
                <a16:creationId xmlns:a16="http://schemas.microsoft.com/office/drawing/2014/main" id="{C4BF3288-283B-0514-4B1A-CE4F1AD743A9}"/>
              </a:ext>
            </a:extLst>
          </p:cNvPr>
          <p:cNvSpPr txBox="1"/>
          <p:nvPr/>
        </p:nvSpPr>
        <p:spPr>
          <a:xfrm>
            <a:off x="1845855" y="675299"/>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Leite Fermentado</a:t>
            </a:r>
            <a:endParaRPr sz="1400" b="1" i="0" u="none" strike="noStrike" cap="none" dirty="0">
              <a:solidFill>
                <a:srgbClr val="000000"/>
              </a:solidFill>
              <a:latin typeface="Arial"/>
              <a:ea typeface="Arial"/>
              <a:cs typeface="Arial"/>
              <a:sym typeface="Arial"/>
            </a:endParaRPr>
          </a:p>
        </p:txBody>
      </p:sp>
      <p:sp>
        <p:nvSpPr>
          <p:cNvPr id="14" name="Google Shape;96;p4">
            <a:extLst>
              <a:ext uri="{FF2B5EF4-FFF2-40B4-BE49-F238E27FC236}">
                <a16:creationId xmlns:a16="http://schemas.microsoft.com/office/drawing/2014/main" id="{B73DB10D-8A0D-BF25-D6A6-234B91497325}"/>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O </a:t>
            </a:r>
            <a:r>
              <a:rPr lang="pt-BR" b="1" dirty="0">
                <a:solidFill>
                  <a:srgbClr val="202124"/>
                </a:solidFill>
                <a:latin typeface="Roboto"/>
                <a:ea typeface="Roboto"/>
                <a:cs typeface="Roboto"/>
                <a:sym typeface="Roboto"/>
              </a:rPr>
              <a:t>leite fermentado </a:t>
            </a:r>
            <a:r>
              <a:rPr lang="pt-BR" dirty="0">
                <a:solidFill>
                  <a:srgbClr val="202124"/>
                </a:solidFill>
                <a:latin typeface="Roboto"/>
                <a:ea typeface="Roboto"/>
                <a:cs typeface="Roboto"/>
                <a:sym typeface="Roboto"/>
              </a:rPr>
              <a:t>é aquele que sofre fermentação por bactérias, isto é, o leite é parcialmente digerido por bactérias que se alimentam do açúcar do leite. Além de facilitar a digestão, as bactérias presentes no leite aumentam a validade do produto e evitam que ele estrague com facilidade.</a:t>
            </a:r>
          </a:p>
        </p:txBody>
      </p:sp>
      <p:pic>
        <p:nvPicPr>
          <p:cNvPr id="1026" name="Picture 2" descr="Yakult (80g) - E-commerce Empório Kaminski">
            <a:extLst>
              <a:ext uri="{FF2B5EF4-FFF2-40B4-BE49-F238E27FC236}">
                <a16:creationId xmlns:a16="http://schemas.microsoft.com/office/drawing/2014/main" id="{4C89B189-0217-878F-2A35-07A75F402D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6158" y="3268201"/>
            <a:ext cx="2882492" cy="2882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939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65B126B6-4A30-42CE-9E3C-3FAA36B94A9F}"/>
              </a:ext>
            </a:extLst>
          </p:cNvPr>
          <p:cNvPicPr>
            <a:picLocks noChangeAspect="1"/>
          </p:cNvPicPr>
          <p:nvPr/>
        </p:nvPicPr>
        <p:blipFill>
          <a:blip r:embed="rId2"/>
          <a:stretch>
            <a:fillRect/>
          </a:stretch>
        </p:blipFill>
        <p:spPr>
          <a:xfrm>
            <a:off x="1599736" y="3482105"/>
            <a:ext cx="2330819" cy="2978269"/>
          </a:xfrm>
          <a:prstGeom prst="rect">
            <a:avLst/>
          </a:prstGeom>
        </p:spPr>
      </p:pic>
      <p:pic>
        <p:nvPicPr>
          <p:cNvPr id="7" name="Imagem 6" descr="Logotipo, nome da empresa&#10;&#10;Descrição gerada automaticamente">
            <a:extLst>
              <a:ext uri="{FF2B5EF4-FFF2-40B4-BE49-F238E27FC236}">
                <a16:creationId xmlns:a16="http://schemas.microsoft.com/office/drawing/2014/main" id="{96E1F496-3F84-4DD0-B26F-67C26D86B2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507" y="3482105"/>
            <a:ext cx="2842986" cy="2842986"/>
          </a:xfrm>
          <a:prstGeom prst="rect">
            <a:avLst/>
          </a:prstGeom>
        </p:spPr>
      </p:pic>
      <p:pic>
        <p:nvPicPr>
          <p:cNvPr id="12" name="Imagem 11">
            <a:extLst>
              <a:ext uri="{FF2B5EF4-FFF2-40B4-BE49-F238E27FC236}">
                <a16:creationId xmlns:a16="http://schemas.microsoft.com/office/drawing/2014/main" id="{8D06C26D-75A7-4214-BB0C-79898B773F80}"/>
              </a:ext>
            </a:extLst>
          </p:cNvPr>
          <p:cNvPicPr>
            <a:picLocks noChangeAspect="1"/>
          </p:cNvPicPr>
          <p:nvPr/>
        </p:nvPicPr>
        <p:blipFill>
          <a:blip r:embed="rId4"/>
          <a:stretch>
            <a:fillRect/>
          </a:stretch>
        </p:blipFill>
        <p:spPr>
          <a:xfrm>
            <a:off x="8707307" y="3429000"/>
            <a:ext cx="1418475" cy="2842987"/>
          </a:xfrm>
          <a:prstGeom prst="rect">
            <a:avLst/>
          </a:prstGeom>
        </p:spPr>
      </p:pic>
      <p:sp>
        <p:nvSpPr>
          <p:cNvPr id="8" name="Google Shape;98;p4">
            <a:extLst>
              <a:ext uri="{FF2B5EF4-FFF2-40B4-BE49-F238E27FC236}">
                <a16:creationId xmlns:a16="http://schemas.microsoft.com/office/drawing/2014/main" id="{92591A84-D23F-5A7D-EB3F-79B34251890E}"/>
              </a:ext>
            </a:extLst>
          </p:cNvPr>
          <p:cNvSpPr txBox="1"/>
          <p:nvPr/>
        </p:nvSpPr>
        <p:spPr>
          <a:xfrm>
            <a:off x="1845857" y="586013"/>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Leite Vegetal</a:t>
            </a:r>
            <a:endParaRPr lang="pt-BR" sz="1400" b="1" i="0" u="none" strike="noStrike" cap="none" dirty="0">
              <a:solidFill>
                <a:srgbClr val="000000"/>
              </a:solidFill>
              <a:latin typeface="Arial"/>
              <a:ea typeface="Arial"/>
              <a:cs typeface="Arial"/>
              <a:sym typeface="Arial"/>
            </a:endParaRPr>
          </a:p>
        </p:txBody>
      </p:sp>
      <p:sp>
        <p:nvSpPr>
          <p:cNvPr id="13" name="Google Shape;96;p4">
            <a:extLst>
              <a:ext uri="{FF2B5EF4-FFF2-40B4-BE49-F238E27FC236}">
                <a16:creationId xmlns:a16="http://schemas.microsoft.com/office/drawing/2014/main" id="{4A7CFB2C-D00B-1087-E602-E729AF4B3E0A}"/>
              </a:ext>
            </a:extLst>
          </p:cNvPr>
          <p:cNvSpPr txBox="1"/>
          <p:nvPr/>
        </p:nvSpPr>
        <p:spPr>
          <a:xfrm>
            <a:off x="735403" y="1898608"/>
            <a:ext cx="10721193" cy="1477287"/>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O </a:t>
            </a:r>
            <a:r>
              <a:rPr lang="pt-BR" b="1" dirty="0">
                <a:solidFill>
                  <a:srgbClr val="202124"/>
                </a:solidFill>
                <a:latin typeface="Roboto"/>
                <a:ea typeface="Roboto"/>
                <a:cs typeface="Roboto"/>
                <a:sym typeface="Roboto"/>
              </a:rPr>
              <a:t>leite vegetal </a:t>
            </a:r>
            <a:r>
              <a:rPr lang="pt-BR" dirty="0">
                <a:solidFill>
                  <a:srgbClr val="202124"/>
                </a:solidFill>
                <a:latin typeface="Roboto"/>
                <a:ea typeface="Roboto"/>
                <a:cs typeface="Roboto"/>
                <a:sym typeface="Roboto"/>
              </a:rPr>
              <a:t>não é de origem animal e é produzido à partir de castanhas, frutos, raízes, grãos ou farelos, sendo o leite de soja o mais comum.</a:t>
            </a:r>
          </a:p>
          <a:p>
            <a:pPr indent="457200" algn="just">
              <a:buClr>
                <a:srgbClr val="000000"/>
              </a:buClr>
              <a:buSzPts val="1800"/>
            </a:pPr>
            <a:r>
              <a:rPr lang="pt-BR" dirty="0">
                <a:solidFill>
                  <a:srgbClr val="202124"/>
                </a:solidFill>
                <a:latin typeface="Roboto"/>
                <a:ea typeface="Roboto"/>
                <a:cs typeface="Roboto"/>
                <a:sym typeface="Roboto"/>
              </a:rPr>
              <a:t>Exemplo: leite vegetal de gergelim, leite vegetal de amêndoa, leite vegetal de coco, leite vegetal de aveia, leite vegetal de arroz, leite vegetal de castanha-de-caju, leite vegetal de macadâmia, leite vegetal de </a:t>
            </a:r>
            <a:r>
              <a:rPr lang="pt-BR" dirty="0" err="1">
                <a:solidFill>
                  <a:srgbClr val="202124"/>
                </a:solidFill>
                <a:latin typeface="Roboto"/>
                <a:ea typeface="Roboto"/>
                <a:cs typeface="Roboto"/>
                <a:sym typeface="Roboto"/>
              </a:rPr>
              <a:t>quinoa</a:t>
            </a:r>
            <a:r>
              <a:rPr lang="pt-BR" dirty="0">
                <a:solidFill>
                  <a:srgbClr val="202124"/>
                </a:solidFill>
                <a:latin typeface="Roboto"/>
                <a:ea typeface="Roboto"/>
                <a:cs typeface="Roboto"/>
                <a:sym typeface="Roboto"/>
              </a:rPr>
              <a:t>, etc.</a:t>
            </a:r>
          </a:p>
        </p:txBody>
      </p:sp>
    </p:spTree>
    <p:extLst>
      <p:ext uri="{BB962C8B-B14F-4D97-AF65-F5344CB8AC3E}">
        <p14:creationId xmlns:p14="http://schemas.microsoft.com/office/powerpoint/2010/main" val="2056746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descr="Uma imagem contendo xícara, comida, mesa&#10;&#10;Descrição gerada automaticamente">
            <a:extLst>
              <a:ext uri="{FF2B5EF4-FFF2-40B4-BE49-F238E27FC236}">
                <a16:creationId xmlns:a16="http://schemas.microsoft.com/office/drawing/2014/main" id="{21A0E189-95E2-4DC5-A37E-B7A5DE4292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1921" y="3550136"/>
            <a:ext cx="2350038" cy="2350038"/>
          </a:xfrm>
          <a:prstGeom prst="rect">
            <a:avLst/>
          </a:prstGeom>
        </p:spPr>
      </p:pic>
      <p:pic>
        <p:nvPicPr>
          <p:cNvPr id="12" name="Imagem 11" descr="Uma imagem contendo xícara, computador, mesa, azul&#10;&#10;Descrição gerada automaticamente">
            <a:extLst>
              <a:ext uri="{FF2B5EF4-FFF2-40B4-BE49-F238E27FC236}">
                <a16:creationId xmlns:a16="http://schemas.microsoft.com/office/drawing/2014/main" id="{1EF6A4F6-D103-4E45-978C-839AE34F2E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5890" y="3320855"/>
            <a:ext cx="2884714" cy="2884714"/>
          </a:xfrm>
          <a:prstGeom prst="rect">
            <a:avLst/>
          </a:prstGeom>
        </p:spPr>
      </p:pic>
      <p:pic>
        <p:nvPicPr>
          <p:cNvPr id="14" name="Imagem 13" descr="Texto&#10;&#10;Descrição gerada automaticamente com confiança média">
            <a:extLst>
              <a:ext uri="{FF2B5EF4-FFF2-40B4-BE49-F238E27FC236}">
                <a16:creationId xmlns:a16="http://schemas.microsoft.com/office/drawing/2014/main" id="{068132C7-5D86-402F-A796-FB8DF82A4F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4535" y="3182182"/>
            <a:ext cx="3023387" cy="3023387"/>
          </a:xfrm>
          <a:prstGeom prst="rect">
            <a:avLst/>
          </a:prstGeom>
        </p:spPr>
      </p:pic>
      <p:sp>
        <p:nvSpPr>
          <p:cNvPr id="11" name="Google Shape;98;p4">
            <a:extLst>
              <a:ext uri="{FF2B5EF4-FFF2-40B4-BE49-F238E27FC236}">
                <a16:creationId xmlns:a16="http://schemas.microsoft.com/office/drawing/2014/main" id="{FE6BD96A-E729-5980-4204-3C342DF4F5DA}"/>
              </a:ext>
            </a:extLst>
          </p:cNvPr>
          <p:cNvSpPr txBox="1"/>
          <p:nvPr/>
        </p:nvSpPr>
        <p:spPr>
          <a:xfrm>
            <a:off x="1845857" y="706019"/>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Manteiga</a:t>
            </a:r>
            <a:endParaRPr sz="1400" b="1" i="0" u="none" strike="noStrike" cap="none" dirty="0">
              <a:solidFill>
                <a:srgbClr val="000000"/>
              </a:solidFill>
              <a:latin typeface="Arial"/>
              <a:ea typeface="Arial"/>
              <a:cs typeface="Arial"/>
              <a:sym typeface="Arial"/>
            </a:endParaRPr>
          </a:p>
        </p:txBody>
      </p:sp>
      <p:sp>
        <p:nvSpPr>
          <p:cNvPr id="15" name="Google Shape;96;p4">
            <a:extLst>
              <a:ext uri="{FF2B5EF4-FFF2-40B4-BE49-F238E27FC236}">
                <a16:creationId xmlns:a16="http://schemas.microsoft.com/office/drawing/2014/main" id="{CBC51B06-BD51-473F-283B-02BA6C7680EF}"/>
              </a:ext>
            </a:extLst>
          </p:cNvPr>
          <p:cNvSpPr txBox="1"/>
          <p:nvPr/>
        </p:nvSpPr>
        <p:spPr>
          <a:xfrm>
            <a:off x="735403" y="1898608"/>
            <a:ext cx="10721193" cy="923289"/>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dirty="0">
                <a:solidFill>
                  <a:srgbClr val="202124"/>
                </a:solidFill>
                <a:latin typeface="Roboto"/>
                <a:ea typeface="Roboto"/>
                <a:cs typeface="Roboto"/>
                <a:sym typeface="Roboto"/>
              </a:rPr>
              <a:t>A </a:t>
            </a:r>
            <a:r>
              <a:rPr lang="pt-BR" b="1" dirty="0">
                <a:solidFill>
                  <a:srgbClr val="202124"/>
                </a:solidFill>
                <a:latin typeface="Roboto"/>
                <a:ea typeface="Roboto"/>
                <a:cs typeface="Roboto"/>
                <a:sym typeface="Roboto"/>
              </a:rPr>
              <a:t>manteiga</a:t>
            </a:r>
            <a:r>
              <a:rPr lang="pt-BR" dirty="0">
                <a:solidFill>
                  <a:srgbClr val="202124"/>
                </a:solidFill>
                <a:latin typeface="Roboto"/>
                <a:ea typeface="Roboto"/>
                <a:cs typeface="Roboto"/>
                <a:sym typeface="Roboto"/>
              </a:rPr>
              <a:t>, de origem animal, é a nata do leite batida, que vira um creme de leite com soro e glóbulos de gordura. A parte líquida é retirada e a parte gordurosa é a manteiga, rica em gorduras saturadas e colesterol.</a:t>
            </a:r>
          </a:p>
        </p:txBody>
      </p:sp>
    </p:spTree>
    <p:extLst>
      <p:ext uri="{BB962C8B-B14F-4D97-AF65-F5344CB8AC3E}">
        <p14:creationId xmlns:p14="http://schemas.microsoft.com/office/powerpoint/2010/main" val="2799477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B1486E09-71DB-4D2C-A4F1-3CC5057291EF}"/>
              </a:ext>
            </a:extLst>
          </p:cNvPr>
          <p:cNvPicPr>
            <a:picLocks noChangeAspect="1"/>
          </p:cNvPicPr>
          <p:nvPr/>
        </p:nvPicPr>
        <p:blipFill>
          <a:blip r:embed="rId2"/>
          <a:stretch>
            <a:fillRect/>
          </a:stretch>
        </p:blipFill>
        <p:spPr>
          <a:xfrm>
            <a:off x="658874" y="3759105"/>
            <a:ext cx="2515119" cy="2515119"/>
          </a:xfrm>
          <a:prstGeom prst="rect">
            <a:avLst/>
          </a:prstGeom>
        </p:spPr>
      </p:pic>
      <p:pic>
        <p:nvPicPr>
          <p:cNvPr id="6" name="Imagem 5">
            <a:extLst>
              <a:ext uri="{FF2B5EF4-FFF2-40B4-BE49-F238E27FC236}">
                <a16:creationId xmlns:a16="http://schemas.microsoft.com/office/drawing/2014/main" id="{33D1AF1C-9A34-48BB-B0DF-EF1FC5186E76}"/>
              </a:ext>
            </a:extLst>
          </p:cNvPr>
          <p:cNvPicPr>
            <a:picLocks noChangeAspect="1"/>
          </p:cNvPicPr>
          <p:nvPr/>
        </p:nvPicPr>
        <p:blipFill>
          <a:blip r:embed="rId3"/>
          <a:stretch>
            <a:fillRect/>
          </a:stretch>
        </p:blipFill>
        <p:spPr>
          <a:xfrm>
            <a:off x="3420924" y="3599148"/>
            <a:ext cx="2859988" cy="2675075"/>
          </a:xfrm>
          <a:prstGeom prst="rect">
            <a:avLst/>
          </a:prstGeom>
        </p:spPr>
      </p:pic>
      <p:pic>
        <p:nvPicPr>
          <p:cNvPr id="13" name="Imagem 12">
            <a:extLst>
              <a:ext uri="{FF2B5EF4-FFF2-40B4-BE49-F238E27FC236}">
                <a16:creationId xmlns:a16="http://schemas.microsoft.com/office/drawing/2014/main" id="{8F9815D6-9345-49AC-B06B-B22361A5DFF0}"/>
              </a:ext>
            </a:extLst>
          </p:cNvPr>
          <p:cNvPicPr>
            <a:picLocks noChangeAspect="1"/>
          </p:cNvPicPr>
          <p:nvPr/>
        </p:nvPicPr>
        <p:blipFill>
          <a:blip r:embed="rId4"/>
          <a:stretch>
            <a:fillRect/>
          </a:stretch>
        </p:blipFill>
        <p:spPr>
          <a:xfrm>
            <a:off x="6342934" y="3599149"/>
            <a:ext cx="2734968" cy="2734968"/>
          </a:xfrm>
          <a:prstGeom prst="rect">
            <a:avLst/>
          </a:prstGeom>
        </p:spPr>
      </p:pic>
      <p:pic>
        <p:nvPicPr>
          <p:cNvPr id="1028" name="Picture 4" descr="QUEIJO MUSSARELA FATIADO SADIA PACOTE 200G | Deskontão Atacado">
            <a:extLst>
              <a:ext uri="{FF2B5EF4-FFF2-40B4-BE49-F238E27FC236}">
                <a16:creationId xmlns:a16="http://schemas.microsoft.com/office/drawing/2014/main" id="{AB59A434-E0A5-4A46-8E8D-73DB82A744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13471" y="382713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98;p4">
            <a:extLst>
              <a:ext uri="{FF2B5EF4-FFF2-40B4-BE49-F238E27FC236}">
                <a16:creationId xmlns:a16="http://schemas.microsoft.com/office/drawing/2014/main" id="{F17B29C0-C3D8-FAA9-9C1B-38AC2D6C0814}"/>
              </a:ext>
            </a:extLst>
          </p:cNvPr>
          <p:cNvSpPr txBox="1"/>
          <p:nvPr/>
        </p:nvSpPr>
        <p:spPr>
          <a:xfrm>
            <a:off x="1845857" y="583776"/>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Queijo</a:t>
            </a:r>
            <a:endParaRPr sz="1400" b="1" i="0" u="none" strike="noStrike" cap="none" dirty="0">
              <a:solidFill>
                <a:srgbClr val="000000"/>
              </a:solidFill>
              <a:latin typeface="Arial"/>
              <a:ea typeface="Arial"/>
              <a:cs typeface="Arial"/>
              <a:sym typeface="Arial"/>
            </a:endParaRPr>
          </a:p>
        </p:txBody>
      </p:sp>
      <p:sp>
        <p:nvSpPr>
          <p:cNvPr id="12" name="Google Shape;96;p4">
            <a:extLst>
              <a:ext uri="{FF2B5EF4-FFF2-40B4-BE49-F238E27FC236}">
                <a16:creationId xmlns:a16="http://schemas.microsoft.com/office/drawing/2014/main" id="{C9B0F444-800C-7A6E-A729-8993163E3407}"/>
              </a:ext>
            </a:extLst>
          </p:cNvPr>
          <p:cNvSpPr txBox="1"/>
          <p:nvPr/>
        </p:nvSpPr>
        <p:spPr>
          <a:xfrm>
            <a:off x="735403" y="1898608"/>
            <a:ext cx="10721193" cy="1200288"/>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b="1" dirty="0">
                <a:solidFill>
                  <a:srgbClr val="202124"/>
                </a:solidFill>
                <a:latin typeface="Roboto"/>
                <a:ea typeface="Roboto"/>
                <a:cs typeface="Roboto"/>
                <a:sym typeface="Roboto"/>
              </a:rPr>
              <a:t>Queijo</a:t>
            </a:r>
            <a:r>
              <a:rPr lang="pt-BR" dirty="0">
                <a:solidFill>
                  <a:srgbClr val="202124"/>
                </a:solidFill>
                <a:latin typeface="Roboto"/>
                <a:ea typeface="Roboto"/>
                <a:cs typeface="Roboto"/>
                <a:sym typeface="Roboto"/>
              </a:rPr>
              <a:t> é um alimento sólido feito a partir do leite de vacas, cabras, ovelhas, búfalas e/ou outros mamíferos. O queijo é produzido pela coagulação do leite.</a:t>
            </a:r>
          </a:p>
          <a:p>
            <a:pPr indent="457200" algn="just">
              <a:buClr>
                <a:srgbClr val="000000"/>
              </a:buClr>
              <a:buSzPts val="1800"/>
            </a:pPr>
            <a:r>
              <a:rPr lang="pt-BR" dirty="0">
                <a:solidFill>
                  <a:srgbClr val="202124"/>
                </a:solidFill>
                <a:latin typeface="Roboto"/>
                <a:ea typeface="Roboto"/>
                <a:cs typeface="Roboto"/>
                <a:sym typeface="Roboto"/>
              </a:rPr>
              <a:t>Há vários tipos de queijos possível de se encontrar no mercado: muçarela, provolone, gorgonzola, cottage, </a:t>
            </a:r>
            <a:r>
              <a:rPr lang="pt-BR" dirty="0" err="1">
                <a:solidFill>
                  <a:srgbClr val="202124"/>
                </a:solidFill>
                <a:latin typeface="Roboto"/>
                <a:ea typeface="Roboto"/>
                <a:cs typeface="Roboto"/>
                <a:sym typeface="Roboto"/>
              </a:rPr>
              <a:t>mascarpone</a:t>
            </a:r>
            <a:r>
              <a:rPr lang="pt-BR" dirty="0">
                <a:solidFill>
                  <a:srgbClr val="202124"/>
                </a:solidFill>
                <a:latin typeface="Roboto"/>
                <a:ea typeface="Roboto"/>
                <a:cs typeface="Roboto"/>
                <a:sym typeface="Roboto"/>
              </a:rPr>
              <a:t>, ricota, dentre outros.</a:t>
            </a:r>
          </a:p>
        </p:txBody>
      </p:sp>
    </p:spTree>
    <p:extLst>
      <p:ext uri="{BB962C8B-B14F-4D97-AF65-F5344CB8AC3E}">
        <p14:creationId xmlns:p14="http://schemas.microsoft.com/office/powerpoint/2010/main" val="35765545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B74AB39D-C709-415C-BA60-1DB52F42DA14}"/>
              </a:ext>
            </a:extLst>
          </p:cNvPr>
          <p:cNvPicPr>
            <a:picLocks noChangeAspect="1"/>
          </p:cNvPicPr>
          <p:nvPr/>
        </p:nvPicPr>
        <p:blipFill>
          <a:blip r:embed="rId2"/>
          <a:stretch>
            <a:fillRect/>
          </a:stretch>
        </p:blipFill>
        <p:spPr>
          <a:xfrm>
            <a:off x="458213" y="3703343"/>
            <a:ext cx="2845998" cy="2845998"/>
          </a:xfrm>
          <a:prstGeom prst="rect">
            <a:avLst/>
          </a:prstGeom>
        </p:spPr>
      </p:pic>
      <p:pic>
        <p:nvPicPr>
          <p:cNvPr id="10" name="Imagem 9">
            <a:extLst>
              <a:ext uri="{FF2B5EF4-FFF2-40B4-BE49-F238E27FC236}">
                <a16:creationId xmlns:a16="http://schemas.microsoft.com/office/drawing/2014/main" id="{043B67B4-2817-42BE-9CCA-D901159A0604}"/>
              </a:ext>
            </a:extLst>
          </p:cNvPr>
          <p:cNvPicPr>
            <a:picLocks noChangeAspect="1"/>
          </p:cNvPicPr>
          <p:nvPr/>
        </p:nvPicPr>
        <p:blipFill>
          <a:blip r:embed="rId3"/>
          <a:stretch>
            <a:fillRect/>
          </a:stretch>
        </p:blipFill>
        <p:spPr>
          <a:xfrm>
            <a:off x="6112501" y="3769138"/>
            <a:ext cx="2775290" cy="2775290"/>
          </a:xfrm>
          <a:prstGeom prst="rect">
            <a:avLst/>
          </a:prstGeom>
        </p:spPr>
      </p:pic>
      <p:pic>
        <p:nvPicPr>
          <p:cNvPr id="11" name="Imagem 10">
            <a:extLst>
              <a:ext uri="{FF2B5EF4-FFF2-40B4-BE49-F238E27FC236}">
                <a16:creationId xmlns:a16="http://schemas.microsoft.com/office/drawing/2014/main" id="{AB38E7D9-93B6-4A6C-B4D8-57E2C9FB75BE}"/>
              </a:ext>
            </a:extLst>
          </p:cNvPr>
          <p:cNvPicPr>
            <a:picLocks noChangeAspect="1"/>
          </p:cNvPicPr>
          <p:nvPr/>
        </p:nvPicPr>
        <p:blipFill>
          <a:blip r:embed="rId4"/>
          <a:stretch>
            <a:fillRect/>
          </a:stretch>
        </p:blipFill>
        <p:spPr>
          <a:xfrm>
            <a:off x="3473028" y="3902394"/>
            <a:ext cx="2447896" cy="2447896"/>
          </a:xfrm>
          <a:prstGeom prst="rect">
            <a:avLst/>
          </a:prstGeom>
        </p:spPr>
      </p:pic>
      <p:pic>
        <p:nvPicPr>
          <p:cNvPr id="9" name="Imagem 8">
            <a:extLst>
              <a:ext uri="{FF2B5EF4-FFF2-40B4-BE49-F238E27FC236}">
                <a16:creationId xmlns:a16="http://schemas.microsoft.com/office/drawing/2014/main" id="{546BB2BE-117D-4ED9-A2C6-C280F08E0A2E}"/>
              </a:ext>
            </a:extLst>
          </p:cNvPr>
          <p:cNvPicPr>
            <a:picLocks noChangeAspect="1"/>
          </p:cNvPicPr>
          <p:nvPr/>
        </p:nvPicPr>
        <p:blipFill>
          <a:blip r:embed="rId5"/>
          <a:stretch>
            <a:fillRect/>
          </a:stretch>
        </p:blipFill>
        <p:spPr>
          <a:xfrm>
            <a:off x="8887791" y="3769138"/>
            <a:ext cx="2775291" cy="2775291"/>
          </a:xfrm>
          <a:prstGeom prst="rect">
            <a:avLst/>
          </a:prstGeom>
        </p:spPr>
      </p:pic>
      <p:sp>
        <p:nvSpPr>
          <p:cNvPr id="13" name="Google Shape;98;p4">
            <a:extLst>
              <a:ext uri="{FF2B5EF4-FFF2-40B4-BE49-F238E27FC236}">
                <a16:creationId xmlns:a16="http://schemas.microsoft.com/office/drawing/2014/main" id="{7AE73400-26E6-7C5D-F449-0CE78A929818}"/>
              </a:ext>
            </a:extLst>
          </p:cNvPr>
          <p:cNvSpPr txBox="1"/>
          <p:nvPr/>
        </p:nvSpPr>
        <p:spPr>
          <a:xfrm>
            <a:off x="1775152" y="654766"/>
            <a:ext cx="850028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Alimentos &gt; Frios e </a:t>
            </a:r>
            <a:r>
              <a:rPr lang="pt-BR" sz="2400" i="0" u="none" strike="noStrike" cap="none" dirty="0" err="1">
                <a:solidFill>
                  <a:srgbClr val="000000"/>
                </a:solidFill>
                <a:latin typeface="Roboto" panose="02000000000000000000" pitchFamily="2" charset="0"/>
                <a:ea typeface="Roboto" panose="02000000000000000000" pitchFamily="2" charset="0"/>
                <a:cs typeface="Arial"/>
                <a:sym typeface="Arial"/>
              </a:rPr>
              <a:t>Laticinios</a:t>
            </a:r>
            <a:r>
              <a:rPr lang="pt-BR" sz="2400" i="0" u="none" strike="noStrike" cap="none" dirty="0">
                <a:solidFill>
                  <a:srgbClr val="000000"/>
                </a:solidFill>
                <a:latin typeface="Roboto" panose="02000000000000000000" pitchFamily="2" charset="0"/>
                <a:ea typeface="Roboto" panose="02000000000000000000" pitchFamily="2" charset="0"/>
                <a:cs typeface="Arial"/>
                <a:sym typeface="Arial"/>
              </a:rPr>
              <a:t> &gt; </a:t>
            </a:r>
            <a:r>
              <a:rPr lang="pt-BR" sz="2400" b="1" i="0" u="none" strike="noStrike" cap="none" dirty="0">
                <a:solidFill>
                  <a:srgbClr val="000000"/>
                </a:solidFill>
                <a:latin typeface="Roboto" panose="02000000000000000000" pitchFamily="2" charset="0"/>
                <a:ea typeface="Roboto" panose="02000000000000000000" pitchFamily="2" charset="0"/>
                <a:cs typeface="Arial"/>
                <a:sym typeface="Arial"/>
              </a:rPr>
              <a:t>Queijo Ralado</a:t>
            </a:r>
            <a:endParaRPr sz="1400" b="1" i="0" u="none" strike="noStrike" cap="none" dirty="0">
              <a:solidFill>
                <a:srgbClr val="000000"/>
              </a:solidFill>
              <a:latin typeface="Arial"/>
              <a:ea typeface="Arial"/>
              <a:cs typeface="Arial"/>
              <a:sym typeface="Arial"/>
            </a:endParaRPr>
          </a:p>
        </p:txBody>
      </p:sp>
      <p:sp>
        <p:nvSpPr>
          <p:cNvPr id="15" name="Google Shape;96;p4">
            <a:extLst>
              <a:ext uri="{FF2B5EF4-FFF2-40B4-BE49-F238E27FC236}">
                <a16:creationId xmlns:a16="http://schemas.microsoft.com/office/drawing/2014/main" id="{5A223EDD-9821-9159-43B6-E5218288E360}"/>
              </a:ext>
            </a:extLst>
          </p:cNvPr>
          <p:cNvSpPr txBox="1"/>
          <p:nvPr/>
        </p:nvSpPr>
        <p:spPr>
          <a:xfrm>
            <a:off x="735403" y="1898608"/>
            <a:ext cx="10721193" cy="1477287"/>
          </a:xfrm>
          <a:prstGeom prst="rect">
            <a:avLst/>
          </a:prstGeom>
          <a:noFill/>
          <a:ln>
            <a:noFill/>
          </a:ln>
        </p:spPr>
        <p:txBody>
          <a:bodyPr spcFirstLastPara="1" wrap="square" lIns="91425" tIns="45700" rIns="91425" bIns="45700" anchor="t" anchorCtr="0">
            <a:spAutoFit/>
          </a:bodyPr>
          <a:lstStyle/>
          <a:p>
            <a:pPr indent="457200" algn="just">
              <a:buClr>
                <a:srgbClr val="000000"/>
              </a:buClr>
              <a:buSzPts val="1800"/>
            </a:pPr>
            <a:r>
              <a:rPr lang="pt-BR" b="1" dirty="0">
                <a:solidFill>
                  <a:srgbClr val="202124"/>
                </a:solidFill>
                <a:latin typeface="Roboto"/>
                <a:ea typeface="Roboto"/>
                <a:cs typeface="Roboto"/>
                <a:sym typeface="Roboto"/>
              </a:rPr>
              <a:t>Queijo ralado </a:t>
            </a:r>
            <a:r>
              <a:rPr lang="pt-BR" dirty="0">
                <a:solidFill>
                  <a:srgbClr val="202124"/>
                </a:solidFill>
                <a:latin typeface="Roboto"/>
                <a:ea typeface="Roboto"/>
                <a:cs typeface="Roboto"/>
                <a:sym typeface="Roboto"/>
              </a:rPr>
              <a:t>é o queijo comum, só que ralado. Normalmente, são usados ​​queijos duros envelhecidos. </a:t>
            </a:r>
          </a:p>
          <a:p>
            <a:pPr indent="457200" algn="just">
              <a:buClr>
                <a:srgbClr val="000000"/>
              </a:buClr>
              <a:buSzPts val="1800"/>
            </a:pPr>
            <a:r>
              <a:rPr lang="pt-BR" dirty="0">
                <a:solidFill>
                  <a:srgbClr val="202124"/>
                </a:solidFill>
                <a:latin typeface="Roboto"/>
                <a:ea typeface="Roboto"/>
                <a:cs typeface="Roboto"/>
                <a:sym typeface="Roboto"/>
              </a:rPr>
              <a:t>O queijo pode ser ralado à mão com um ralador manual, e pode ser comprado já ralado. Os queijos ralados comerciais costumam ser misturas de queijos. O queijo ralado é mais grosso e cozinha de forma diferente.</a:t>
            </a:r>
          </a:p>
        </p:txBody>
      </p:sp>
    </p:spTree>
    <p:extLst>
      <p:ext uri="{BB962C8B-B14F-4D97-AF65-F5344CB8AC3E}">
        <p14:creationId xmlns:p14="http://schemas.microsoft.com/office/powerpoint/2010/main" val="3022777902"/>
      </p:ext>
    </p:extLst>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161</TotalTime>
  <Words>1671</Words>
  <Application>Microsoft Office PowerPoint</Application>
  <PresentationFormat>Widescreen</PresentationFormat>
  <Paragraphs>92</Paragraphs>
  <Slides>22</Slides>
  <Notes>8</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22</vt:i4>
      </vt:variant>
    </vt:vector>
  </HeadingPairs>
  <TitlesOfParts>
    <vt:vector size="28" baseType="lpstr">
      <vt:lpstr>Aptos</vt:lpstr>
      <vt:lpstr>Arial</vt:lpstr>
      <vt:lpstr>Calibri</vt:lpstr>
      <vt:lpstr>Calibri Light</vt:lpstr>
      <vt:lpstr>Roboto</vt:lpstr>
      <vt:lpstr>Tema do Office</vt:lpstr>
      <vt:lpstr>Frios e Laticínios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de apoio –  Frios e Laticineos </dc:title>
  <dc:creator>andressa.venesia@neotrust.com.br</dc:creator>
  <cp:lastModifiedBy>Ilse Celia Silva Montalvao</cp:lastModifiedBy>
  <cp:revision>53</cp:revision>
  <dcterms:created xsi:type="dcterms:W3CDTF">2022-03-28T18:53:39Z</dcterms:created>
  <dcterms:modified xsi:type="dcterms:W3CDTF">2024-10-21T15:30:59Z</dcterms:modified>
</cp:coreProperties>
</file>