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62" r:id="rId6"/>
    <p:sldId id="263" r:id="rId7"/>
    <p:sldId id="260" r:id="rId8"/>
  </p:sldIdLst>
  <p:sldSz cx="12192000" cy="6858000"/>
  <p:notesSz cx="6858000" cy="9144000"/>
  <p:embeddedFontLst>
    <p:embeddedFont>
      <p:font typeface="Roboto" panose="02000000000000000000" pitchFamily="2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8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2" Type="http://schemas.openxmlformats.org/officeDocument/2006/relationships/slide" Target="slides/slide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468517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69935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 Condicionado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69445" y="6488709"/>
            <a:ext cx="12192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1028" name="Picture 4" descr="Ar Condicionado em Promoção | Leroy Merlin">
            <a:extLst>
              <a:ext uri="{FF2B5EF4-FFF2-40B4-BE49-F238E27FC236}">
                <a16:creationId xmlns:a16="http://schemas.microsoft.com/office/drawing/2014/main" id="{0D388ADB-1D99-4AFB-BEC9-550536DE5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90" y="2306232"/>
            <a:ext cx="3494531" cy="3494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r Condicionado Split 12000 Btus Frio">
            <a:extLst>
              <a:ext uri="{FF2B5EF4-FFF2-40B4-BE49-F238E27FC236}">
                <a16:creationId xmlns:a16="http://schemas.microsoft.com/office/drawing/2014/main" id="{55E18B86-EC26-57AA-13E3-3CF881D5B2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73" b="25691"/>
          <a:stretch/>
        </p:blipFill>
        <p:spPr bwMode="auto">
          <a:xfrm>
            <a:off x="7825047" y="3190287"/>
            <a:ext cx="3831508" cy="189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r-Condicionado Portátil Philco PAC12000QF5 Quente/Frio Virus Protect -  Philco">
            <a:extLst>
              <a:ext uri="{FF2B5EF4-FFF2-40B4-BE49-F238E27FC236}">
                <a16:creationId xmlns:a16="http://schemas.microsoft.com/office/drawing/2014/main" id="{85167B35-2306-3272-B47A-3DD7DFF33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823" y="2661783"/>
            <a:ext cx="2954984" cy="295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387946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8535422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Ar Condicionado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 Cassete e Split</a:t>
            </a:r>
          </a:p>
          <a:p>
            <a:pPr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Ar Condicionado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 Janela</a:t>
            </a:r>
          </a:p>
          <a:p>
            <a:pPr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Ar Condicionado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 Mesa, Mini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Portatil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398" y="1529277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 split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conhecido por ser o modelo mais silencioso e econômico, dividido em duas partes: a condensadora, que fica dentro do ambiente, e a evaporadora, que fica do lado de fora do ambiente. Além disso, possui dois tipos: convencional, em que alguns aparelhos têm função de ligar/desligar automática, ou seja, quando o ambiente atinge determinada temperatura é desligado e religado após um tempo; e inverter, em que o condensador fica ligado direto porém em ciclos menores, evitando picos de energia para religar o aparelho, mantendo a temperatura e o funcionamento do ar condicionado constantes.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302768" y="350589"/>
            <a:ext cx="958645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Ar Condicionado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 Cassete e Split</a:t>
            </a:r>
            <a:endParaRPr lang="pt-BR" sz="1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1188518-9F2B-AC14-7365-75517A2552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328" y="3764038"/>
            <a:ext cx="2206283" cy="204869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F664F38-650B-6743-2BDA-CD4AB912AA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6864" y="4452728"/>
            <a:ext cx="2299727" cy="2223154"/>
          </a:xfrm>
          <a:prstGeom prst="rect">
            <a:avLst/>
          </a:prstGeom>
        </p:spPr>
      </p:pic>
      <p:pic>
        <p:nvPicPr>
          <p:cNvPr id="3078" name="Picture 6" descr="Ar Condicionado Split Hi Wall Inverter Fontaine Plus 18000 BTU/h Frio  FIN18F2R4CON02 220 Volts - Ar Condicionado Split - Magazine Luiza">
            <a:extLst>
              <a:ext uri="{FF2B5EF4-FFF2-40B4-BE49-F238E27FC236}">
                <a16:creationId xmlns:a16="http://schemas.microsoft.com/office/drawing/2014/main" id="{13355F43-B78C-FFCC-4FF0-956BD329AB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82" b="26083"/>
          <a:stretch/>
        </p:blipFill>
        <p:spPr bwMode="auto">
          <a:xfrm>
            <a:off x="2736004" y="4994691"/>
            <a:ext cx="3359996" cy="168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6FBF350-EBB4-1B87-D1FD-D0C0AA99BA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3603" y="3555199"/>
            <a:ext cx="2436168" cy="249084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 cassete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pode ser embutido no teto ou no forro, com até quatro saídas de ar, alto desempenho e baixo ruído. É mais usado em escritórios, lojas e supermercados, recomendado para ambientes com bastante espaço. Pode ser usado também em espaços residenciais. Além disso, permite o direcionamento do ar frio para o cômodo desejado.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302771" y="423857"/>
            <a:ext cx="958645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Ar Condicionado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 Cassete e Split</a:t>
            </a:r>
            <a:endParaRPr lang="pt-BR" sz="1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24592A0-63B7-C1C9-F90F-7FE9BCE25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403" y="3277644"/>
            <a:ext cx="2811978" cy="3312112"/>
          </a:xfrm>
          <a:prstGeom prst="rect">
            <a:avLst/>
          </a:prstGeom>
        </p:spPr>
      </p:pic>
      <p:pic>
        <p:nvPicPr>
          <p:cNvPr id="4098" name="Picture 2" descr="Ar Condicionado Split Cassete Carrier 24.000 BTU/h Frio 220V">
            <a:extLst>
              <a:ext uri="{FF2B5EF4-FFF2-40B4-BE49-F238E27FC236}">
                <a16:creationId xmlns:a16="http://schemas.microsoft.com/office/drawing/2014/main" id="{BA68FD02-B9F3-EFB3-82A9-C8491EDEE9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12" b="14912"/>
          <a:stretch/>
        </p:blipFill>
        <p:spPr bwMode="auto">
          <a:xfrm>
            <a:off x="4418736" y="3759104"/>
            <a:ext cx="3354518" cy="235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F3085F9-AC10-81E5-4719-01055B50F7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1431" y="3125514"/>
            <a:ext cx="2940079" cy="346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992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C8C5F2F-9F99-C1D7-2196-C444D3BCB4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446" y="3995225"/>
            <a:ext cx="2772167" cy="2083596"/>
          </a:xfrm>
          <a:prstGeom prst="rect">
            <a:avLst/>
          </a:prstGeom>
        </p:spPr>
      </p:pic>
      <p:pic>
        <p:nvPicPr>
          <p:cNvPr id="2050" name="Picture 2" descr="Ar Condicionado Springer Midea Janela 12.000 BTU/h Quente/Frio 220V -  Mecânico (R-410A) | MQI125BB - Poloar">
            <a:extLst>
              <a:ext uri="{FF2B5EF4-FFF2-40B4-BE49-F238E27FC236}">
                <a16:creationId xmlns:a16="http://schemas.microsoft.com/office/drawing/2014/main" id="{BF20ECCF-ED9C-C307-C81C-3CA3F733CC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0" t="17839" r="10977" b="28443"/>
          <a:stretch/>
        </p:blipFill>
        <p:spPr bwMode="auto">
          <a:xfrm>
            <a:off x="4412608" y="3986182"/>
            <a:ext cx="3226149" cy="2116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r Condicionado Janela 12000 BTUs">
            <a:extLst>
              <a:ext uri="{FF2B5EF4-FFF2-40B4-BE49-F238E27FC236}">
                <a16:creationId xmlns:a16="http://schemas.microsoft.com/office/drawing/2014/main" id="{C70320E2-D74F-CDD7-A9E3-618E05D48C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40" r="3299" b="14240"/>
          <a:stretch/>
        </p:blipFill>
        <p:spPr bwMode="auto">
          <a:xfrm>
            <a:off x="8632865" y="3993439"/>
            <a:ext cx="2823681" cy="2088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Google Shape;98;p4">
            <a:extLst>
              <a:ext uri="{FF2B5EF4-FFF2-40B4-BE49-F238E27FC236}">
                <a16:creationId xmlns:a16="http://schemas.microsoft.com/office/drawing/2014/main" id="{3D8D0069-DF41-21E7-3C3D-FD206587C2E4}"/>
              </a:ext>
            </a:extLst>
          </p:cNvPr>
          <p:cNvSpPr txBox="1"/>
          <p:nvPr/>
        </p:nvSpPr>
        <p:spPr>
          <a:xfrm>
            <a:off x="1743730" y="404669"/>
            <a:ext cx="856390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Ar Condicionado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 Janela</a:t>
            </a:r>
            <a:endParaRPr lang="pt-BR" sz="1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112;p6">
            <a:extLst>
              <a:ext uri="{FF2B5EF4-FFF2-40B4-BE49-F238E27FC236}">
                <a16:creationId xmlns:a16="http://schemas.microsoft.com/office/drawing/2014/main" id="{AB3C20E4-EC20-D5F6-C297-C42838287BDB}"/>
              </a:ext>
            </a:extLst>
          </p:cNvPr>
          <p:cNvSpPr txBox="1"/>
          <p:nvPr/>
        </p:nvSpPr>
        <p:spPr>
          <a:xfrm>
            <a:off x="735446" y="1908838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 janela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o modelo mais tradicional, composto de uma peça só, que é colocado na parede do imóvel com parte para fora e parte para dentro. O funcionamento dele segue o princípio de retirar o calor de dentro do ambiente e jogar para fora.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modelos oferecem facilidades, como controle remoto, filtros que eliminam bactérias e avisos de manutenção, o que garante maior bem-estar para quem o utiliza.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mesa,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mini e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portátil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versáteis,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podem ser carregados de um ambiente a outro e não precisam de nenhum tipo de instalação especial. Indicado para quem não pode alterar a fachada do imóvel ou quer ter um pouco mais de mobilidade.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 ser de vários tamanh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e alguns ligam através da entrada USB. 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A47FDF1-EEE2-DA5E-7DDB-84317EEBAE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4" r="6171"/>
          <a:stretch/>
        </p:blipFill>
        <p:spPr bwMode="auto">
          <a:xfrm>
            <a:off x="10118114" y="4867846"/>
            <a:ext cx="1503308" cy="1704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C326622-29B6-479A-DE34-16C0FAC8FC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259" y="3088777"/>
            <a:ext cx="1811134" cy="251701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C8CD319-0923-AF80-5B71-42E2715CAA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0715" y="2887882"/>
            <a:ext cx="1945503" cy="280906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DF354AC-7753-88A5-5A9E-DA8E49ABA5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2797" y="3765872"/>
            <a:ext cx="1490733" cy="2809068"/>
          </a:xfrm>
          <a:prstGeom prst="rect">
            <a:avLst/>
          </a:prstGeom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810B16EA-32A9-3DD2-D289-95C9B26893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8" r="29966"/>
          <a:stretch/>
        </p:blipFill>
        <p:spPr bwMode="auto">
          <a:xfrm>
            <a:off x="8567623" y="3389474"/>
            <a:ext cx="1151564" cy="177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35441E80-28D9-83C5-7DA0-D18867017F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5352" y="4852219"/>
            <a:ext cx="1503307" cy="1719959"/>
          </a:xfrm>
          <a:prstGeom prst="rect">
            <a:avLst/>
          </a:prstGeom>
        </p:spPr>
      </p:pic>
      <p:sp>
        <p:nvSpPr>
          <p:cNvPr id="2" name="Google Shape;98;p4">
            <a:extLst>
              <a:ext uri="{FF2B5EF4-FFF2-40B4-BE49-F238E27FC236}">
                <a16:creationId xmlns:a16="http://schemas.microsoft.com/office/drawing/2014/main" id="{EFEFDF99-9808-CDCC-1F9B-2D11CA3942D9}"/>
              </a:ext>
            </a:extLst>
          </p:cNvPr>
          <p:cNvSpPr txBox="1"/>
          <p:nvPr/>
        </p:nvSpPr>
        <p:spPr>
          <a:xfrm>
            <a:off x="443638" y="423799"/>
            <a:ext cx="1130471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Ar Condicionado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Condicionado Mesa, Mini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Portatil</a:t>
            </a:r>
            <a:endParaRPr lang="pt-BR" sz="1800" b="1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98567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735446" y="1908838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na categoria a bolsa coletora de limpeza, caixa de passagem, controle, higienizador, placas, suporte para ar condicionado etc.,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pois possuem categoria própria </a:t>
            </a:r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Ar e </a:t>
            </a:r>
            <a:r>
              <a:rPr lang="pt-BR" sz="1800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Ventilacao</a:t>
            </a:r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&gt; </a:t>
            </a:r>
            <a:r>
              <a:rPr lang="pt-BR" sz="1800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Acessorios</a:t>
            </a:r>
            <a:r>
              <a:rPr lang="pt-BR" sz="1800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e Pecas de </a:t>
            </a:r>
            <a:r>
              <a:rPr lang="pt-BR" sz="1800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Reposicao</a:t>
            </a:r>
            <a:r>
              <a:rPr lang="pt-BR" sz="1800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para Ar e </a:t>
            </a:r>
            <a:r>
              <a:rPr lang="pt-BR" sz="1800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Ventilacao</a:t>
            </a:r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u="none" strike="noStrike" cap="none" dirty="0">
                <a:latin typeface="Roboto" panose="02000000000000000000" pitchFamily="2" charset="0"/>
                <a:ea typeface="Roboto"/>
                <a:cs typeface="Roboto"/>
                <a:sym typeface="Roboto"/>
              </a:rPr>
              <a:t>O ar condicionado portátil automotivo possui categoria própria Automotivo &gt; </a:t>
            </a:r>
            <a:r>
              <a:rPr lang="pt-BR" sz="1800" u="none" strike="noStrike" cap="none" dirty="0" err="1">
                <a:latin typeface="Roboto" panose="02000000000000000000" pitchFamily="2" charset="0"/>
                <a:ea typeface="Roboto"/>
                <a:cs typeface="Roboto"/>
                <a:sym typeface="Roboto"/>
              </a:rPr>
              <a:t>Acessorios</a:t>
            </a:r>
            <a:r>
              <a:rPr lang="pt-BR" sz="1800" u="none" strike="noStrike" cap="none" dirty="0">
                <a:latin typeface="Roboto" panose="02000000000000000000" pitchFamily="2" charset="0"/>
                <a:ea typeface="Roboto"/>
                <a:cs typeface="Roboto"/>
                <a:sym typeface="Roboto"/>
              </a:rPr>
              <a:t> Automotivos &gt; </a:t>
            </a:r>
            <a:r>
              <a:rPr lang="pt-BR" sz="1800" b="1" u="none" strike="noStrike" cap="none" dirty="0">
                <a:latin typeface="Roboto" panose="02000000000000000000" pitchFamily="2" charset="0"/>
                <a:ea typeface="Roboto"/>
                <a:cs typeface="Roboto"/>
                <a:sym typeface="Roboto"/>
              </a:rPr>
              <a:t>Outros </a:t>
            </a:r>
            <a:r>
              <a:rPr lang="pt-BR" sz="1800" b="1" u="none" strike="noStrike" cap="none" dirty="0" err="1">
                <a:latin typeface="Roboto" panose="02000000000000000000" pitchFamily="2" charset="0"/>
                <a:ea typeface="Roboto"/>
                <a:cs typeface="Roboto"/>
                <a:sym typeface="Roboto"/>
              </a:rPr>
              <a:t>Acessorios</a:t>
            </a:r>
            <a:r>
              <a:rPr lang="pt-BR" sz="1800" b="1" u="none" strike="noStrike" cap="none" dirty="0">
                <a:latin typeface="Roboto" panose="02000000000000000000" pitchFamily="2" charset="0"/>
                <a:ea typeface="Roboto"/>
                <a:cs typeface="Roboto"/>
                <a:sym typeface="Roboto"/>
              </a:rPr>
              <a:t> Automotivos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lang="pt-BR" sz="1800" u="none" strike="noStrike" cap="none" dirty="0">
              <a:latin typeface="Roboto" panose="02000000000000000000" pitchFamily="2" charset="0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122" name="Picture 2" descr="Bolsa Lona Coletora Limpeza Ar Condicionado Split 18 a 30k - Inteiriça -  samatec">
            <a:extLst>
              <a:ext uri="{FF2B5EF4-FFF2-40B4-BE49-F238E27FC236}">
                <a16:creationId xmlns:a16="http://schemas.microsoft.com/office/drawing/2014/main" id="{7DB12BD7-7B55-422D-E9DC-E56B7D44E5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72" y="3879948"/>
            <a:ext cx="2102904" cy="210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aixa De Passagem Infra Ar Condicionado Split Preta - Casa Refriar - Caixa  de Passagem para Ar Condicionado - Magazine Luiza">
            <a:extLst>
              <a:ext uri="{FF2B5EF4-FFF2-40B4-BE49-F238E27FC236}">
                <a16:creationId xmlns:a16="http://schemas.microsoft.com/office/drawing/2014/main" id="{95552A1E-9514-B3BF-207F-DB2E04C300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08" b="16181"/>
          <a:stretch/>
        </p:blipFill>
        <p:spPr bwMode="auto">
          <a:xfrm>
            <a:off x="2810446" y="4222780"/>
            <a:ext cx="2497536" cy="165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ontrole Remoto Ar Condicionado Springer Midea – BraSClima">
            <a:extLst>
              <a:ext uri="{FF2B5EF4-FFF2-40B4-BE49-F238E27FC236}">
                <a16:creationId xmlns:a16="http://schemas.microsoft.com/office/drawing/2014/main" id="{240424AC-C32B-8CDE-246C-FB7B7E75EC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13" r="23685"/>
          <a:stretch/>
        </p:blipFill>
        <p:spPr bwMode="auto">
          <a:xfrm>
            <a:off x="7753219" y="3842984"/>
            <a:ext cx="1044641" cy="204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3478048-E23F-6DA3-1C2E-49A68716ED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2156" y="3835948"/>
            <a:ext cx="906679" cy="214690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299F040-6B6B-090A-A225-BAA52308E7F6}"/>
              </a:ext>
            </a:extLst>
          </p:cNvPr>
          <p:cNvSpPr txBox="1"/>
          <p:nvPr/>
        </p:nvSpPr>
        <p:spPr>
          <a:xfrm>
            <a:off x="405472" y="5953277"/>
            <a:ext cx="2048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Bolsa coletora de limpeza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4434737B-F66A-6D43-579A-5C5B4F049350}"/>
              </a:ext>
            </a:extLst>
          </p:cNvPr>
          <p:cNvSpPr txBox="1"/>
          <p:nvPr/>
        </p:nvSpPr>
        <p:spPr>
          <a:xfrm>
            <a:off x="2947182" y="5982852"/>
            <a:ext cx="2224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Caixa de passagem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A84950ED-3C78-F835-CB80-FB0961C9617C}"/>
              </a:ext>
            </a:extLst>
          </p:cNvPr>
          <p:cNvSpPr txBox="1"/>
          <p:nvPr/>
        </p:nvSpPr>
        <p:spPr>
          <a:xfrm>
            <a:off x="5610053" y="5982852"/>
            <a:ext cx="1610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Higienizador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29603C4E-49A8-9E76-CE4E-8B957A8071ED}"/>
              </a:ext>
            </a:extLst>
          </p:cNvPr>
          <p:cNvSpPr txBox="1"/>
          <p:nvPr/>
        </p:nvSpPr>
        <p:spPr>
          <a:xfrm>
            <a:off x="7753219" y="5982852"/>
            <a:ext cx="1138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Controle</a:t>
            </a:r>
          </a:p>
        </p:txBody>
      </p:sp>
      <p:pic>
        <p:nvPicPr>
          <p:cNvPr id="1028" name="Picture 4" descr="splitTurbo - Ar condicionado econômico, resfriador e aquecedor - Portátil  automotivo 12V/24V ideal para carros ou caminhões – Essencial Outlet">
            <a:extLst>
              <a:ext uri="{FF2B5EF4-FFF2-40B4-BE49-F238E27FC236}">
                <a16:creationId xmlns:a16="http://schemas.microsoft.com/office/drawing/2014/main" id="{BF4D79EF-C657-A716-36A3-41B8657451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2" t="15828" b="10399"/>
          <a:stretch/>
        </p:blipFill>
        <p:spPr bwMode="auto">
          <a:xfrm>
            <a:off x="9526453" y="4222781"/>
            <a:ext cx="2260075" cy="173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B73E58E-2D92-8F65-F573-574C649DB18C}"/>
              </a:ext>
            </a:extLst>
          </p:cNvPr>
          <p:cNvSpPr txBox="1"/>
          <p:nvPr/>
        </p:nvSpPr>
        <p:spPr>
          <a:xfrm>
            <a:off x="9820708" y="5982852"/>
            <a:ext cx="1671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 automotivo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480</Words>
  <Application>Microsoft Office PowerPoint</Application>
  <PresentationFormat>Widescreen</PresentationFormat>
  <Paragraphs>24</Paragraphs>
  <Slides>7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Roboto</vt:lpstr>
      <vt:lpstr>Arial</vt:lpstr>
      <vt:lpstr>Calibri</vt:lpstr>
      <vt:lpstr>Tema do Office</vt:lpstr>
      <vt:lpstr>Ar Condicionado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65</cp:revision>
  <dcterms:created xsi:type="dcterms:W3CDTF">2022-03-17T13:44:08Z</dcterms:created>
  <dcterms:modified xsi:type="dcterms:W3CDTF">2024-11-21T19:12:08Z</dcterms:modified>
</cp:coreProperties>
</file>