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84"/>
  </p:notesMasterIdLst>
  <p:sldIdLst>
    <p:sldId id="256" r:id="rId2"/>
    <p:sldId id="257" r:id="rId3"/>
    <p:sldId id="337" r:id="rId4"/>
    <p:sldId id="338" r:id="rId5"/>
    <p:sldId id="339" r:id="rId6"/>
    <p:sldId id="340" r:id="rId7"/>
    <p:sldId id="301" r:id="rId8"/>
    <p:sldId id="302" r:id="rId9"/>
    <p:sldId id="306" r:id="rId10"/>
    <p:sldId id="307" r:id="rId11"/>
    <p:sldId id="303" r:id="rId12"/>
    <p:sldId id="304" r:id="rId13"/>
    <p:sldId id="300" r:id="rId14"/>
    <p:sldId id="305" r:id="rId15"/>
    <p:sldId id="308" r:id="rId16"/>
    <p:sldId id="309" r:id="rId17"/>
    <p:sldId id="344" r:id="rId18"/>
    <p:sldId id="276" r:id="rId19"/>
    <p:sldId id="345" r:id="rId20"/>
    <p:sldId id="313" r:id="rId21"/>
    <p:sldId id="310" r:id="rId22"/>
    <p:sldId id="264" r:id="rId23"/>
    <p:sldId id="265" r:id="rId24"/>
    <p:sldId id="286" r:id="rId25"/>
    <p:sldId id="343" r:id="rId26"/>
    <p:sldId id="292" r:id="rId27"/>
    <p:sldId id="324" r:id="rId28"/>
    <p:sldId id="333" r:id="rId29"/>
    <p:sldId id="314" r:id="rId30"/>
    <p:sldId id="315" r:id="rId31"/>
    <p:sldId id="272" r:id="rId32"/>
    <p:sldId id="316" r:id="rId33"/>
    <p:sldId id="317" r:id="rId34"/>
    <p:sldId id="318" r:id="rId35"/>
    <p:sldId id="296" r:id="rId36"/>
    <p:sldId id="319" r:id="rId37"/>
    <p:sldId id="320" r:id="rId38"/>
    <p:sldId id="268" r:id="rId39"/>
    <p:sldId id="267" r:id="rId40"/>
    <p:sldId id="270" r:id="rId41"/>
    <p:sldId id="275" r:id="rId42"/>
    <p:sldId id="278" r:id="rId43"/>
    <p:sldId id="283" r:id="rId44"/>
    <p:sldId id="274" r:id="rId45"/>
    <p:sldId id="279" r:id="rId46"/>
    <p:sldId id="282" r:id="rId47"/>
    <p:sldId id="288" r:id="rId48"/>
    <p:sldId id="294" r:id="rId49"/>
    <p:sldId id="297" r:id="rId50"/>
    <p:sldId id="325" r:id="rId51"/>
    <p:sldId id="331" r:id="rId52"/>
    <p:sldId id="273" r:id="rId53"/>
    <p:sldId id="280" r:id="rId54"/>
    <p:sldId id="284" r:id="rId55"/>
    <p:sldId id="289" r:id="rId56"/>
    <p:sldId id="295" r:id="rId57"/>
    <p:sldId id="311" r:id="rId58"/>
    <p:sldId id="285" r:id="rId59"/>
    <p:sldId id="291" r:id="rId60"/>
    <p:sldId id="298" r:id="rId61"/>
    <p:sldId id="312" r:id="rId62"/>
    <p:sldId id="323" r:id="rId63"/>
    <p:sldId id="326" r:id="rId64"/>
    <p:sldId id="328" r:id="rId65"/>
    <p:sldId id="329" r:id="rId66"/>
    <p:sldId id="330" r:id="rId67"/>
    <p:sldId id="332" r:id="rId68"/>
    <p:sldId id="262" r:id="rId69"/>
    <p:sldId id="263" r:id="rId70"/>
    <p:sldId id="266" r:id="rId71"/>
    <p:sldId id="281" r:id="rId72"/>
    <p:sldId id="287" r:id="rId73"/>
    <p:sldId id="293" r:id="rId74"/>
    <p:sldId id="334" r:id="rId75"/>
    <p:sldId id="269" r:id="rId76"/>
    <p:sldId id="327" r:id="rId77"/>
    <p:sldId id="299" r:id="rId78"/>
    <p:sldId id="321" r:id="rId79"/>
    <p:sldId id="322" r:id="rId80"/>
    <p:sldId id="335" r:id="rId81"/>
    <p:sldId id="341" r:id="rId82"/>
    <p:sldId id="342" r:id="rId83"/>
  </p:sldIdLst>
  <p:sldSz cx="12192000" cy="6858000"/>
  <p:notesSz cx="6858000" cy="9144000"/>
  <p:embeddedFontLst>
    <p:embeddedFont>
      <p:font typeface="Roboto" panose="02000000000000000000" pitchFamily="2" charset="0"/>
      <p:regular r:id="rId85"/>
      <p:bold r:id="rId86"/>
      <p:italic r:id="rId87"/>
      <p:boldItalic r:id="rId8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92" roundtripDataSignature="AMtx7mh7fJoBnBXTFEJyBJ2VNPr1ktXts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79" autoAdjust="0"/>
    <p:restoredTop sz="94061" autoAdjust="0"/>
  </p:normalViewPr>
  <p:slideViewPr>
    <p:cSldViewPr snapToGrid="0">
      <p:cViewPr varScale="1">
        <p:scale>
          <a:sx n="70" d="100"/>
          <a:sy n="70" d="100"/>
        </p:scale>
        <p:origin x="54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font" Target="fonts/font3.fntdata"/><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5"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font" Target="fonts/font1.fntdata"/><Relationship Id="rId93"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font" Target="fonts/font4.fntdata"/><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font" Target="fonts/font2.fntdata"/><Relationship Id="rId9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1" name="Google Shape;9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1" name="Google Shape;9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64958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1" name="Google Shape;9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991557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1" name="Google Shape;9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7676593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1" name="Google Shape;9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964476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8"/>
        <p:cNvGrpSpPr/>
        <p:nvPr/>
      </p:nvGrpSpPr>
      <p:grpSpPr>
        <a:xfrm>
          <a:off x="0" y="0"/>
          <a:ext cx="0" cy="0"/>
          <a:chOff x="0" y="0"/>
          <a:chExt cx="0" cy="0"/>
        </a:xfrm>
      </p:grpSpPr>
      <p:sp>
        <p:nvSpPr>
          <p:cNvPr id="499" name="Google Shape;499;p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00" name="Google Shape;500;p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696939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8"/>
        <p:cNvGrpSpPr/>
        <p:nvPr/>
      </p:nvGrpSpPr>
      <p:grpSpPr>
        <a:xfrm>
          <a:off x="0" y="0"/>
          <a:ext cx="0" cy="0"/>
          <a:chOff x="0" y="0"/>
          <a:chExt cx="0" cy="0"/>
        </a:xfrm>
      </p:grpSpPr>
      <p:sp>
        <p:nvSpPr>
          <p:cNvPr id="509" name="Google Shape;509;p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10" name="Google Shape;510;p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540772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4"/>
        <p:cNvGrpSpPr/>
        <p:nvPr/>
      </p:nvGrpSpPr>
      <p:grpSpPr>
        <a:xfrm>
          <a:off x="0" y="0"/>
          <a:ext cx="0" cy="0"/>
          <a:chOff x="0" y="0"/>
          <a:chExt cx="0" cy="0"/>
        </a:xfrm>
      </p:grpSpPr>
      <p:sp>
        <p:nvSpPr>
          <p:cNvPr id="545" name="Google Shape;545;p6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46" name="Google Shape;546;p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979961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3"/>
        <p:cNvGrpSpPr/>
        <p:nvPr/>
      </p:nvGrpSpPr>
      <p:grpSpPr>
        <a:xfrm>
          <a:off x="0" y="0"/>
          <a:ext cx="0" cy="0"/>
          <a:chOff x="0" y="0"/>
          <a:chExt cx="0" cy="0"/>
        </a:xfrm>
      </p:grpSpPr>
      <p:sp>
        <p:nvSpPr>
          <p:cNvPr id="554" name="Google Shape;554;p6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55" name="Google Shape;555;p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9930891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7"/>
        <p:cNvGrpSpPr/>
        <p:nvPr/>
      </p:nvGrpSpPr>
      <p:grpSpPr>
        <a:xfrm>
          <a:off x="0" y="0"/>
          <a:ext cx="0" cy="0"/>
          <a:chOff x="0" y="0"/>
          <a:chExt cx="0" cy="0"/>
        </a:xfrm>
      </p:grpSpPr>
      <p:sp>
        <p:nvSpPr>
          <p:cNvPr id="518" name="Google Shape;518;p6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19" name="Google Shape;519;p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7562331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6"/>
        <p:cNvGrpSpPr/>
        <p:nvPr/>
      </p:nvGrpSpPr>
      <p:grpSpPr>
        <a:xfrm>
          <a:off x="0" y="0"/>
          <a:ext cx="0" cy="0"/>
          <a:chOff x="0" y="0"/>
          <a:chExt cx="0" cy="0"/>
        </a:xfrm>
      </p:grpSpPr>
      <p:sp>
        <p:nvSpPr>
          <p:cNvPr id="527" name="Google Shape;527;p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28" name="Google Shape;528;p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548114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p5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89" name="Google Shape;489;p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62624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5"/>
        <p:cNvGrpSpPr/>
        <p:nvPr/>
      </p:nvGrpSpPr>
      <p:grpSpPr>
        <a:xfrm>
          <a:off x="0" y="0"/>
          <a:ext cx="0" cy="0"/>
          <a:chOff x="0" y="0"/>
          <a:chExt cx="0" cy="0"/>
        </a:xfrm>
      </p:grpSpPr>
      <p:sp>
        <p:nvSpPr>
          <p:cNvPr id="536" name="Google Shape;536;p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37" name="Google Shape;537;p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531300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2"/>
        <p:cNvGrpSpPr/>
        <p:nvPr/>
      </p:nvGrpSpPr>
      <p:grpSpPr>
        <a:xfrm>
          <a:off x="0" y="0"/>
          <a:ext cx="0" cy="0"/>
          <a:chOff x="0" y="0"/>
          <a:chExt cx="0" cy="0"/>
        </a:xfrm>
      </p:grpSpPr>
      <p:sp>
        <p:nvSpPr>
          <p:cNvPr id="563" name="Google Shape;563;p6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64" name="Google Shape;564;p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445097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1"/>
        <p:cNvGrpSpPr/>
        <p:nvPr/>
      </p:nvGrpSpPr>
      <p:grpSpPr>
        <a:xfrm>
          <a:off x="0" y="0"/>
          <a:ext cx="0" cy="0"/>
          <a:chOff x="0" y="0"/>
          <a:chExt cx="0" cy="0"/>
        </a:xfrm>
      </p:grpSpPr>
      <p:sp>
        <p:nvSpPr>
          <p:cNvPr id="572" name="Google Shape;572;p6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73" name="Google Shape;573;p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4205711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a:extLst>
            <a:ext uri="{FF2B5EF4-FFF2-40B4-BE49-F238E27FC236}">
              <a16:creationId xmlns:a16="http://schemas.microsoft.com/office/drawing/2014/main" id="{D6AFE900-008E-CBE3-88FC-C6996972BBDB}"/>
            </a:ext>
          </a:extLst>
        </p:cNvPr>
        <p:cNvGrpSpPr/>
        <p:nvPr/>
      </p:nvGrpSpPr>
      <p:grpSpPr>
        <a:xfrm>
          <a:off x="0" y="0"/>
          <a:ext cx="0" cy="0"/>
          <a:chOff x="0" y="0"/>
          <a:chExt cx="0" cy="0"/>
        </a:xfrm>
      </p:grpSpPr>
      <p:sp>
        <p:nvSpPr>
          <p:cNvPr id="93" name="Google Shape;93;p4:notes">
            <a:extLst>
              <a:ext uri="{FF2B5EF4-FFF2-40B4-BE49-F238E27FC236}">
                <a16:creationId xmlns:a16="http://schemas.microsoft.com/office/drawing/2014/main" id="{EB3255A9-CFA7-0C71-B629-168443B32E76}"/>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94" name="Google Shape;94;p4:notes">
            <a:extLst>
              <a:ext uri="{FF2B5EF4-FFF2-40B4-BE49-F238E27FC236}">
                <a16:creationId xmlns:a16="http://schemas.microsoft.com/office/drawing/2014/main" id="{0B70AEBE-90B4-DFE9-FEBE-22D8F9AC3450}"/>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705183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3" name="Google Shape;263;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309939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a:extLst>
            <a:ext uri="{FF2B5EF4-FFF2-40B4-BE49-F238E27FC236}">
              <a16:creationId xmlns:a16="http://schemas.microsoft.com/office/drawing/2014/main" id="{DE623481-4420-E08A-BBD3-7EA9D5C976B5}"/>
            </a:ext>
          </a:extLst>
        </p:cNvPr>
        <p:cNvGrpSpPr/>
        <p:nvPr/>
      </p:nvGrpSpPr>
      <p:grpSpPr>
        <a:xfrm>
          <a:off x="0" y="0"/>
          <a:ext cx="0" cy="0"/>
          <a:chOff x="0" y="0"/>
          <a:chExt cx="0" cy="0"/>
        </a:xfrm>
      </p:grpSpPr>
      <p:sp>
        <p:nvSpPr>
          <p:cNvPr id="93" name="Google Shape;93;p4:notes">
            <a:extLst>
              <a:ext uri="{FF2B5EF4-FFF2-40B4-BE49-F238E27FC236}">
                <a16:creationId xmlns:a16="http://schemas.microsoft.com/office/drawing/2014/main" id="{D6FF838B-DFE9-BF77-FA77-D5623F520290}"/>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94" name="Google Shape;94;p4:notes">
            <a:extLst>
              <a:ext uri="{FF2B5EF4-FFF2-40B4-BE49-F238E27FC236}">
                <a16:creationId xmlns:a16="http://schemas.microsoft.com/office/drawing/2014/main" id="{ADCF3B8E-976A-611C-0194-7A75CCE0D67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058287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7"/>
        <p:cNvGrpSpPr/>
        <p:nvPr/>
      </p:nvGrpSpPr>
      <p:grpSpPr>
        <a:xfrm>
          <a:off x="0" y="0"/>
          <a:ext cx="0" cy="0"/>
          <a:chOff x="0" y="0"/>
          <a:chExt cx="0" cy="0"/>
        </a:xfrm>
      </p:grpSpPr>
      <p:sp>
        <p:nvSpPr>
          <p:cNvPr id="608" name="Google Shape;608;p7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09" name="Google Shape;609;p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9547561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0"/>
        <p:cNvGrpSpPr/>
        <p:nvPr/>
      </p:nvGrpSpPr>
      <p:grpSpPr>
        <a:xfrm>
          <a:off x="0" y="0"/>
          <a:ext cx="0" cy="0"/>
          <a:chOff x="0" y="0"/>
          <a:chExt cx="0" cy="0"/>
        </a:xfrm>
      </p:grpSpPr>
      <p:sp>
        <p:nvSpPr>
          <p:cNvPr id="581" name="Google Shape;581;p6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82" name="Google Shape;582;p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179244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1" name="Google Shape;141;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016589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4" name="Google Shape;154;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809537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
        <p:cNvGrpSpPr/>
        <p:nvPr/>
      </p:nvGrpSpPr>
      <p:grpSpPr>
        <a:xfrm>
          <a:off x="0" y="0"/>
          <a:ext cx="0" cy="0"/>
          <a:chOff x="0" y="0"/>
          <a:chExt cx="0" cy="0"/>
        </a:xfrm>
      </p:grpSpPr>
      <p:sp>
        <p:nvSpPr>
          <p:cNvPr id="355" name="Google Shape;355;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56" name="Google Shape;356;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780403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
        <p:cNvGrpSpPr/>
        <p:nvPr/>
      </p:nvGrpSpPr>
      <p:grpSpPr>
        <a:xfrm>
          <a:off x="0" y="0"/>
          <a:ext cx="0" cy="0"/>
          <a:chOff x="0" y="0"/>
          <a:chExt cx="0" cy="0"/>
        </a:xfrm>
      </p:grpSpPr>
      <p:sp>
        <p:nvSpPr>
          <p:cNvPr id="355" name="Google Shape;355;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56" name="Google Shape;356;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624258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p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12" name="Google Shape;412;p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734335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8"/>
        <p:cNvGrpSpPr/>
        <p:nvPr/>
      </p:nvGrpSpPr>
      <p:grpSpPr>
        <a:xfrm>
          <a:off x="0" y="0"/>
          <a:ext cx="0" cy="0"/>
          <a:chOff x="0" y="0"/>
          <a:chExt cx="0" cy="0"/>
        </a:xfrm>
      </p:grpSpPr>
      <p:sp>
        <p:nvSpPr>
          <p:cNvPr id="719" name="Google Shape;719;p8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20" name="Google Shape;720;p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581264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5"/>
        <p:cNvGrpSpPr/>
        <p:nvPr/>
      </p:nvGrpSpPr>
      <p:grpSpPr>
        <a:xfrm>
          <a:off x="0" y="0"/>
          <a:ext cx="0" cy="0"/>
          <a:chOff x="0" y="0"/>
          <a:chExt cx="0" cy="0"/>
        </a:xfrm>
      </p:grpSpPr>
      <p:sp>
        <p:nvSpPr>
          <p:cNvPr id="806" name="Google Shape;806;p9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07" name="Google Shape;807;p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6231748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Google Shape;619;p7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20" name="Google Shape;620;p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67934637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8"/>
        <p:cNvGrpSpPr/>
        <p:nvPr/>
      </p:nvGrpSpPr>
      <p:grpSpPr>
        <a:xfrm>
          <a:off x="0" y="0"/>
          <a:ext cx="0" cy="0"/>
          <a:chOff x="0" y="0"/>
          <a:chExt cx="0" cy="0"/>
        </a:xfrm>
      </p:grpSpPr>
      <p:sp>
        <p:nvSpPr>
          <p:cNvPr id="629" name="Google Shape;629;p7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30" name="Google Shape;630;p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1537481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2" name="Google Shape;222;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8582681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7"/>
        <p:cNvGrpSpPr/>
        <p:nvPr/>
      </p:nvGrpSpPr>
      <p:grpSpPr>
        <a:xfrm>
          <a:off x="0" y="0"/>
          <a:ext cx="0" cy="0"/>
          <a:chOff x="0" y="0"/>
          <a:chExt cx="0" cy="0"/>
        </a:xfrm>
      </p:grpSpPr>
      <p:sp>
        <p:nvSpPr>
          <p:cNvPr id="638" name="Google Shape;638;p7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39" name="Google Shape;639;p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494246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8"/>
        <p:cNvGrpSpPr/>
        <p:nvPr/>
      </p:nvGrpSpPr>
      <p:grpSpPr>
        <a:xfrm>
          <a:off x="0" y="0"/>
          <a:ext cx="0" cy="0"/>
          <a:chOff x="0" y="0"/>
          <a:chExt cx="0" cy="0"/>
        </a:xfrm>
      </p:grpSpPr>
      <p:sp>
        <p:nvSpPr>
          <p:cNvPr id="649" name="Google Shape;649;p7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50" name="Google Shape;650;p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0642982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7"/>
        <p:cNvGrpSpPr/>
        <p:nvPr/>
      </p:nvGrpSpPr>
      <p:grpSpPr>
        <a:xfrm>
          <a:off x="0" y="0"/>
          <a:ext cx="0" cy="0"/>
          <a:chOff x="0" y="0"/>
          <a:chExt cx="0" cy="0"/>
        </a:xfrm>
      </p:grpSpPr>
      <p:sp>
        <p:nvSpPr>
          <p:cNvPr id="658" name="Google Shape;658;p7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59" name="Google Shape;659;p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66071212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9"/>
        <p:cNvGrpSpPr/>
        <p:nvPr/>
      </p:nvGrpSpPr>
      <p:grpSpPr>
        <a:xfrm>
          <a:off x="0" y="0"/>
          <a:ext cx="0" cy="0"/>
          <a:chOff x="0" y="0"/>
          <a:chExt cx="0" cy="0"/>
        </a:xfrm>
      </p:grpSpPr>
      <p:sp>
        <p:nvSpPr>
          <p:cNvPr id="450" name="Google Shape;450;p5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51" name="Google Shape;451;p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458031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7"/>
        <p:cNvGrpSpPr/>
        <p:nvPr/>
      </p:nvGrpSpPr>
      <p:grpSpPr>
        <a:xfrm>
          <a:off x="0" y="0"/>
          <a:ext cx="0" cy="0"/>
          <a:chOff x="0" y="0"/>
          <a:chExt cx="0" cy="0"/>
        </a:xfrm>
      </p:grpSpPr>
      <p:sp>
        <p:nvSpPr>
          <p:cNvPr id="668" name="Google Shape;668;p7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69" name="Google Shape;669;p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82017789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7"/>
        <p:cNvGrpSpPr/>
        <p:nvPr/>
      </p:nvGrpSpPr>
      <p:grpSpPr>
        <a:xfrm>
          <a:off x="0" y="0"/>
          <a:ext cx="0" cy="0"/>
          <a:chOff x="0" y="0"/>
          <a:chExt cx="0" cy="0"/>
        </a:xfrm>
      </p:grpSpPr>
      <p:sp>
        <p:nvSpPr>
          <p:cNvPr id="678" name="Google Shape;678;p7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79" name="Google Shape;679;p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9020959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4" name="Google Shape;184;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7317232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5" name="Google Shape;175;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02673688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3" name="Google Shape;203;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17330207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3" name="Google Shape;253;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4327706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81" name="Google Shape;281;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3655991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p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5017848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44" name="Google Shape;244;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0689535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0" name="Google Shape;290;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0344742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18" name="Google Shape;318;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p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74" name="Google Shape;374;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0719105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8"/>
        <p:cNvGrpSpPr/>
        <p:nvPr/>
      </p:nvGrpSpPr>
      <p:grpSpPr>
        <a:xfrm>
          <a:off x="0" y="0"/>
          <a:ext cx="0" cy="0"/>
          <a:chOff x="0" y="0"/>
          <a:chExt cx="0" cy="0"/>
        </a:xfrm>
      </p:grpSpPr>
      <p:sp>
        <p:nvSpPr>
          <p:cNvPr id="429" name="Google Shape;429;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30" name="Google Shape;430;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8766131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9"/>
        <p:cNvGrpSpPr/>
        <p:nvPr/>
      </p:nvGrpSpPr>
      <p:grpSpPr>
        <a:xfrm>
          <a:off x="0" y="0"/>
          <a:ext cx="0" cy="0"/>
          <a:chOff x="0" y="0"/>
          <a:chExt cx="0" cy="0"/>
        </a:xfrm>
      </p:grpSpPr>
      <p:sp>
        <p:nvSpPr>
          <p:cNvPr id="460" name="Google Shape;460;p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61" name="Google Shape;461;p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65724098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8"/>
        <p:cNvGrpSpPr/>
        <p:nvPr/>
      </p:nvGrpSpPr>
      <p:grpSpPr>
        <a:xfrm>
          <a:off x="0" y="0"/>
          <a:ext cx="0" cy="0"/>
          <a:chOff x="0" y="0"/>
          <a:chExt cx="0" cy="0"/>
        </a:xfrm>
      </p:grpSpPr>
      <p:sp>
        <p:nvSpPr>
          <p:cNvPr id="729" name="Google Shape;729;p8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30" name="Google Shape;730;p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9077345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7"/>
        <p:cNvGrpSpPr/>
        <p:nvPr/>
      </p:nvGrpSpPr>
      <p:grpSpPr>
        <a:xfrm>
          <a:off x="0" y="0"/>
          <a:ext cx="0" cy="0"/>
          <a:chOff x="0" y="0"/>
          <a:chExt cx="0" cy="0"/>
        </a:xfrm>
      </p:grpSpPr>
      <p:sp>
        <p:nvSpPr>
          <p:cNvPr id="788" name="Google Shape;788;p9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89" name="Google Shape;789;p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0741310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33" name="Google Shape;233;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5494130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9" name="Google Shape;299;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75486783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p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36" name="Google Shape;336;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65775023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p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84" name="Google Shape;384;p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086732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8"/>
        <p:cNvGrpSpPr/>
        <p:nvPr/>
      </p:nvGrpSpPr>
      <p:grpSpPr>
        <a:xfrm>
          <a:off x="0" y="0"/>
          <a:ext cx="0" cy="0"/>
          <a:chOff x="0" y="0"/>
          <a:chExt cx="0" cy="0"/>
        </a:xfrm>
      </p:grpSpPr>
      <p:sp>
        <p:nvSpPr>
          <p:cNvPr id="439" name="Google Shape;439;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40" name="Google Shape;440;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2936741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9"/>
        <p:cNvGrpSpPr/>
        <p:nvPr/>
      </p:nvGrpSpPr>
      <p:grpSpPr>
        <a:xfrm>
          <a:off x="0" y="0"/>
          <a:ext cx="0" cy="0"/>
          <a:chOff x="0" y="0"/>
          <a:chExt cx="0" cy="0"/>
        </a:xfrm>
      </p:grpSpPr>
      <p:sp>
        <p:nvSpPr>
          <p:cNvPr id="590" name="Google Shape;590;p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91" name="Google Shape;591;p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93560197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45" name="Google Shape;345;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0377878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p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03" name="Google Shape;403;p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9051177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p5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70" name="Google Shape;470;p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5536548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p7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00" name="Google Shape;600;p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60231351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p8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10" name="Google Shape;710;p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7671365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7"/>
        <p:cNvGrpSpPr/>
        <p:nvPr/>
      </p:nvGrpSpPr>
      <p:grpSpPr>
        <a:xfrm>
          <a:off x="0" y="0"/>
          <a:ext cx="0" cy="0"/>
          <a:chOff x="0" y="0"/>
          <a:chExt cx="0" cy="0"/>
        </a:xfrm>
      </p:grpSpPr>
      <p:sp>
        <p:nvSpPr>
          <p:cNvPr id="738" name="Google Shape;738;p8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39" name="Google Shape;739;p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9359129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6"/>
        <p:cNvGrpSpPr/>
        <p:nvPr/>
      </p:nvGrpSpPr>
      <p:grpSpPr>
        <a:xfrm>
          <a:off x="0" y="0"/>
          <a:ext cx="0" cy="0"/>
          <a:chOff x="0" y="0"/>
          <a:chExt cx="0" cy="0"/>
        </a:xfrm>
      </p:grpSpPr>
      <p:sp>
        <p:nvSpPr>
          <p:cNvPr id="757" name="Google Shape;757;p8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58" name="Google Shape;758;p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022314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7"/>
        <p:cNvGrpSpPr/>
        <p:nvPr/>
      </p:nvGrpSpPr>
      <p:grpSpPr>
        <a:xfrm>
          <a:off x="0" y="0"/>
          <a:ext cx="0" cy="0"/>
          <a:chOff x="0" y="0"/>
          <a:chExt cx="0" cy="0"/>
        </a:xfrm>
      </p:grpSpPr>
      <p:sp>
        <p:nvSpPr>
          <p:cNvPr id="768" name="Google Shape;768;p8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69" name="Google Shape;769;p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25750050"/>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7"/>
        <p:cNvGrpSpPr/>
        <p:nvPr/>
      </p:nvGrpSpPr>
      <p:grpSpPr>
        <a:xfrm>
          <a:off x="0" y="0"/>
          <a:ext cx="0" cy="0"/>
          <a:chOff x="0" y="0"/>
          <a:chExt cx="0" cy="0"/>
        </a:xfrm>
      </p:grpSpPr>
      <p:sp>
        <p:nvSpPr>
          <p:cNvPr id="778" name="Google Shape;778;p8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79" name="Google Shape;779;p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72421867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6"/>
        <p:cNvGrpSpPr/>
        <p:nvPr/>
      </p:nvGrpSpPr>
      <p:grpSpPr>
        <a:xfrm>
          <a:off x="0" y="0"/>
          <a:ext cx="0" cy="0"/>
          <a:chOff x="0" y="0"/>
          <a:chExt cx="0" cy="0"/>
        </a:xfrm>
      </p:grpSpPr>
      <p:sp>
        <p:nvSpPr>
          <p:cNvPr id="797" name="Google Shape;797;p9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98" name="Google Shape;798;p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3662830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1" name="Google Shape;121;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0" name="Google Shape;130;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4" name="Google Shape;164;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08" name="Google Shape;308;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5655277"/>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65" name="Google Shape;365;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8722568"/>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p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21" name="Google Shape;421;p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4"/>
        <p:cNvGrpSpPr/>
        <p:nvPr/>
      </p:nvGrpSpPr>
      <p:grpSpPr>
        <a:xfrm>
          <a:off x="0" y="0"/>
          <a:ext cx="0" cy="0"/>
          <a:chOff x="0" y="0"/>
          <a:chExt cx="0" cy="0"/>
        </a:xfrm>
      </p:grpSpPr>
      <p:sp>
        <p:nvSpPr>
          <p:cNvPr id="815" name="Google Shape;815;p9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16" name="Google Shape;816;p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4" name="Google Shape;194;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6"/>
        <p:cNvGrpSpPr/>
        <p:nvPr/>
      </p:nvGrpSpPr>
      <p:grpSpPr>
        <a:xfrm>
          <a:off x="0" y="0"/>
          <a:ext cx="0" cy="0"/>
          <a:chOff x="0" y="0"/>
          <a:chExt cx="0" cy="0"/>
        </a:xfrm>
      </p:grpSpPr>
      <p:sp>
        <p:nvSpPr>
          <p:cNvPr id="747" name="Google Shape;747;p8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48" name="Google Shape;748;p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7"/>
        <p:cNvGrpSpPr/>
        <p:nvPr/>
      </p:nvGrpSpPr>
      <p:grpSpPr>
        <a:xfrm>
          <a:off x="0" y="0"/>
          <a:ext cx="0" cy="0"/>
          <a:chOff x="0" y="0"/>
          <a:chExt cx="0" cy="0"/>
        </a:xfrm>
      </p:grpSpPr>
      <p:sp>
        <p:nvSpPr>
          <p:cNvPr id="478" name="Google Shape;478;p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79" name="Google Shape;479;p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6"/>
        <p:cNvGrpSpPr/>
        <p:nvPr/>
      </p:nvGrpSpPr>
      <p:grpSpPr>
        <a:xfrm>
          <a:off x="0" y="0"/>
          <a:ext cx="0" cy="0"/>
          <a:chOff x="0" y="0"/>
          <a:chExt cx="0" cy="0"/>
        </a:xfrm>
      </p:grpSpPr>
      <p:sp>
        <p:nvSpPr>
          <p:cNvPr id="687" name="Google Shape;687;p8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88" name="Google Shape;688;p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7"/>
        <p:cNvGrpSpPr/>
        <p:nvPr/>
      </p:nvGrpSpPr>
      <p:grpSpPr>
        <a:xfrm>
          <a:off x="0" y="0"/>
          <a:ext cx="0" cy="0"/>
          <a:chOff x="0" y="0"/>
          <a:chExt cx="0" cy="0"/>
        </a:xfrm>
      </p:grpSpPr>
      <p:sp>
        <p:nvSpPr>
          <p:cNvPr id="698" name="Google Shape;698;p8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99" name="Google Shape;699;p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5"/>
        <p:cNvGrpSpPr/>
        <p:nvPr/>
      </p:nvGrpSpPr>
      <p:grpSpPr>
        <a:xfrm>
          <a:off x="0" y="0"/>
          <a:ext cx="0" cy="0"/>
          <a:chOff x="0" y="0"/>
          <a:chExt cx="0" cy="0"/>
        </a:xfrm>
      </p:grpSpPr>
      <p:sp>
        <p:nvSpPr>
          <p:cNvPr id="826" name="Google Shape;826;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7" name="Google Shape;827;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5"/>
        <p:cNvGrpSpPr/>
        <p:nvPr/>
      </p:nvGrpSpPr>
      <p:grpSpPr>
        <a:xfrm>
          <a:off x="0" y="0"/>
          <a:ext cx="0" cy="0"/>
          <a:chOff x="0" y="0"/>
          <a:chExt cx="0" cy="0"/>
        </a:xfrm>
      </p:grpSpPr>
      <p:sp>
        <p:nvSpPr>
          <p:cNvPr id="826" name="Google Shape;826;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7" name="Google Shape;827;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47632778"/>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5"/>
        <p:cNvGrpSpPr/>
        <p:nvPr/>
      </p:nvGrpSpPr>
      <p:grpSpPr>
        <a:xfrm>
          <a:off x="0" y="0"/>
          <a:ext cx="0" cy="0"/>
          <a:chOff x="0" y="0"/>
          <a:chExt cx="0" cy="0"/>
        </a:xfrm>
      </p:grpSpPr>
      <p:sp>
        <p:nvSpPr>
          <p:cNvPr id="826" name="Google Shape;826;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7" name="Google Shape;827;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8331058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lide de Título" type="title">
  <p:cSld name="TITLE">
    <p:spTree>
      <p:nvGrpSpPr>
        <p:cNvPr id="1" name="Shape 11"/>
        <p:cNvGrpSpPr/>
        <p:nvPr/>
      </p:nvGrpSpPr>
      <p:grpSpPr>
        <a:xfrm>
          <a:off x="0" y="0"/>
          <a:ext cx="0" cy="0"/>
          <a:chOff x="0" y="0"/>
          <a:chExt cx="0" cy="0"/>
        </a:xfrm>
      </p:grpSpPr>
      <p:sp>
        <p:nvSpPr>
          <p:cNvPr id="12" name="Google Shape;12;p1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1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Em Branco" type="blank">
  <p:cSld name="BLANK">
    <p:spTree>
      <p:nvGrpSpPr>
        <p:cNvPr id="1" name="Shape 17"/>
        <p:cNvGrpSpPr/>
        <p:nvPr/>
      </p:nvGrpSpPr>
      <p:grpSpPr>
        <a:xfrm>
          <a:off x="0" y="0"/>
          <a:ext cx="0" cy="0"/>
          <a:chOff x="0" y="0"/>
          <a:chExt cx="0" cy="0"/>
        </a:xfrm>
      </p:grpSpPr>
      <p:sp>
        <p:nvSpPr>
          <p:cNvPr id="18" name="Google Shape;18;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ítulo e Conteúdo" type="obj">
  <p:cSld name="OBJECT">
    <p:spTree>
      <p:nvGrpSpPr>
        <p:cNvPr id="1" name="Shape 21"/>
        <p:cNvGrpSpPr/>
        <p:nvPr/>
      </p:nvGrpSpPr>
      <p:grpSpPr>
        <a:xfrm>
          <a:off x="0" y="0"/>
          <a:ext cx="0" cy="0"/>
          <a:chOff x="0" y="0"/>
          <a:chExt cx="0" cy="0"/>
        </a:xfrm>
      </p:grpSpPr>
      <p:sp>
        <p:nvSpPr>
          <p:cNvPr id="22" name="Google Shape;22;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abeçalho da Seção" type="secHead">
  <p:cSld name="SECTION_HEADER">
    <p:spTree>
      <p:nvGrpSpPr>
        <p:cNvPr id="1" name="Shape 27"/>
        <p:cNvGrpSpPr/>
        <p:nvPr/>
      </p:nvGrpSpPr>
      <p:grpSpPr>
        <a:xfrm>
          <a:off x="0" y="0"/>
          <a:ext cx="0" cy="0"/>
          <a:chOff x="0" y="0"/>
          <a:chExt cx="0" cy="0"/>
        </a:xfrm>
      </p:grpSpPr>
      <p:sp>
        <p:nvSpPr>
          <p:cNvPr id="28" name="Google Shape;28;p1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Duas Partes de Conteúdo" type="twoObj">
  <p:cSld name="TWO_OBJECTS">
    <p:spTree>
      <p:nvGrpSpPr>
        <p:cNvPr id="1" name="Shape 33"/>
        <p:cNvGrpSpPr/>
        <p:nvPr/>
      </p:nvGrpSpPr>
      <p:grpSpPr>
        <a:xfrm>
          <a:off x="0" y="0"/>
          <a:ext cx="0" cy="0"/>
          <a:chOff x="0" y="0"/>
          <a:chExt cx="0" cy="0"/>
        </a:xfrm>
      </p:grpSpPr>
      <p:sp>
        <p:nvSpPr>
          <p:cNvPr id="34" name="Google Shape;34;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ação" type="twoTxTwoObj">
  <p:cSld name="TWO_OBJECTS_WITH_TEXT">
    <p:spTree>
      <p:nvGrpSpPr>
        <p:cNvPr id="1" name="Shape 40"/>
        <p:cNvGrpSpPr/>
        <p:nvPr/>
      </p:nvGrpSpPr>
      <p:grpSpPr>
        <a:xfrm>
          <a:off x="0" y="0"/>
          <a:ext cx="0" cy="0"/>
          <a:chOff x="0" y="0"/>
          <a:chExt cx="0" cy="0"/>
        </a:xfrm>
      </p:grpSpPr>
      <p:sp>
        <p:nvSpPr>
          <p:cNvPr id="41" name="Google Shape;41;p1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1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omente Título" type="titleOnly">
  <p:cSld name="TITLE_ONLY">
    <p:spTree>
      <p:nvGrpSpPr>
        <p:cNvPr id="1" name="Shape 49"/>
        <p:cNvGrpSpPr/>
        <p:nvPr/>
      </p:nvGrpSpPr>
      <p:grpSpPr>
        <a:xfrm>
          <a:off x="0" y="0"/>
          <a:ext cx="0" cy="0"/>
          <a:chOff x="0" y="0"/>
          <a:chExt cx="0" cy="0"/>
        </a:xfrm>
      </p:grpSpPr>
      <p:sp>
        <p:nvSpPr>
          <p:cNvPr id="50" name="Google Shape;50;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údo com Legenda" type="objTx">
  <p:cSld name="OBJECT_WITH_CAPTION_TEXT">
    <p:spTree>
      <p:nvGrpSpPr>
        <p:cNvPr id="1" name="Shape 54"/>
        <p:cNvGrpSpPr/>
        <p:nvPr/>
      </p:nvGrpSpPr>
      <p:grpSpPr>
        <a:xfrm>
          <a:off x="0" y="0"/>
          <a:ext cx="0" cy="0"/>
          <a:chOff x="0" y="0"/>
          <a:chExt cx="0" cy="0"/>
        </a:xfrm>
      </p:grpSpPr>
      <p:sp>
        <p:nvSpPr>
          <p:cNvPr id="55" name="Google Shape;55;p1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magem com Legenda" type="picTx">
  <p:cSld name="PICTURE_WITH_CAPTION_TEXT">
    <p:spTree>
      <p:nvGrpSpPr>
        <p:cNvPr id="1" name="Shape 61"/>
        <p:cNvGrpSpPr/>
        <p:nvPr/>
      </p:nvGrpSpPr>
      <p:grpSpPr>
        <a:xfrm>
          <a:off x="0" y="0"/>
          <a:ext cx="0" cy="0"/>
          <a:chOff x="0" y="0"/>
          <a:chExt cx="0" cy="0"/>
        </a:xfrm>
      </p:grpSpPr>
      <p:sp>
        <p:nvSpPr>
          <p:cNvPr id="62" name="Google Shape;62;p1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8"/>
          <p:cNvSpPr>
            <a:spLocks noGrp="1"/>
          </p:cNvSpPr>
          <p:nvPr>
            <p:ph type="pic" idx="2"/>
          </p:nvPr>
        </p:nvSpPr>
        <p:spPr>
          <a:xfrm>
            <a:off x="5183188" y="987425"/>
            <a:ext cx="6172200" cy="4873625"/>
          </a:xfrm>
          <a:prstGeom prst="rect">
            <a:avLst/>
          </a:prstGeom>
          <a:noFill/>
          <a:ln>
            <a:noFill/>
          </a:ln>
        </p:spPr>
      </p:sp>
      <p:sp>
        <p:nvSpPr>
          <p:cNvPr id="64" name="Google Shape;64;p1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ítulo e Texto Vertical" type="vertTx">
  <p:cSld name="VERTICAL_TEXT">
    <p:spTree>
      <p:nvGrpSpPr>
        <p:cNvPr id="1" name="Shape 68"/>
        <p:cNvGrpSpPr/>
        <p:nvPr/>
      </p:nvGrpSpPr>
      <p:grpSpPr>
        <a:xfrm>
          <a:off x="0" y="0"/>
          <a:ext cx="0" cy="0"/>
          <a:chOff x="0" y="0"/>
          <a:chExt cx="0" cy="0"/>
        </a:xfrm>
      </p:grpSpPr>
      <p:sp>
        <p:nvSpPr>
          <p:cNvPr id="69" name="Google Shape;69;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exto e Título Vertical" type="vertTitleAndTx">
  <p:cSld name="VERTICAL_TITLE_AND_VERTICAL_TEXT">
    <p:spTree>
      <p:nvGrpSpPr>
        <p:cNvPr id="1" name="Shape 74"/>
        <p:cNvGrpSpPr/>
        <p:nvPr/>
      </p:nvGrpSpPr>
      <p:grpSpPr>
        <a:xfrm>
          <a:off x="0" y="0"/>
          <a:ext cx="0" cy="0"/>
          <a:chOff x="0" y="0"/>
          <a:chExt cx="0" cy="0"/>
        </a:xfrm>
      </p:grpSpPr>
      <p:sp>
        <p:nvSpPr>
          <p:cNvPr id="75" name="Google Shape;75;p2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image" Target="../media/image1.jpg"/><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9.jpg"/><Relationship Id="rId4" Type="http://schemas.openxmlformats.org/officeDocument/2006/relationships/image" Target="../media/image8.jpg"/></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g"/></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g"/></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jpg"/></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jpg"/></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g"/></Relationships>
</file>

<file path=ppt/slides/_rels/slide1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25.jpg"/></Relationships>
</file>

<file path=ppt/slides/_rels/slide1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9.jpeg"/><Relationship Id="rId4" Type="http://schemas.openxmlformats.org/officeDocument/2006/relationships/image" Target="../media/image28.jpg"/></Relationships>
</file>

<file path=ppt/slides/_rels/slide15.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32.jpeg"/><Relationship Id="rId4" Type="http://schemas.openxmlformats.org/officeDocument/2006/relationships/image" Target="../media/image31.jpg"/></Relationships>
</file>

<file path=ppt/slides/_rels/slide1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1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18.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42.jpeg"/><Relationship Id="rId4" Type="http://schemas.openxmlformats.org/officeDocument/2006/relationships/image" Target="../media/image41.jpg"/></Relationships>
</file>

<file path=ppt/slides/_rels/slide1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20.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50.png"/><Relationship Id="rId5" Type="http://schemas.openxmlformats.org/officeDocument/2006/relationships/image" Target="../media/image49.jpg"/><Relationship Id="rId4" Type="http://schemas.openxmlformats.org/officeDocument/2006/relationships/image" Target="../media/image48.jpg"/></Relationships>
</file>

<file path=ppt/slides/_rels/slide21.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52.jpg"/></Relationships>
</file>

<file path=ppt/slides/_rels/slide22.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57.jpg"/><Relationship Id="rId4" Type="http://schemas.openxmlformats.org/officeDocument/2006/relationships/image" Target="../media/image56.jpg"/></Relationships>
</file>

<file path=ppt/slides/_rels/slide23.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61.jpeg"/><Relationship Id="rId5" Type="http://schemas.openxmlformats.org/officeDocument/2006/relationships/image" Target="../media/image60.jpg"/><Relationship Id="rId4" Type="http://schemas.openxmlformats.org/officeDocument/2006/relationships/image" Target="../media/image59.jpg"/></Relationships>
</file>

<file path=ppt/slides/_rels/slide24.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64.png"/><Relationship Id="rId4" Type="http://schemas.openxmlformats.org/officeDocument/2006/relationships/image" Target="../media/image63.jpg"/></Relationships>
</file>

<file path=ppt/slides/_rels/slide2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67.jpeg"/><Relationship Id="rId4" Type="http://schemas.openxmlformats.org/officeDocument/2006/relationships/image" Target="../media/image66.png"/></Relationships>
</file>

<file path=ppt/slides/_rels/slide26.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71.jpeg"/><Relationship Id="rId5" Type="http://schemas.openxmlformats.org/officeDocument/2006/relationships/image" Target="../media/image70.jpeg"/><Relationship Id="rId4" Type="http://schemas.openxmlformats.org/officeDocument/2006/relationships/image" Target="../media/image69.jpg"/></Relationships>
</file>

<file path=ppt/slides/_rels/slide27.xml.rels><?xml version="1.0" encoding="UTF-8" standalone="yes"?>
<Relationships xmlns="http://schemas.openxmlformats.org/package/2006/relationships"><Relationship Id="rId3" Type="http://schemas.openxmlformats.org/officeDocument/2006/relationships/image" Target="../media/image72.jp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75.jpeg"/><Relationship Id="rId5" Type="http://schemas.openxmlformats.org/officeDocument/2006/relationships/image" Target="../media/image74.jpg"/><Relationship Id="rId4" Type="http://schemas.openxmlformats.org/officeDocument/2006/relationships/image" Target="../media/image73.jpg"/></Relationships>
</file>

<file path=ppt/slides/_rels/slide28.xml.rels><?xml version="1.0" encoding="UTF-8" standalone="yes"?>
<Relationships xmlns="http://schemas.openxmlformats.org/package/2006/relationships"><Relationship Id="rId3" Type="http://schemas.openxmlformats.org/officeDocument/2006/relationships/image" Target="../media/image76.jp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78.jpeg"/><Relationship Id="rId4" Type="http://schemas.openxmlformats.org/officeDocument/2006/relationships/image" Target="../media/image77.jpg"/></Relationships>
</file>

<file path=ppt/slides/_rels/slide29.xml.rels><?xml version="1.0" encoding="UTF-8" standalone="yes"?>
<Relationships xmlns="http://schemas.openxmlformats.org/package/2006/relationships"><Relationship Id="rId3" Type="http://schemas.openxmlformats.org/officeDocument/2006/relationships/image" Target="../media/image79.jp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81.jpg"/><Relationship Id="rId4" Type="http://schemas.openxmlformats.org/officeDocument/2006/relationships/image" Target="../media/image80.jpg"/></Relationships>
</file>

<file path=ppt/slides/_rels/slide30.xml.rels><?xml version="1.0" encoding="UTF-8" standalone="yes"?>
<Relationships xmlns="http://schemas.openxmlformats.org/package/2006/relationships"><Relationship Id="rId3" Type="http://schemas.openxmlformats.org/officeDocument/2006/relationships/image" Target="../media/image82.jp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84.jpeg"/><Relationship Id="rId4" Type="http://schemas.openxmlformats.org/officeDocument/2006/relationships/image" Target="../media/image83.jpg"/></Relationships>
</file>

<file path=ppt/slides/_rels/slide31.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87.png"/><Relationship Id="rId5" Type="http://schemas.openxmlformats.org/officeDocument/2006/relationships/image" Target="../media/image3.png"/><Relationship Id="rId4" Type="http://schemas.openxmlformats.org/officeDocument/2006/relationships/image" Target="../media/image86.png"/></Relationships>
</file>

<file path=ppt/slides/_rels/slide32.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91.png"/><Relationship Id="rId5" Type="http://schemas.openxmlformats.org/officeDocument/2006/relationships/image" Target="../media/image90.jpg"/><Relationship Id="rId4" Type="http://schemas.openxmlformats.org/officeDocument/2006/relationships/image" Target="../media/image89.png"/></Relationships>
</file>

<file path=ppt/slides/_rels/slide33.xml.rels><?xml version="1.0" encoding="UTF-8" standalone="yes"?>
<Relationships xmlns="http://schemas.openxmlformats.org/package/2006/relationships"><Relationship Id="rId3" Type="http://schemas.openxmlformats.org/officeDocument/2006/relationships/image" Target="../media/image92.jp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94.jpeg"/><Relationship Id="rId4" Type="http://schemas.openxmlformats.org/officeDocument/2006/relationships/image" Target="../media/image93.jpg"/></Relationships>
</file>

<file path=ppt/slides/_rels/slide34.xml.rels><?xml version="1.0" encoding="UTF-8" standalone="yes"?>
<Relationships xmlns="http://schemas.openxmlformats.org/package/2006/relationships"><Relationship Id="rId3" Type="http://schemas.openxmlformats.org/officeDocument/2006/relationships/image" Target="../media/image95.jp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97.jpg"/><Relationship Id="rId4" Type="http://schemas.openxmlformats.org/officeDocument/2006/relationships/image" Target="../media/image96.jpg"/></Relationships>
</file>

<file path=ppt/slides/_rels/slide35.xml.rels><?xml version="1.0" encoding="UTF-8" standalone="yes"?>
<Relationships xmlns="http://schemas.openxmlformats.org/package/2006/relationships"><Relationship Id="rId3" Type="http://schemas.openxmlformats.org/officeDocument/2006/relationships/image" Target="../media/image98.jp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101.jpeg"/><Relationship Id="rId5" Type="http://schemas.openxmlformats.org/officeDocument/2006/relationships/image" Target="../media/image100.png"/><Relationship Id="rId4" Type="http://schemas.openxmlformats.org/officeDocument/2006/relationships/image" Target="../media/image99.jpg"/></Relationships>
</file>

<file path=ppt/slides/_rels/slide36.xml.rels><?xml version="1.0" encoding="UTF-8" standalone="yes"?>
<Relationships xmlns="http://schemas.openxmlformats.org/package/2006/relationships"><Relationship Id="rId3" Type="http://schemas.openxmlformats.org/officeDocument/2006/relationships/image" Target="../media/image102.jp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104.jpg"/><Relationship Id="rId4" Type="http://schemas.openxmlformats.org/officeDocument/2006/relationships/image" Target="../media/image103.jpg"/></Relationships>
</file>

<file path=ppt/slides/_rels/slide37.xml.rels><?xml version="1.0" encoding="UTF-8" standalone="yes"?>
<Relationships xmlns="http://schemas.openxmlformats.org/package/2006/relationships"><Relationship Id="rId3" Type="http://schemas.openxmlformats.org/officeDocument/2006/relationships/image" Target="../media/image105.jp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107.jpeg"/><Relationship Id="rId4" Type="http://schemas.openxmlformats.org/officeDocument/2006/relationships/image" Target="../media/image106.jpg"/></Relationships>
</file>

<file path=ppt/slides/_rels/slide38.xml.rels><?xml version="1.0" encoding="UTF-8" standalone="yes"?>
<Relationships xmlns="http://schemas.openxmlformats.org/package/2006/relationships"><Relationship Id="rId3" Type="http://schemas.openxmlformats.org/officeDocument/2006/relationships/image" Target="../media/image108.jpg"/><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110.jpg"/><Relationship Id="rId4" Type="http://schemas.openxmlformats.org/officeDocument/2006/relationships/image" Target="../media/image109.jpg"/></Relationships>
</file>

<file path=ppt/slides/_rels/slide39.xml.rels><?xml version="1.0" encoding="UTF-8" standalone="yes"?>
<Relationships xmlns="http://schemas.openxmlformats.org/package/2006/relationships"><Relationship Id="rId3" Type="http://schemas.openxmlformats.org/officeDocument/2006/relationships/image" Target="../media/image111.jpg"/><Relationship Id="rId2" Type="http://schemas.openxmlformats.org/officeDocument/2006/relationships/notesSlide" Target="../notesSlides/notesSlide39.xml"/><Relationship Id="rId1" Type="http://schemas.openxmlformats.org/officeDocument/2006/relationships/slideLayout" Target="../slideLayouts/slideLayout2.xml"/><Relationship Id="rId5" Type="http://schemas.openxmlformats.org/officeDocument/2006/relationships/image" Target="../media/image113.jpeg"/><Relationship Id="rId4" Type="http://schemas.openxmlformats.org/officeDocument/2006/relationships/image" Target="../media/image112.jpg"/></Relationships>
</file>

<file path=ppt/slides/_rels/slide40.xml.rels><?xml version="1.0" encoding="UTF-8" standalone="yes"?>
<Relationships xmlns="http://schemas.openxmlformats.org/package/2006/relationships"><Relationship Id="rId3" Type="http://schemas.openxmlformats.org/officeDocument/2006/relationships/image" Target="../media/image114.jp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116.jpg"/><Relationship Id="rId4" Type="http://schemas.openxmlformats.org/officeDocument/2006/relationships/image" Target="../media/image115.jpg"/></Relationships>
</file>

<file path=ppt/slides/_rels/slide41.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119.png"/><Relationship Id="rId4" Type="http://schemas.openxmlformats.org/officeDocument/2006/relationships/image" Target="../media/image118.png"/></Relationships>
</file>

<file path=ppt/slides/_rels/slide42.xml.rels><?xml version="1.0" encoding="UTF-8" standalone="yes"?>
<Relationships xmlns="http://schemas.openxmlformats.org/package/2006/relationships"><Relationship Id="rId3" Type="http://schemas.openxmlformats.org/officeDocument/2006/relationships/image" Target="../media/image120.jpg"/><Relationship Id="rId2" Type="http://schemas.openxmlformats.org/officeDocument/2006/relationships/notesSlide" Target="../notesSlides/notesSlide42.xml"/><Relationship Id="rId1" Type="http://schemas.openxmlformats.org/officeDocument/2006/relationships/slideLayout" Target="../slideLayouts/slideLayout2.xml"/><Relationship Id="rId5" Type="http://schemas.openxmlformats.org/officeDocument/2006/relationships/image" Target="../media/image122.jpeg"/><Relationship Id="rId4" Type="http://schemas.openxmlformats.org/officeDocument/2006/relationships/image" Target="../media/image121.jpeg"/></Relationships>
</file>

<file path=ppt/slides/_rels/slide4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3.xml"/><Relationship Id="rId1" Type="http://schemas.openxmlformats.org/officeDocument/2006/relationships/slideLayout" Target="../slideLayouts/slideLayout2.xml"/><Relationship Id="rId5" Type="http://schemas.openxmlformats.org/officeDocument/2006/relationships/image" Target="../media/image124.png"/><Relationship Id="rId4" Type="http://schemas.openxmlformats.org/officeDocument/2006/relationships/image" Target="../media/image123.jpg"/></Relationships>
</file>

<file path=ppt/slides/_rels/slide44.xml.rels><?xml version="1.0" encoding="UTF-8" standalone="yes"?>
<Relationships xmlns="http://schemas.openxmlformats.org/package/2006/relationships"><Relationship Id="rId3" Type="http://schemas.openxmlformats.org/officeDocument/2006/relationships/image" Target="../media/image125.jpg"/><Relationship Id="rId2" Type="http://schemas.openxmlformats.org/officeDocument/2006/relationships/notesSlide" Target="../notesSlides/notesSlide44.xml"/><Relationship Id="rId1" Type="http://schemas.openxmlformats.org/officeDocument/2006/relationships/slideLayout" Target="../slideLayouts/slideLayout2.xml"/><Relationship Id="rId5" Type="http://schemas.openxmlformats.org/officeDocument/2006/relationships/image" Target="../media/image127.jpeg"/><Relationship Id="rId4" Type="http://schemas.openxmlformats.org/officeDocument/2006/relationships/image" Target="../media/image126.jpg"/></Relationships>
</file>

<file path=ppt/slides/_rels/slide45.xml.rels><?xml version="1.0" encoding="UTF-8" standalone="yes"?>
<Relationships xmlns="http://schemas.openxmlformats.org/package/2006/relationships"><Relationship Id="rId3" Type="http://schemas.openxmlformats.org/officeDocument/2006/relationships/image" Target="../media/image128.jpg"/><Relationship Id="rId2" Type="http://schemas.openxmlformats.org/officeDocument/2006/relationships/notesSlide" Target="../notesSlides/notesSlide45.xml"/><Relationship Id="rId1" Type="http://schemas.openxmlformats.org/officeDocument/2006/relationships/slideLayout" Target="../slideLayouts/slideLayout2.xml"/><Relationship Id="rId5" Type="http://schemas.openxmlformats.org/officeDocument/2006/relationships/image" Target="../media/image130.jpeg"/><Relationship Id="rId4" Type="http://schemas.openxmlformats.org/officeDocument/2006/relationships/image" Target="../media/image129.jpg"/></Relationships>
</file>

<file path=ppt/slides/_rels/slide46.xml.rels><?xml version="1.0" encoding="UTF-8" standalone="yes"?>
<Relationships xmlns="http://schemas.openxmlformats.org/package/2006/relationships"><Relationship Id="rId3" Type="http://schemas.openxmlformats.org/officeDocument/2006/relationships/image" Target="../media/image131.jpg"/><Relationship Id="rId2" Type="http://schemas.openxmlformats.org/officeDocument/2006/relationships/notesSlide" Target="../notesSlides/notesSlide46.xml"/><Relationship Id="rId1" Type="http://schemas.openxmlformats.org/officeDocument/2006/relationships/slideLayout" Target="../slideLayouts/slideLayout2.xml"/><Relationship Id="rId5" Type="http://schemas.openxmlformats.org/officeDocument/2006/relationships/image" Target="../media/image133.jpg"/><Relationship Id="rId4" Type="http://schemas.openxmlformats.org/officeDocument/2006/relationships/image" Target="../media/image132.jpg"/></Relationships>
</file>

<file path=ppt/slides/_rels/slide47.xml.rels><?xml version="1.0" encoding="UTF-8" standalone="yes"?>
<Relationships xmlns="http://schemas.openxmlformats.org/package/2006/relationships"><Relationship Id="rId3" Type="http://schemas.openxmlformats.org/officeDocument/2006/relationships/image" Target="../media/image134.jpg"/><Relationship Id="rId2" Type="http://schemas.openxmlformats.org/officeDocument/2006/relationships/notesSlide" Target="../notesSlides/notesSlide47.xml"/><Relationship Id="rId1" Type="http://schemas.openxmlformats.org/officeDocument/2006/relationships/slideLayout" Target="../slideLayouts/slideLayout2.xml"/><Relationship Id="rId5" Type="http://schemas.openxmlformats.org/officeDocument/2006/relationships/image" Target="../media/image136.png"/><Relationship Id="rId4" Type="http://schemas.openxmlformats.org/officeDocument/2006/relationships/image" Target="../media/image135.jpg"/></Relationships>
</file>

<file path=ppt/slides/_rels/slide48.xml.rels><?xml version="1.0" encoding="UTF-8" standalone="yes"?>
<Relationships xmlns="http://schemas.openxmlformats.org/package/2006/relationships"><Relationship Id="rId3" Type="http://schemas.openxmlformats.org/officeDocument/2006/relationships/image" Target="../media/image137.jpg"/><Relationship Id="rId2" Type="http://schemas.openxmlformats.org/officeDocument/2006/relationships/notesSlide" Target="../notesSlides/notesSlide48.xml"/><Relationship Id="rId1" Type="http://schemas.openxmlformats.org/officeDocument/2006/relationships/slideLayout" Target="../slideLayouts/slideLayout2.xml"/><Relationship Id="rId5" Type="http://schemas.openxmlformats.org/officeDocument/2006/relationships/image" Target="../media/image139.jpg"/><Relationship Id="rId4" Type="http://schemas.openxmlformats.org/officeDocument/2006/relationships/image" Target="../media/image138.jpg"/></Relationships>
</file>

<file path=ppt/slides/_rels/slide49.xml.rels><?xml version="1.0" encoding="UTF-8" standalone="yes"?>
<Relationships xmlns="http://schemas.openxmlformats.org/package/2006/relationships"><Relationship Id="rId3" Type="http://schemas.openxmlformats.org/officeDocument/2006/relationships/image" Target="../media/image140.jpg"/><Relationship Id="rId2" Type="http://schemas.openxmlformats.org/officeDocument/2006/relationships/notesSlide" Target="../notesSlides/notesSlide49.xml"/><Relationship Id="rId1" Type="http://schemas.openxmlformats.org/officeDocument/2006/relationships/slideLayout" Target="../slideLayouts/slideLayout2.xml"/><Relationship Id="rId5" Type="http://schemas.openxmlformats.org/officeDocument/2006/relationships/image" Target="../media/image142.png"/><Relationship Id="rId4" Type="http://schemas.openxmlformats.org/officeDocument/2006/relationships/image" Target="../media/image141.jpg"/></Relationships>
</file>

<file path=ppt/slides/_rels/slide50.xml.rels><?xml version="1.0" encoding="UTF-8" standalone="yes"?>
<Relationships xmlns="http://schemas.openxmlformats.org/package/2006/relationships"><Relationship Id="rId3" Type="http://schemas.openxmlformats.org/officeDocument/2006/relationships/image" Target="../media/image143.jpg"/><Relationship Id="rId2" Type="http://schemas.openxmlformats.org/officeDocument/2006/relationships/notesSlide" Target="../notesSlides/notesSlide50.xml"/><Relationship Id="rId1" Type="http://schemas.openxmlformats.org/officeDocument/2006/relationships/slideLayout" Target="../slideLayouts/slideLayout2.xml"/><Relationship Id="rId5" Type="http://schemas.openxmlformats.org/officeDocument/2006/relationships/image" Target="../media/image145.jpeg"/><Relationship Id="rId4" Type="http://schemas.openxmlformats.org/officeDocument/2006/relationships/image" Target="../media/image144.jpg"/></Relationships>
</file>

<file path=ppt/slides/_rels/slide51.xml.rels><?xml version="1.0" encoding="UTF-8" standalone="yes"?>
<Relationships xmlns="http://schemas.openxmlformats.org/package/2006/relationships"><Relationship Id="rId3" Type="http://schemas.openxmlformats.org/officeDocument/2006/relationships/image" Target="../media/image146.jpg"/><Relationship Id="rId2" Type="http://schemas.openxmlformats.org/officeDocument/2006/relationships/notesSlide" Target="../notesSlides/notesSlide51.xml"/><Relationship Id="rId1" Type="http://schemas.openxmlformats.org/officeDocument/2006/relationships/slideLayout" Target="../slideLayouts/slideLayout2.xml"/><Relationship Id="rId5" Type="http://schemas.openxmlformats.org/officeDocument/2006/relationships/image" Target="../media/image148.jpeg"/><Relationship Id="rId4" Type="http://schemas.openxmlformats.org/officeDocument/2006/relationships/image" Target="../media/image147.jpg"/></Relationships>
</file>

<file path=ppt/slides/_rels/slide52.xml.rels><?xml version="1.0" encoding="UTF-8" standalone="yes"?>
<Relationships xmlns="http://schemas.openxmlformats.org/package/2006/relationships"><Relationship Id="rId3" Type="http://schemas.openxmlformats.org/officeDocument/2006/relationships/image" Target="../media/image149.png"/><Relationship Id="rId2" Type="http://schemas.openxmlformats.org/officeDocument/2006/relationships/notesSlide" Target="../notesSlides/notesSlide52.xml"/><Relationship Id="rId1" Type="http://schemas.openxmlformats.org/officeDocument/2006/relationships/slideLayout" Target="../slideLayouts/slideLayout2.xml"/><Relationship Id="rId6" Type="http://schemas.openxmlformats.org/officeDocument/2006/relationships/image" Target="../media/image152.png"/><Relationship Id="rId5" Type="http://schemas.openxmlformats.org/officeDocument/2006/relationships/image" Target="../media/image151.png"/><Relationship Id="rId4" Type="http://schemas.openxmlformats.org/officeDocument/2006/relationships/image" Target="../media/image150.png"/></Relationships>
</file>

<file path=ppt/slides/_rels/slide53.xml.rels><?xml version="1.0" encoding="UTF-8" standalone="yes"?>
<Relationships xmlns="http://schemas.openxmlformats.org/package/2006/relationships"><Relationship Id="rId3" Type="http://schemas.openxmlformats.org/officeDocument/2006/relationships/image" Target="../media/image153.jpg"/><Relationship Id="rId2" Type="http://schemas.openxmlformats.org/officeDocument/2006/relationships/notesSlide" Target="../notesSlides/notesSlide53.xml"/><Relationship Id="rId1" Type="http://schemas.openxmlformats.org/officeDocument/2006/relationships/slideLayout" Target="../slideLayouts/slideLayout2.xml"/><Relationship Id="rId5" Type="http://schemas.openxmlformats.org/officeDocument/2006/relationships/image" Target="../media/image155.jpeg"/><Relationship Id="rId4" Type="http://schemas.openxmlformats.org/officeDocument/2006/relationships/image" Target="../media/image154.jpg"/></Relationships>
</file>

<file path=ppt/slides/_rels/slide54.xml.rels><?xml version="1.0" encoding="UTF-8" standalone="yes"?>
<Relationships xmlns="http://schemas.openxmlformats.org/package/2006/relationships"><Relationship Id="rId3" Type="http://schemas.openxmlformats.org/officeDocument/2006/relationships/image" Target="../media/image156.jpg"/><Relationship Id="rId2" Type="http://schemas.openxmlformats.org/officeDocument/2006/relationships/notesSlide" Target="../notesSlides/notesSlide54.xml"/><Relationship Id="rId1" Type="http://schemas.openxmlformats.org/officeDocument/2006/relationships/slideLayout" Target="../slideLayouts/slideLayout2.xml"/><Relationship Id="rId5" Type="http://schemas.openxmlformats.org/officeDocument/2006/relationships/image" Target="../media/image158.jpeg"/><Relationship Id="rId4" Type="http://schemas.openxmlformats.org/officeDocument/2006/relationships/image" Target="../media/image157.jpeg"/></Relationships>
</file>

<file path=ppt/slides/_rels/slide55.xml.rels><?xml version="1.0" encoding="UTF-8" standalone="yes"?>
<Relationships xmlns="http://schemas.openxmlformats.org/package/2006/relationships"><Relationship Id="rId3" Type="http://schemas.openxmlformats.org/officeDocument/2006/relationships/image" Target="../media/image159.jpg"/><Relationship Id="rId2" Type="http://schemas.openxmlformats.org/officeDocument/2006/relationships/notesSlide" Target="../notesSlides/notesSlide55.xml"/><Relationship Id="rId1" Type="http://schemas.openxmlformats.org/officeDocument/2006/relationships/slideLayout" Target="../slideLayouts/slideLayout2.xml"/><Relationship Id="rId5" Type="http://schemas.openxmlformats.org/officeDocument/2006/relationships/image" Target="../media/image161.jpeg"/><Relationship Id="rId4" Type="http://schemas.openxmlformats.org/officeDocument/2006/relationships/image" Target="../media/image160.jpg"/></Relationships>
</file>

<file path=ppt/slides/_rels/slide56.xml.rels><?xml version="1.0" encoding="UTF-8" standalone="yes"?>
<Relationships xmlns="http://schemas.openxmlformats.org/package/2006/relationships"><Relationship Id="rId3" Type="http://schemas.openxmlformats.org/officeDocument/2006/relationships/image" Target="../media/image162.jpg"/><Relationship Id="rId2" Type="http://schemas.openxmlformats.org/officeDocument/2006/relationships/notesSlide" Target="../notesSlides/notesSlide56.xml"/><Relationship Id="rId1" Type="http://schemas.openxmlformats.org/officeDocument/2006/relationships/slideLayout" Target="../slideLayouts/slideLayout2.xml"/><Relationship Id="rId6" Type="http://schemas.openxmlformats.org/officeDocument/2006/relationships/image" Target="../media/image165.jpg"/><Relationship Id="rId5" Type="http://schemas.openxmlformats.org/officeDocument/2006/relationships/image" Target="../media/image164.jpg"/><Relationship Id="rId4" Type="http://schemas.openxmlformats.org/officeDocument/2006/relationships/image" Target="../media/image163.jpg"/></Relationships>
</file>

<file path=ppt/slides/_rels/slide57.xml.rels><?xml version="1.0" encoding="UTF-8" standalone="yes"?>
<Relationships xmlns="http://schemas.openxmlformats.org/package/2006/relationships"><Relationship Id="rId3" Type="http://schemas.openxmlformats.org/officeDocument/2006/relationships/image" Target="../media/image166.jpg"/><Relationship Id="rId2" Type="http://schemas.openxmlformats.org/officeDocument/2006/relationships/notesSlide" Target="../notesSlides/notesSlide57.xml"/><Relationship Id="rId1" Type="http://schemas.openxmlformats.org/officeDocument/2006/relationships/slideLayout" Target="../slideLayouts/slideLayout2.xml"/><Relationship Id="rId5" Type="http://schemas.openxmlformats.org/officeDocument/2006/relationships/image" Target="../media/image168.jpeg"/><Relationship Id="rId4" Type="http://schemas.openxmlformats.org/officeDocument/2006/relationships/image" Target="../media/image167.jpeg"/></Relationships>
</file>

<file path=ppt/slides/_rels/slide58.xml.rels><?xml version="1.0" encoding="UTF-8" standalone="yes"?>
<Relationships xmlns="http://schemas.openxmlformats.org/package/2006/relationships"><Relationship Id="rId3" Type="http://schemas.openxmlformats.org/officeDocument/2006/relationships/image" Target="../media/image169.jpg"/><Relationship Id="rId2" Type="http://schemas.openxmlformats.org/officeDocument/2006/relationships/notesSlide" Target="../notesSlides/notesSlide58.xml"/><Relationship Id="rId1" Type="http://schemas.openxmlformats.org/officeDocument/2006/relationships/slideLayout" Target="../slideLayouts/slideLayout2.xml"/><Relationship Id="rId5" Type="http://schemas.openxmlformats.org/officeDocument/2006/relationships/image" Target="../media/image171.jpeg"/><Relationship Id="rId4" Type="http://schemas.openxmlformats.org/officeDocument/2006/relationships/image" Target="../media/image170.jpg"/></Relationships>
</file>

<file path=ppt/slides/_rels/slide59.xml.rels><?xml version="1.0" encoding="UTF-8" standalone="yes"?>
<Relationships xmlns="http://schemas.openxmlformats.org/package/2006/relationships"><Relationship Id="rId3" Type="http://schemas.openxmlformats.org/officeDocument/2006/relationships/image" Target="../media/image172.jpg"/><Relationship Id="rId2" Type="http://schemas.openxmlformats.org/officeDocument/2006/relationships/notesSlide" Target="../notesSlides/notesSlide59.xml"/><Relationship Id="rId1" Type="http://schemas.openxmlformats.org/officeDocument/2006/relationships/slideLayout" Target="../slideLayouts/slideLayout2.xml"/><Relationship Id="rId5" Type="http://schemas.openxmlformats.org/officeDocument/2006/relationships/image" Target="../media/image174.jpeg"/><Relationship Id="rId4" Type="http://schemas.openxmlformats.org/officeDocument/2006/relationships/image" Target="../media/image173.jpg"/></Relationships>
</file>

<file path=ppt/slides/_rels/slide60.xml.rels><?xml version="1.0" encoding="UTF-8" standalone="yes"?>
<Relationships xmlns="http://schemas.openxmlformats.org/package/2006/relationships"><Relationship Id="rId3" Type="http://schemas.openxmlformats.org/officeDocument/2006/relationships/image" Target="../media/image175.jpg"/><Relationship Id="rId2" Type="http://schemas.openxmlformats.org/officeDocument/2006/relationships/notesSlide" Target="../notesSlides/notesSlide60.xml"/><Relationship Id="rId1" Type="http://schemas.openxmlformats.org/officeDocument/2006/relationships/slideLayout" Target="../slideLayouts/slideLayout2.xml"/><Relationship Id="rId5" Type="http://schemas.openxmlformats.org/officeDocument/2006/relationships/image" Target="../media/image177.jpeg"/><Relationship Id="rId4" Type="http://schemas.openxmlformats.org/officeDocument/2006/relationships/image" Target="../media/image176.jpg"/></Relationships>
</file>

<file path=ppt/slides/_rels/slide61.xml.rels><?xml version="1.0" encoding="UTF-8" standalone="yes"?>
<Relationships xmlns="http://schemas.openxmlformats.org/package/2006/relationships"><Relationship Id="rId3" Type="http://schemas.openxmlformats.org/officeDocument/2006/relationships/image" Target="../media/image178.jpg"/><Relationship Id="rId2" Type="http://schemas.openxmlformats.org/officeDocument/2006/relationships/notesSlide" Target="../notesSlides/notesSlide61.xml"/><Relationship Id="rId1" Type="http://schemas.openxmlformats.org/officeDocument/2006/relationships/slideLayout" Target="../slideLayouts/slideLayout2.xml"/><Relationship Id="rId5" Type="http://schemas.openxmlformats.org/officeDocument/2006/relationships/image" Target="../media/image180.jpeg"/><Relationship Id="rId4" Type="http://schemas.openxmlformats.org/officeDocument/2006/relationships/image" Target="../media/image179.jpg"/></Relationships>
</file>

<file path=ppt/slides/_rels/slide62.xml.rels><?xml version="1.0" encoding="UTF-8" standalone="yes"?>
<Relationships xmlns="http://schemas.openxmlformats.org/package/2006/relationships"><Relationship Id="rId3" Type="http://schemas.openxmlformats.org/officeDocument/2006/relationships/image" Target="../media/image181.png"/><Relationship Id="rId2" Type="http://schemas.openxmlformats.org/officeDocument/2006/relationships/notesSlide" Target="../notesSlides/notesSlide62.xml"/><Relationship Id="rId1" Type="http://schemas.openxmlformats.org/officeDocument/2006/relationships/slideLayout" Target="../slideLayouts/slideLayout2.xml"/><Relationship Id="rId5" Type="http://schemas.openxmlformats.org/officeDocument/2006/relationships/image" Target="../media/image183.png"/><Relationship Id="rId4" Type="http://schemas.openxmlformats.org/officeDocument/2006/relationships/image" Target="../media/image182.png"/></Relationships>
</file>

<file path=ppt/slides/_rels/slide63.xml.rels><?xml version="1.0" encoding="UTF-8" standalone="yes"?>
<Relationships xmlns="http://schemas.openxmlformats.org/package/2006/relationships"><Relationship Id="rId3" Type="http://schemas.openxmlformats.org/officeDocument/2006/relationships/image" Target="../media/image184.jpg"/><Relationship Id="rId2" Type="http://schemas.openxmlformats.org/officeDocument/2006/relationships/notesSlide" Target="../notesSlides/notesSlide63.xml"/><Relationship Id="rId1" Type="http://schemas.openxmlformats.org/officeDocument/2006/relationships/slideLayout" Target="../slideLayouts/slideLayout2.xml"/><Relationship Id="rId5" Type="http://schemas.openxmlformats.org/officeDocument/2006/relationships/image" Target="../media/image186.png"/><Relationship Id="rId4" Type="http://schemas.openxmlformats.org/officeDocument/2006/relationships/image" Target="../media/image185.jpg"/></Relationships>
</file>

<file path=ppt/slides/_rels/slide64.xml.rels><?xml version="1.0" encoding="UTF-8" standalone="yes"?>
<Relationships xmlns="http://schemas.openxmlformats.org/package/2006/relationships"><Relationship Id="rId8" Type="http://schemas.openxmlformats.org/officeDocument/2006/relationships/image" Target="../media/image191.jpeg"/><Relationship Id="rId3" Type="http://schemas.openxmlformats.org/officeDocument/2006/relationships/image" Target="../media/image5.jpg"/><Relationship Id="rId7" Type="http://schemas.openxmlformats.org/officeDocument/2006/relationships/image" Target="../media/image190.png"/><Relationship Id="rId2" Type="http://schemas.openxmlformats.org/officeDocument/2006/relationships/notesSlide" Target="../notesSlides/notesSlide64.xml"/><Relationship Id="rId1" Type="http://schemas.openxmlformats.org/officeDocument/2006/relationships/slideLayout" Target="../slideLayouts/slideLayout2.xml"/><Relationship Id="rId6" Type="http://schemas.openxmlformats.org/officeDocument/2006/relationships/image" Target="../media/image189.jpg"/><Relationship Id="rId5" Type="http://schemas.openxmlformats.org/officeDocument/2006/relationships/image" Target="../media/image188.jpg"/><Relationship Id="rId4" Type="http://schemas.openxmlformats.org/officeDocument/2006/relationships/image" Target="../media/image187.jpg"/></Relationships>
</file>

<file path=ppt/slides/_rels/slide65.xml.rels><?xml version="1.0" encoding="UTF-8" standalone="yes"?>
<Relationships xmlns="http://schemas.openxmlformats.org/package/2006/relationships"><Relationship Id="rId3" Type="http://schemas.openxmlformats.org/officeDocument/2006/relationships/image" Target="../media/image192.jpg"/><Relationship Id="rId2" Type="http://schemas.openxmlformats.org/officeDocument/2006/relationships/notesSlide" Target="../notesSlides/notesSlide65.xml"/><Relationship Id="rId1" Type="http://schemas.openxmlformats.org/officeDocument/2006/relationships/slideLayout" Target="../slideLayouts/slideLayout2.xml"/><Relationship Id="rId5" Type="http://schemas.openxmlformats.org/officeDocument/2006/relationships/image" Target="../media/image194.png"/><Relationship Id="rId4" Type="http://schemas.openxmlformats.org/officeDocument/2006/relationships/image" Target="../media/image193.jpg"/></Relationships>
</file>

<file path=ppt/slides/_rels/slide66.xml.rels><?xml version="1.0" encoding="UTF-8" standalone="yes"?>
<Relationships xmlns="http://schemas.openxmlformats.org/package/2006/relationships"><Relationship Id="rId3" Type="http://schemas.openxmlformats.org/officeDocument/2006/relationships/image" Target="../media/image195.png"/><Relationship Id="rId2" Type="http://schemas.openxmlformats.org/officeDocument/2006/relationships/notesSlide" Target="../notesSlides/notesSlide66.xml"/><Relationship Id="rId1" Type="http://schemas.openxmlformats.org/officeDocument/2006/relationships/slideLayout" Target="../slideLayouts/slideLayout2.xml"/><Relationship Id="rId5" Type="http://schemas.openxmlformats.org/officeDocument/2006/relationships/image" Target="../media/image197.jpg"/><Relationship Id="rId4" Type="http://schemas.openxmlformats.org/officeDocument/2006/relationships/image" Target="../media/image196.png"/></Relationships>
</file>

<file path=ppt/slides/_rels/slide67.xml.rels><?xml version="1.0" encoding="UTF-8" standalone="yes"?>
<Relationships xmlns="http://schemas.openxmlformats.org/package/2006/relationships"><Relationship Id="rId3" Type="http://schemas.openxmlformats.org/officeDocument/2006/relationships/image" Target="../media/image198.jpg"/><Relationship Id="rId2" Type="http://schemas.openxmlformats.org/officeDocument/2006/relationships/notesSlide" Target="../notesSlides/notesSlide67.xml"/><Relationship Id="rId1" Type="http://schemas.openxmlformats.org/officeDocument/2006/relationships/slideLayout" Target="../slideLayouts/slideLayout2.xml"/><Relationship Id="rId5" Type="http://schemas.openxmlformats.org/officeDocument/2006/relationships/image" Target="../media/image200.png"/><Relationship Id="rId4" Type="http://schemas.openxmlformats.org/officeDocument/2006/relationships/image" Target="../media/image199.jpg"/></Relationships>
</file>

<file path=ppt/slides/_rels/slide68.xml.rels><?xml version="1.0" encoding="UTF-8" standalone="yes"?>
<Relationships xmlns="http://schemas.openxmlformats.org/package/2006/relationships"><Relationship Id="rId3" Type="http://schemas.openxmlformats.org/officeDocument/2006/relationships/image" Target="../media/image201.jpg"/><Relationship Id="rId2" Type="http://schemas.openxmlformats.org/officeDocument/2006/relationships/notesSlide" Target="../notesSlides/notesSlide68.xml"/><Relationship Id="rId1" Type="http://schemas.openxmlformats.org/officeDocument/2006/relationships/slideLayout" Target="../slideLayouts/slideLayout2.xml"/><Relationship Id="rId6" Type="http://schemas.openxmlformats.org/officeDocument/2006/relationships/image" Target="../media/image204.jpg"/><Relationship Id="rId5" Type="http://schemas.openxmlformats.org/officeDocument/2006/relationships/image" Target="../media/image203.jpg"/><Relationship Id="rId4" Type="http://schemas.openxmlformats.org/officeDocument/2006/relationships/image" Target="../media/image202.jpg"/></Relationships>
</file>

<file path=ppt/slides/_rels/slide69.xml.rels><?xml version="1.0" encoding="UTF-8" standalone="yes"?>
<Relationships xmlns="http://schemas.openxmlformats.org/package/2006/relationships"><Relationship Id="rId3" Type="http://schemas.openxmlformats.org/officeDocument/2006/relationships/image" Target="../media/image205.jpg"/><Relationship Id="rId2" Type="http://schemas.openxmlformats.org/officeDocument/2006/relationships/notesSlide" Target="../notesSlides/notesSlide69.xml"/><Relationship Id="rId1" Type="http://schemas.openxmlformats.org/officeDocument/2006/relationships/slideLayout" Target="../slideLayouts/slideLayout2.xml"/><Relationship Id="rId5" Type="http://schemas.openxmlformats.org/officeDocument/2006/relationships/image" Target="../media/image207.jpg"/><Relationship Id="rId4" Type="http://schemas.openxmlformats.org/officeDocument/2006/relationships/image" Target="../media/image206.jpg"/></Relationships>
</file>

<file path=ppt/slides/_rels/slide70.xml.rels><?xml version="1.0" encoding="UTF-8" standalone="yes"?>
<Relationships xmlns="http://schemas.openxmlformats.org/package/2006/relationships"><Relationship Id="rId3" Type="http://schemas.openxmlformats.org/officeDocument/2006/relationships/image" Target="../media/image208.jpg"/><Relationship Id="rId2" Type="http://schemas.openxmlformats.org/officeDocument/2006/relationships/notesSlide" Target="../notesSlides/notesSlide70.xml"/><Relationship Id="rId1" Type="http://schemas.openxmlformats.org/officeDocument/2006/relationships/slideLayout" Target="../slideLayouts/slideLayout2.xml"/><Relationship Id="rId6" Type="http://schemas.openxmlformats.org/officeDocument/2006/relationships/image" Target="../media/image211.jpeg"/><Relationship Id="rId5" Type="http://schemas.openxmlformats.org/officeDocument/2006/relationships/image" Target="../media/image210.png"/><Relationship Id="rId4" Type="http://schemas.openxmlformats.org/officeDocument/2006/relationships/image" Target="../media/image209.png"/></Relationships>
</file>

<file path=ppt/slides/_rels/slide71.xml.rels><?xml version="1.0" encoding="UTF-8" standalone="yes"?>
<Relationships xmlns="http://schemas.openxmlformats.org/package/2006/relationships"><Relationship Id="rId3" Type="http://schemas.openxmlformats.org/officeDocument/2006/relationships/image" Target="../media/image212.jpg"/><Relationship Id="rId2" Type="http://schemas.openxmlformats.org/officeDocument/2006/relationships/notesSlide" Target="../notesSlides/notesSlide71.xml"/><Relationship Id="rId1" Type="http://schemas.openxmlformats.org/officeDocument/2006/relationships/slideLayout" Target="../slideLayouts/slideLayout2.xml"/><Relationship Id="rId5" Type="http://schemas.openxmlformats.org/officeDocument/2006/relationships/image" Target="../media/image214.jpg"/><Relationship Id="rId4" Type="http://schemas.openxmlformats.org/officeDocument/2006/relationships/image" Target="../media/image213.jpg"/></Relationships>
</file>

<file path=ppt/slides/_rels/slide72.xml.rels><?xml version="1.0" encoding="UTF-8" standalone="yes"?>
<Relationships xmlns="http://schemas.openxmlformats.org/package/2006/relationships"><Relationship Id="rId3" Type="http://schemas.openxmlformats.org/officeDocument/2006/relationships/image" Target="../media/image215.jpg"/><Relationship Id="rId2" Type="http://schemas.openxmlformats.org/officeDocument/2006/relationships/notesSlide" Target="../notesSlides/notesSlide72.xml"/><Relationship Id="rId1" Type="http://schemas.openxmlformats.org/officeDocument/2006/relationships/slideLayout" Target="../slideLayouts/slideLayout2.xml"/><Relationship Id="rId5" Type="http://schemas.openxmlformats.org/officeDocument/2006/relationships/image" Target="../media/image217.png"/><Relationship Id="rId4" Type="http://schemas.openxmlformats.org/officeDocument/2006/relationships/image" Target="../media/image216.jpg"/></Relationships>
</file>

<file path=ppt/slides/_rels/slide73.xml.rels><?xml version="1.0" encoding="UTF-8" standalone="yes"?>
<Relationships xmlns="http://schemas.openxmlformats.org/package/2006/relationships"><Relationship Id="rId3" Type="http://schemas.openxmlformats.org/officeDocument/2006/relationships/image" Target="../media/image218.jpg"/><Relationship Id="rId2" Type="http://schemas.openxmlformats.org/officeDocument/2006/relationships/notesSlide" Target="../notesSlides/notesSlide73.xml"/><Relationship Id="rId1" Type="http://schemas.openxmlformats.org/officeDocument/2006/relationships/slideLayout" Target="../slideLayouts/slideLayout2.xml"/><Relationship Id="rId6" Type="http://schemas.openxmlformats.org/officeDocument/2006/relationships/image" Target="../media/image221.jpeg"/><Relationship Id="rId5" Type="http://schemas.openxmlformats.org/officeDocument/2006/relationships/image" Target="../media/image220.jpeg"/><Relationship Id="rId4" Type="http://schemas.openxmlformats.org/officeDocument/2006/relationships/image" Target="../media/image219.jpg"/></Relationships>
</file>

<file path=ppt/slides/_rels/slide74.xml.rels><?xml version="1.0" encoding="UTF-8" standalone="yes"?>
<Relationships xmlns="http://schemas.openxmlformats.org/package/2006/relationships"><Relationship Id="rId3" Type="http://schemas.openxmlformats.org/officeDocument/2006/relationships/image" Target="../media/image222.jpg"/><Relationship Id="rId2" Type="http://schemas.openxmlformats.org/officeDocument/2006/relationships/notesSlide" Target="../notesSlides/notesSlide74.xml"/><Relationship Id="rId1" Type="http://schemas.openxmlformats.org/officeDocument/2006/relationships/slideLayout" Target="../slideLayouts/slideLayout2.xml"/><Relationship Id="rId4" Type="http://schemas.openxmlformats.org/officeDocument/2006/relationships/image" Target="../media/image223.jpg"/></Relationships>
</file>

<file path=ppt/slides/_rels/slide75.xml.rels><?xml version="1.0" encoding="UTF-8" standalone="yes"?>
<Relationships xmlns="http://schemas.openxmlformats.org/package/2006/relationships"><Relationship Id="rId3" Type="http://schemas.openxmlformats.org/officeDocument/2006/relationships/image" Target="../media/image224.jpg"/><Relationship Id="rId2" Type="http://schemas.openxmlformats.org/officeDocument/2006/relationships/notesSlide" Target="../notesSlides/notesSlide75.xml"/><Relationship Id="rId1" Type="http://schemas.openxmlformats.org/officeDocument/2006/relationships/slideLayout" Target="../slideLayouts/slideLayout2.xml"/><Relationship Id="rId5" Type="http://schemas.openxmlformats.org/officeDocument/2006/relationships/image" Target="../media/image226.jpeg"/><Relationship Id="rId4" Type="http://schemas.openxmlformats.org/officeDocument/2006/relationships/image" Target="../media/image225.jpg"/></Relationships>
</file>

<file path=ppt/slides/_rels/slide76.xml.rels><?xml version="1.0" encoding="UTF-8" standalone="yes"?>
<Relationships xmlns="http://schemas.openxmlformats.org/package/2006/relationships"><Relationship Id="rId3" Type="http://schemas.openxmlformats.org/officeDocument/2006/relationships/image" Target="../media/image227.jpg"/><Relationship Id="rId2" Type="http://schemas.openxmlformats.org/officeDocument/2006/relationships/notesSlide" Target="../notesSlides/notesSlide76.xml"/><Relationship Id="rId1" Type="http://schemas.openxmlformats.org/officeDocument/2006/relationships/slideLayout" Target="../slideLayouts/slideLayout2.xml"/><Relationship Id="rId5" Type="http://schemas.openxmlformats.org/officeDocument/2006/relationships/image" Target="../media/image229.jpg"/><Relationship Id="rId4" Type="http://schemas.openxmlformats.org/officeDocument/2006/relationships/image" Target="../media/image228.jpg"/></Relationships>
</file>

<file path=ppt/slides/_rels/slide77.xml.rels><?xml version="1.0" encoding="UTF-8" standalone="yes"?>
<Relationships xmlns="http://schemas.openxmlformats.org/package/2006/relationships"><Relationship Id="rId3" Type="http://schemas.openxmlformats.org/officeDocument/2006/relationships/image" Target="../media/image230.jpg"/><Relationship Id="rId2" Type="http://schemas.openxmlformats.org/officeDocument/2006/relationships/notesSlide" Target="../notesSlides/notesSlide77.xml"/><Relationship Id="rId1" Type="http://schemas.openxmlformats.org/officeDocument/2006/relationships/slideLayout" Target="../slideLayouts/slideLayout2.xml"/><Relationship Id="rId5" Type="http://schemas.openxmlformats.org/officeDocument/2006/relationships/image" Target="../media/image232.png"/><Relationship Id="rId4" Type="http://schemas.openxmlformats.org/officeDocument/2006/relationships/image" Target="../media/image231.jpg"/></Relationships>
</file>

<file path=ppt/slides/_rels/slide78.xml.rels><?xml version="1.0" encoding="UTF-8" standalone="yes"?>
<Relationships xmlns="http://schemas.openxmlformats.org/package/2006/relationships"><Relationship Id="rId3" Type="http://schemas.openxmlformats.org/officeDocument/2006/relationships/image" Target="../media/image233.jpg"/><Relationship Id="rId2" Type="http://schemas.openxmlformats.org/officeDocument/2006/relationships/notesSlide" Target="../notesSlides/notesSlide78.xml"/><Relationship Id="rId1" Type="http://schemas.openxmlformats.org/officeDocument/2006/relationships/slideLayout" Target="../slideLayouts/slideLayout2.xml"/><Relationship Id="rId6" Type="http://schemas.openxmlformats.org/officeDocument/2006/relationships/image" Target="../media/image236.jpg"/><Relationship Id="rId5" Type="http://schemas.openxmlformats.org/officeDocument/2006/relationships/image" Target="../media/image235.jpg"/><Relationship Id="rId4" Type="http://schemas.openxmlformats.org/officeDocument/2006/relationships/image" Target="../media/image234.jpg"/></Relationships>
</file>

<file path=ppt/slides/_rels/slide79.xml.rels><?xml version="1.0" encoding="UTF-8" standalone="yes"?>
<Relationships xmlns="http://schemas.openxmlformats.org/package/2006/relationships"><Relationship Id="rId3" Type="http://schemas.openxmlformats.org/officeDocument/2006/relationships/image" Target="../media/image237.png"/><Relationship Id="rId2" Type="http://schemas.openxmlformats.org/officeDocument/2006/relationships/notesSlide" Target="../notesSlides/notesSlide79.xml"/><Relationship Id="rId1" Type="http://schemas.openxmlformats.org/officeDocument/2006/relationships/slideLayout" Target="../slideLayouts/slideLayout2.xml"/><Relationship Id="rId6" Type="http://schemas.openxmlformats.org/officeDocument/2006/relationships/image" Target="../media/image240.jpg"/><Relationship Id="rId5" Type="http://schemas.openxmlformats.org/officeDocument/2006/relationships/image" Target="../media/image239.jpg"/><Relationship Id="rId4" Type="http://schemas.openxmlformats.org/officeDocument/2006/relationships/image" Target="../media/image238.png"/></Relationships>
</file>

<file path=ppt/slides/_rels/slide80.xml.rels><?xml version="1.0" encoding="UTF-8" standalone="yes"?>
<Relationships xmlns="http://schemas.openxmlformats.org/package/2006/relationships"><Relationship Id="rId3" Type="http://schemas.openxmlformats.org/officeDocument/2006/relationships/image" Target="../media/image123.jpg"/><Relationship Id="rId2" Type="http://schemas.openxmlformats.org/officeDocument/2006/relationships/notesSlide" Target="../notesSlides/notesSlide80.xml"/><Relationship Id="rId1" Type="http://schemas.openxmlformats.org/officeDocument/2006/relationships/slideLayout" Target="../slideLayouts/slideLayout2.xml"/><Relationship Id="rId4" Type="http://schemas.openxmlformats.org/officeDocument/2006/relationships/image" Target="../media/image241.jpeg"/></Relationships>
</file>

<file path=ppt/slides/_rels/slide81.xml.rels><?xml version="1.0" encoding="UTF-8" standalone="yes"?>
<Relationships xmlns="http://schemas.openxmlformats.org/package/2006/relationships"><Relationship Id="rId3" Type="http://schemas.openxmlformats.org/officeDocument/2006/relationships/image" Target="../media/image242.jpeg"/><Relationship Id="rId2" Type="http://schemas.openxmlformats.org/officeDocument/2006/relationships/notesSlide" Target="../notesSlides/notesSlide81.xml"/><Relationship Id="rId1" Type="http://schemas.openxmlformats.org/officeDocument/2006/relationships/slideLayout" Target="../slideLayouts/slideLayout2.xml"/><Relationship Id="rId5" Type="http://schemas.openxmlformats.org/officeDocument/2006/relationships/image" Target="../media/image244.png"/><Relationship Id="rId4" Type="http://schemas.openxmlformats.org/officeDocument/2006/relationships/image" Target="../media/image243.jpeg"/></Relationships>
</file>

<file path=ppt/slides/_rels/slide82.xml.rels><?xml version="1.0" encoding="UTF-8" standalone="yes"?>
<Relationships xmlns="http://schemas.openxmlformats.org/package/2006/relationships"><Relationship Id="rId3" Type="http://schemas.openxmlformats.org/officeDocument/2006/relationships/image" Target="../media/image245.jpeg"/><Relationship Id="rId2" Type="http://schemas.openxmlformats.org/officeDocument/2006/relationships/notesSlide" Target="../notesSlides/notesSlide82.xml"/><Relationship Id="rId1" Type="http://schemas.openxmlformats.org/officeDocument/2006/relationships/slideLayout" Target="../slideLayouts/slideLayout2.xml"/><Relationship Id="rId6" Type="http://schemas.openxmlformats.org/officeDocument/2006/relationships/image" Target="../media/image248.jpeg"/><Relationship Id="rId5" Type="http://schemas.openxmlformats.org/officeDocument/2006/relationships/image" Target="../media/image247.jpeg"/><Relationship Id="rId4" Type="http://schemas.openxmlformats.org/officeDocument/2006/relationships/image" Target="../media/image24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2998304" y="877755"/>
            <a:ext cx="6195391" cy="115701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pt-BR" b="1" dirty="0">
                <a:latin typeface="Roboto" panose="02000000000000000000" pitchFamily="2" charset="0"/>
                <a:ea typeface="Roboto" panose="02000000000000000000" pitchFamily="2" charset="0"/>
                <a:cs typeface="Roboto" panose="02000000000000000000" pitchFamily="2" charset="0"/>
              </a:rPr>
              <a:t>Móveis</a:t>
            </a:r>
            <a:endParaRPr b="1" dirty="0">
              <a:latin typeface="Roboto" panose="02000000000000000000" pitchFamily="2" charset="0"/>
              <a:ea typeface="Roboto" panose="02000000000000000000" pitchFamily="2" charset="0"/>
              <a:cs typeface="Roboto" panose="02000000000000000000" pitchFamily="2" charset="0"/>
            </a:endParaRPr>
          </a:p>
        </p:txBody>
      </p:sp>
      <p:sp>
        <p:nvSpPr>
          <p:cNvPr id="85" name="Google Shape;85;p1"/>
          <p:cNvSpPr txBox="1"/>
          <p:nvPr/>
        </p:nvSpPr>
        <p:spPr>
          <a:xfrm>
            <a:off x="11145671" y="6545289"/>
            <a:ext cx="1258957"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1" i="0" u="none" strike="noStrike" cap="none"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11/2024</a:t>
            </a:r>
            <a:endParaRPr sz="14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pic>
        <p:nvPicPr>
          <p:cNvPr id="88" name="Google Shape;88;p1" descr="Mesas – toqueacampainha"/>
          <p:cNvPicPr preferRelativeResize="0"/>
          <p:nvPr/>
        </p:nvPicPr>
        <p:blipFill rotWithShape="1">
          <a:blip r:embed="rId3">
            <a:alphaModFix/>
          </a:blip>
          <a:srcRect/>
          <a:stretch/>
        </p:blipFill>
        <p:spPr>
          <a:xfrm>
            <a:off x="4620542" y="4671568"/>
            <a:ext cx="2950916" cy="1730967"/>
          </a:xfrm>
          <a:prstGeom prst="rect">
            <a:avLst/>
          </a:prstGeom>
          <a:noFill/>
          <a:ln>
            <a:noFill/>
          </a:ln>
        </p:spPr>
      </p:pic>
      <p:pic>
        <p:nvPicPr>
          <p:cNvPr id="2" name="Google Shape;551;p65" descr="Mesa de Sinuca Bilhar Klopf com 03 Jogos em 01 - Mesa de Sinuca - Magazine  Luiza">
            <a:extLst>
              <a:ext uri="{FF2B5EF4-FFF2-40B4-BE49-F238E27FC236}">
                <a16:creationId xmlns:a16="http://schemas.microsoft.com/office/drawing/2014/main" id="{72EE0365-CAD0-A719-6B4F-F3D3E079C6A9}"/>
              </a:ext>
            </a:extLst>
          </p:cNvPr>
          <p:cNvPicPr preferRelativeResize="0"/>
          <p:nvPr/>
        </p:nvPicPr>
        <p:blipFill rotWithShape="1">
          <a:blip r:embed="rId4">
            <a:alphaModFix/>
          </a:blip>
          <a:srcRect l="-1490" t="19897" r="1490" b="5475"/>
          <a:stretch/>
        </p:blipFill>
        <p:spPr>
          <a:xfrm>
            <a:off x="549231" y="4671569"/>
            <a:ext cx="2950916" cy="1873720"/>
          </a:xfrm>
          <a:prstGeom prst="rect">
            <a:avLst/>
          </a:prstGeom>
          <a:noFill/>
          <a:ln>
            <a:noFill/>
          </a:ln>
        </p:spPr>
      </p:pic>
      <p:pic>
        <p:nvPicPr>
          <p:cNvPr id="3" name="Google Shape;229;p32">
            <a:extLst>
              <a:ext uri="{FF2B5EF4-FFF2-40B4-BE49-F238E27FC236}">
                <a16:creationId xmlns:a16="http://schemas.microsoft.com/office/drawing/2014/main" id="{DB93EE12-AA9E-7319-EEEF-2F7E4EED2BB8}"/>
              </a:ext>
            </a:extLst>
          </p:cNvPr>
          <p:cNvPicPr preferRelativeResize="0"/>
          <p:nvPr/>
        </p:nvPicPr>
        <p:blipFill rotWithShape="1">
          <a:blip r:embed="rId5">
            <a:alphaModFix/>
          </a:blip>
          <a:srcRect/>
          <a:stretch/>
        </p:blipFill>
        <p:spPr>
          <a:xfrm>
            <a:off x="951651" y="2281605"/>
            <a:ext cx="2143125" cy="2143125"/>
          </a:xfrm>
          <a:prstGeom prst="rect">
            <a:avLst/>
          </a:prstGeom>
          <a:noFill/>
          <a:ln>
            <a:noFill/>
          </a:ln>
        </p:spPr>
      </p:pic>
      <p:pic>
        <p:nvPicPr>
          <p:cNvPr id="4" name="Google Shape;596;p70">
            <a:extLst>
              <a:ext uri="{FF2B5EF4-FFF2-40B4-BE49-F238E27FC236}">
                <a16:creationId xmlns:a16="http://schemas.microsoft.com/office/drawing/2014/main" id="{E20A92C4-04BA-30D0-B3DC-73032F028BF7}"/>
              </a:ext>
            </a:extLst>
          </p:cNvPr>
          <p:cNvPicPr preferRelativeResize="0"/>
          <p:nvPr/>
        </p:nvPicPr>
        <p:blipFill rotWithShape="1">
          <a:blip r:embed="rId6">
            <a:alphaModFix/>
          </a:blip>
          <a:srcRect/>
          <a:stretch/>
        </p:blipFill>
        <p:spPr>
          <a:xfrm>
            <a:off x="5112226" y="2416307"/>
            <a:ext cx="1967546" cy="1873720"/>
          </a:xfrm>
          <a:prstGeom prst="rect">
            <a:avLst/>
          </a:prstGeom>
          <a:noFill/>
          <a:ln>
            <a:noFill/>
          </a:ln>
        </p:spPr>
      </p:pic>
      <p:pic>
        <p:nvPicPr>
          <p:cNvPr id="5" name="Google Shape;763;p87" descr="Puff Thor Luxo Banqueta Redonda Madeira Maciça Castellar Móbile em Promoção  | Ofertas na Americanas">
            <a:extLst>
              <a:ext uri="{FF2B5EF4-FFF2-40B4-BE49-F238E27FC236}">
                <a16:creationId xmlns:a16="http://schemas.microsoft.com/office/drawing/2014/main" id="{DE0C6864-59A7-3ADC-8836-2954DDADF4C6}"/>
              </a:ext>
            </a:extLst>
          </p:cNvPr>
          <p:cNvPicPr preferRelativeResize="0"/>
          <p:nvPr/>
        </p:nvPicPr>
        <p:blipFill rotWithShape="1">
          <a:blip r:embed="rId7">
            <a:alphaModFix/>
          </a:blip>
          <a:srcRect/>
          <a:stretch/>
        </p:blipFill>
        <p:spPr>
          <a:xfrm>
            <a:off x="9319416" y="2688375"/>
            <a:ext cx="1711823" cy="1481250"/>
          </a:xfrm>
          <a:prstGeom prst="rect">
            <a:avLst/>
          </a:prstGeom>
          <a:noFill/>
          <a:ln>
            <a:noFill/>
          </a:ln>
        </p:spPr>
      </p:pic>
      <p:pic>
        <p:nvPicPr>
          <p:cNvPr id="6" name="Google Shape;332;p43" descr="Conjunto Cama Box - Colchão Ortobom de Molas Nanolastic Exclusive + Cama Box  Exclusive Cinza | Costa Rica Colchões">
            <a:extLst>
              <a:ext uri="{FF2B5EF4-FFF2-40B4-BE49-F238E27FC236}">
                <a16:creationId xmlns:a16="http://schemas.microsoft.com/office/drawing/2014/main" id="{3157DFE4-5542-D160-28F0-548E5F182BE8}"/>
              </a:ext>
            </a:extLst>
          </p:cNvPr>
          <p:cNvPicPr preferRelativeResize="0"/>
          <p:nvPr/>
        </p:nvPicPr>
        <p:blipFill rotWithShape="1">
          <a:blip r:embed="rId8">
            <a:alphaModFix/>
          </a:blip>
          <a:srcRect/>
          <a:stretch/>
        </p:blipFill>
        <p:spPr>
          <a:xfrm>
            <a:off x="8993807" y="4939047"/>
            <a:ext cx="2151864" cy="146348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2"/>
          <p:cNvSpPr txBox="1"/>
          <p:nvPr/>
        </p:nvSpPr>
        <p:spPr>
          <a:xfrm>
            <a:off x="397564" y="667695"/>
            <a:ext cx="2250102"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pt-BR" sz="2800" b="0" i="0" u="none" strike="noStrike" cap="none"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Categorias</a:t>
            </a:r>
            <a:endParaRPr sz="14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sp>
        <p:nvSpPr>
          <p:cNvPr id="94" name="Google Shape;94;p2"/>
          <p:cNvSpPr txBox="1"/>
          <p:nvPr/>
        </p:nvSpPr>
        <p:spPr>
          <a:xfrm>
            <a:off x="397564" y="1577107"/>
            <a:ext cx="10076472" cy="39702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Mesa de Jogos &gt; </a:t>
            </a:r>
            <a:r>
              <a:rPr lang="pt-BR" sz="1800" b="1" i="0" u="none" strike="noStrike" cap="none" dirty="0">
                <a:solidFill>
                  <a:srgbClr val="000000"/>
                </a:solidFill>
                <a:latin typeface="Roboto"/>
                <a:ea typeface="Roboto"/>
                <a:cs typeface="Roboto"/>
                <a:sym typeface="Roboto"/>
              </a:rPr>
              <a:t>Mesa para Aero Hockey</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Mesa de Jogos &gt; </a:t>
            </a:r>
            <a:r>
              <a:rPr lang="pt-BR" sz="1800" b="1" i="0" u="none" strike="noStrike" cap="none" dirty="0">
                <a:solidFill>
                  <a:srgbClr val="000000"/>
                </a:solidFill>
                <a:latin typeface="Roboto"/>
                <a:ea typeface="Roboto"/>
                <a:cs typeface="Roboto"/>
                <a:sym typeface="Roboto"/>
              </a:rPr>
              <a:t>Mesa para Baralho e Carteado</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Mesa de Jogos &gt; </a:t>
            </a:r>
            <a:r>
              <a:rPr lang="pt-BR" sz="1800" b="1" i="0" u="none" strike="noStrike" cap="none" dirty="0">
                <a:solidFill>
                  <a:srgbClr val="000000"/>
                </a:solidFill>
                <a:latin typeface="Roboto"/>
                <a:ea typeface="Roboto"/>
                <a:cs typeface="Roboto"/>
                <a:sym typeface="Roboto"/>
              </a:rPr>
              <a:t>Mesa para Bilhar, Sinuca e </a:t>
            </a:r>
            <a:r>
              <a:rPr lang="pt-BR" sz="1800" b="1" i="0" u="none" strike="noStrike" cap="none" dirty="0" err="1">
                <a:solidFill>
                  <a:srgbClr val="000000"/>
                </a:solidFill>
                <a:latin typeface="Roboto"/>
                <a:ea typeface="Roboto"/>
                <a:cs typeface="Roboto"/>
                <a:sym typeface="Roboto"/>
              </a:rPr>
              <a:t>Snooker</a:t>
            </a:r>
            <a:endParaRPr lang="pt-BR" sz="1800" b="1" i="0" u="none" strike="noStrike" cap="none" dirty="0">
              <a:solidFill>
                <a:srgbClr val="000000"/>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Mesa de Jogos &gt; </a:t>
            </a:r>
            <a:r>
              <a:rPr lang="pt-BR" sz="1800" b="1" i="0" u="none" strike="noStrike" cap="none" dirty="0">
                <a:solidFill>
                  <a:srgbClr val="000000"/>
                </a:solidFill>
                <a:latin typeface="Roboto"/>
                <a:ea typeface="Roboto"/>
                <a:cs typeface="Roboto"/>
                <a:sym typeface="Roboto"/>
              </a:rPr>
              <a:t>Mesa para Board Game e Tabuleiro</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Mesa de Jogos &gt; </a:t>
            </a:r>
            <a:r>
              <a:rPr lang="pt-BR" sz="1800" b="1" i="0" u="none" strike="noStrike" cap="none" dirty="0">
                <a:solidFill>
                  <a:srgbClr val="000000"/>
                </a:solidFill>
                <a:latin typeface="Roboto"/>
                <a:ea typeface="Roboto"/>
                <a:cs typeface="Roboto"/>
                <a:sym typeface="Roboto"/>
              </a:rPr>
              <a:t>Mesa para Futebol de </a:t>
            </a:r>
            <a:r>
              <a:rPr lang="pt-BR" sz="1800" b="1" i="0" u="none" strike="noStrike" cap="none" dirty="0" err="1">
                <a:solidFill>
                  <a:srgbClr val="000000"/>
                </a:solidFill>
                <a:latin typeface="Roboto"/>
                <a:ea typeface="Roboto"/>
                <a:cs typeface="Roboto"/>
                <a:sym typeface="Roboto"/>
              </a:rPr>
              <a:t>Botao</a:t>
            </a:r>
            <a:endParaRPr lang="pt-BR" sz="1800" b="1" i="0" u="none" strike="noStrike" cap="none" dirty="0">
              <a:solidFill>
                <a:srgbClr val="000000"/>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Mesa de Jogos &gt; </a:t>
            </a:r>
            <a:r>
              <a:rPr lang="pt-BR" sz="1800" b="1" i="0" u="none" strike="noStrike" cap="none" dirty="0">
                <a:solidFill>
                  <a:srgbClr val="000000"/>
                </a:solidFill>
                <a:latin typeface="Roboto"/>
                <a:ea typeface="Roboto"/>
                <a:cs typeface="Roboto"/>
                <a:sym typeface="Roboto"/>
              </a:rPr>
              <a:t>Mesa para Futmesa</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Mesa de Jogos &gt; </a:t>
            </a:r>
            <a:r>
              <a:rPr lang="pt-BR" sz="1800" b="1" i="0" u="none" strike="noStrike" cap="none" dirty="0">
                <a:solidFill>
                  <a:srgbClr val="000000"/>
                </a:solidFill>
                <a:latin typeface="Roboto"/>
                <a:ea typeface="Roboto"/>
                <a:cs typeface="Roboto"/>
                <a:sym typeface="Roboto"/>
              </a:rPr>
              <a:t>Mesa para Jogos 2 em 1 ate 12 em 1</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Mesa de Jogos &gt; </a:t>
            </a:r>
            <a:r>
              <a:rPr lang="pt-BR" sz="1800" b="1" i="0" u="none" strike="noStrike" cap="none" dirty="0">
                <a:solidFill>
                  <a:srgbClr val="000000"/>
                </a:solidFill>
                <a:latin typeface="Roboto"/>
                <a:ea typeface="Roboto"/>
                <a:cs typeface="Roboto"/>
                <a:sym typeface="Roboto"/>
              </a:rPr>
              <a:t>Mesa para Pebolim</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Mesa de Jogos &gt; </a:t>
            </a:r>
            <a:r>
              <a:rPr lang="pt-BR" sz="1800" b="1" i="0" u="none" strike="noStrike" cap="none" dirty="0">
                <a:solidFill>
                  <a:srgbClr val="000000"/>
                </a:solidFill>
                <a:latin typeface="Roboto"/>
                <a:ea typeface="Roboto"/>
                <a:cs typeface="Roboto"/>
                <a:sym typeface="Roboto"/>
              </a:rPr>
              <a:t>Mesa para </a:t>
            </a:r>
            <a:r>
              <a:rPr lang="pt-BR" sz="1800" b="1" i="0" u="none" strike="noStrike" cap="none" dirty="0" err="1">
                <a:solidFill>
                  <a:srgbClr val="000000"/>
                </a:solidFill>
                <a:latin typeface="Roboto"/>
                <a:ea typeface="Roboto"/>
                <a:cs typeface="Roboto"/>
                <a:sym typeface="Roboto"/>
              </a:rPr>
              <a:t>Tamancobol</a:t>
            </a:r>
            <a:endParaRPr lang="pt-BR" sz="1800" b="1" i="0" u="none" strike="noStrike" cap="none" dirty="0">
              <a:solidFill>
                <a:srgbClr val="000000"/>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Mesa de Jogos &gt; </a:t>
            </a:r>
            <a:r>
              <a:rPr lang="pt-BR" sz="1800" b="1" i="0" u="none" strike="noStrike" cap="none" dirty="0">
                <a:solidFill>
                  <a:srgbClr val="000000"/>
                </a:solidFill>
                <a:latin typeface="Roboto"/>
                <a:ea typeface="Roboto"/>
                <a:cs typeface="Roboto"/>
                <a:sym typeface="Roboto"/>
              </a:rPr>
              <a:t>Mesa para Tenis de Mesa</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Comerciais &gt; </a:t>
            </a:r>
            <a:r>
              <a:rPr lang="pt-BR" sz="1800" b="1" i="0" u="none" strike="noStrike" cap="none" dirty="0">
                <a:solidFill>
                  <a:srgbClr val="000000"/>
                </a:solidFill>
                <a:latin typeface="Roboto"/>
                <a:ea typeface="Roboto"/>
                <a:cs typeface="Roboto"/>
                <a:sym typeface="Roboto"/>
              </a:rPr>
              <a:t>Cadeira para </a:t>
            </a:r>
            <a:r>
              <a:rPr lang="pt-BR" sz="1800" b="1" i="0" u="none" strike="noStrike" cap="none" dirty="0" err="1">
                <a:solidFill>
                  <a:srgbClr val="000000"/>
                </a:solidFill>
                <a:latin typeface="Roboto"/>
                <a:ea typeface="Roboto"/>
                <a:cs typeface="Roboto"/>
                <a:sym typeface="Roboto"/>
              </a:rPr>
              <a:t>Salao</a:t>
            </a:r>
            <a:r>
              <a:rPr lang="pt-BR" sz="1800" b="1" i="0" u="none" strike="noStrike" cap="none" dirty="0">
                <a:solidFill>
                  <a:srgbClr val="000000"/>
                </a:solidFill>
                <a:latin typeface="Roboto"/>
                <a:ea typeface="Roboto"/>
                <a:cs typeface="Roboto"/>
                <a:sym typeface="Roboto"/>
              </a:rPr>
              <a:t> de Beleza</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Comerciais &gt; </a:t>
            </a:r>
            <a:r>
              <a:rPr lang="pt-BR" sz="1800" b="1" i="0" u="none" strike="noStrike" cap="none" dirty="0">
                <a:solidFill>
                  <a:srgbClr val="000000"/>
                </a:solidFill>
                <a:latin typeface="Roboto"/>
                <a:ea typeface="Roboto"/>
                <a:cs typeface="Roboto"/>
                <a:sym typeface="Roboto"/>
              </a:rPr>
              <a:t>Carrinho Auxiliar</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Comerciais &gt; </a:t>
            </a:r>
            <a:r>
              <a:rPr lang="pt-BR" sz="1800" b="1" i="0" u="none" strike="noStrike" cap="none" dirty="0" err="1">
                <a:solidFill>
                  <a:srgbClr val="000000"/>
                </a:solidFill>
                <a:latin typeface="Roboto"/>
                <a:ea typeface="Roboto"/>
                <a:cs typeface="Roboto"/>
                <a:sym typeface="Roboto"/>
              </a:rPr>
              <a:t>Lavatorio</a:t>
            </a:r>
            <a:r>
              <a:rPr lang="pt-BR" sz="1800" b="1" i="0" u="none" strike="noStrike" cap="none" dirty="0">
                <a:solidFill>
                  <a:srgbClr val="000000"/>
                </a:solidFill>
                <a:latin typeface="Roboto"/>
                <a:ea typeface="Roboto"/>
                <a:cs typeface="Roboto"/>
                <a:sym typeface="Roboto"/>
              </a:rPr>
              <a:t> para </a:t>
            </a:r>
            <a:r>
              <a:rPr lang="pt-BR" sz="1800" b="1" i="0" u="none" strike="noStrike" cap="none" dirty="0" err="1">
                <a:solidFill>
                  <a:srgbClr val="000000"/>
                </a:solidFill>
                <a:latin typeface="Roboto"/>
                <a:ea typeface="Roboto"/>
                <a:cs typeface="Roboto"/>
                <a:sym typeface="Roboto"/>
              </a:rPr>
              <a:t>Salao</a:t>
            </a:r>
            <a:r>
              <a:rPr lang="pt-BR" sz="1800" b="1" i="0" u="none" strike="noStrike" cap="none" dirty="0">
                <a:solidFill>
                  <a:srgbClr val="000000"/>
                </a:solidFill>
                <a:latin typeface="Roboto"/>
                <a:ea typeface="Roboto"/>
                <a:cs typeface="Roboto"/>
                <a:sym typeface="Roboto"/>
              </a:rPr>
              <a:t> de Beleza</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Comerciais &gt; </a:t>
            </a:r>
            <a:r>
              <a:rPr lang="pt-BR" sz="1800" b="1" i="0" u="none" strike="noStrike" cap="none" dirty="0" err="1">
                <a:solidFill>
                  <a:srgbClr val="000000"/>
                </a:solidFill>
                <a:latin typeface="Roboto"/>
                <a:ea typeface="Roboto"/>
                <a:cs typeface="Roboto"/>
                <a:sym typeface="Roboto"/>
              </a:rPr>
              <a:t>Movel</a:t>
            </a:r>
            <a:r>
              <a:rPr lang="pt-BR" sz="1800" b="1" i="0" u="none" strike="noStrike" cap="none" dirty="0">
                <a:solidFill>
                  <a:srgbClr val="000000"/>
                </a:solidFill>
                <a:latin typeface="Roboto"/>
                <a:ea typeface="Roboto"/>
                <a:cs typeface="Roboto"/>
                <a:sym typeface="Roboto"/>
              </a:rPr>
              <a:t> para Comercio</a:t>
            </a:r>
            <a:endParaRPr lang="pt-BR" b="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2"/>
          <p:cNvSpPr txBox="1"/>
          <p:nvPr/>
        </p:nvSpPr>
        <p:spPr>
          <a:xfrm>
            <a:off x="397563" y="667695"/>
            <a:ext cx="2168215"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pt-BR" sz="2800" b="0" i="0" u="none" strike="noStrike" cap="none"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Categorias</a:t>
            </a:r>
            <a:endParaRPr sz="14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sp>
        <p:nvSpPr>
          <p:cNvPr id="94" name="Google Shape;94;p2"/>
          <p:cNvSpPr txBox="1"/>
          <p:nvPr/>
        </p:nvSpPr>
        <p:spPr>
          <a:xfrm>
            <a:off x="397564" y="1577107"/>
            <a:ext cx="10076472" cy="483205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Arte e Artesanato &gt; </a:t>
            </a:r>
            <a:r>
              <a:rPr lang="pt-BR" sz="1800" b="1" i="0" u="none" strike="noStrike" cap="none" dirty="0">
                <a:solidFill>
                  <a:srgbClr val="000000"/>
                </a:solidFill>
                <a:latin typeface="Roboto"/>
                <a:ea typeface="Roboto"/>
                <a:cs typeface="Roboto"/>
                <a:sym typeface="Roboto"/>
              </a:rPr>
              <a:t>Cavalete e Mesa para Desenho e Pintura</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Cozinha &gt; </a:t>
            </a:r>
            <a:r>
              <a:rPr lang="pt-BR" sz="1800" b="1" i="0" u="none" strike="noStrike" cap="none" dirty="0" err="1">
                <a:solidFill>
                  <a:srgbClr val="000000"/>
                </a:solidFill>
                <a:latin typeface="Roboto"/>
                <a:ea typeface="Roboto"/>
                <a:cs typeface="Roboto"/>
                <a:sym typeface="Roboto"/>
              </a:rPr>
              <a:t>Armario</a:t>
            </a:r>
            <a:r>
              <a:rPr lang="pt-BR" sz="1800" b="1" i="0" u="none" strike="noStrike" cap="none" dirty="0">
                <a:solidFill>
                  <a:srgbClr val="000000"/>
                </a:solidFill>
                <a:latin typeface="Roboto"/>
                <a:ea typeface="Roboto"/>
                <a:cs typeface="Roboto"/>
                <a:sym typeface="Roboto"/>
              </a:rPr>
              <a:t> de Cozinha</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Cozinha &gt; </a:t>
            </a:r>
            <a:r>
              <a:rPr lang="pt-BR" sz="1800" b="1" i="0" u="none" strike="noStrike" cap="none" dirty="0" err="1">
                <a:solidFill>
                  <a:srgbClr val="000000"/>
                </a:solidFill>
                <a:latin typeface="Roboto"/>
                <a:ea typeface="Roboto"/>
                <a:cs typeface="Roboto"/>
                <a:sym typeface="Roboto"/>
              </a:rPr>
              <a:t>Balcao</a:t>
            </a:r>
            <a:r>
              <a:rPr lang="pt-BR" sz="1800" b="1" i="0" u="none" strike="noStrike" cap="none" dirty="0">
                <a:solidFill>
                  <a:srgbClr val="000000"/>
                </a:solidFill>
                <a:latin typeface="Roboto"/>
                <a:ea typeface="Roboto"/>
                <a:cs typeface="Roboto"/>
                <a:sym typeface="Roboto"/>
              </a:rPr>
              <a:t> e Bancada de Cozinha</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Cozinha &gt; </a:t>
            </a:r>
            <a:r>
              <a:rPr lang="pt-BR" sz="1800" b="1" i="0" u="none" strike="noStrike" cap="none" dirty="0">
                <a:solidFill>
                  <a:srgbClr val="000000"/>
                </a:solidFill>
                <a:latin typeface="Roboto"/>
                <a:ea typeface="Roboto"/>
                <a:cs typeface="Roboto"/>
                <a:sym typeface="Roboto"/>
              </a:rPr>
              <a:t>Conjunto de Mesa com Cadeira de Cozinha</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Cozinha &gt; </a:t>
            </a:r>
            <a:r>
              <a:rPr lang="pt-BR" sz="1800" b="1" i="0" u="none" strike="noStrike" cap="none" dirty="0">
                <a:solidFill>
                  <a:srgbClr val="000000"/>
                </a:solidFill>
                <a:latin typeface="Roboto"/>
                <a:ea typeface="Roboto"/>
                <a:cs typeface="Roboto"/>
                <a:sym typeface="Roboto"/>
              </a:rPr>
              <a:t>Conjunto de Pia com </a:t>
            </a:r>
            <a:r>
              <a:rPr lang="pt-BR" sz="1800" b="1" i="0" u="none" strike="noStrike" cap="none" dirty="0" err="1">
                <a:solidFill>
                  <a:srgbClr val="000000"/>
                </a:solidFill>
                <a:latin typeface="Roboto"/>
                <a:ea typeface="Roboto"/>
                <a:cs typeface="Roboto"/>
                <a:sym typeface="Roboto"/>
              </a:rPr>
              <a:t>Fogao</a:t>
            </a:r>
            <a:endParaRPr lang="pt-BR" sz="1800" b="1" i="0" u="none" strike="noStrike" cap="none" dirty="0">
              <a:solidFill>
                <a:srgbClr val="000000"/>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Cozinha &gt; </a:t>
            </a:r>
            <a:r>
              <a:rPr lang="pt-BR" sz="1800" b="1" i="0" u="none" strike="noStrike" cap="none" dirty="0">
                <a:solidFill>
                  <a:srgbClr val="000000"/>
                </a:solidFill>
                <a:latin typeface="Roboto"/>
                <a:ea typeface="Roboto"/>
                <a:cs typeface="Roboto"/>
                <a:sym typeface="Roboto"/>
              </a:rPr>
              <a:t>Fruteira Multiuso</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Cozinha &gt; </a:t>
            </a:r>
            <a:r>
              <a:rPr lang="pt-BR" sz="1800" b="1" i="0" u="none" strike="noStrike" cap="none" dirty="0">
                <a:solidFill>
                  <a:srgbClr val="000000"/>
                </a:solidFill>
                <a:latin typeface="Roboto"/>
                <a:ea typeface="Roboto"/>
                <a:cs typeface="Roboto"/>
                <a:sym typeface="Roboto"/>
              </a:rPr>
              <a:t>Paneleiro</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a:t>
            </a:r>
            <a:r>
              <a:rPr lang="pt-BR" sz="1800" i="0" u="none" strike="noStrike" cap="none" dirty="0" err="1">
                <a:solidFill>
                  <a:srgbClr val="000000"/>
                </a:solidFill>
                <a:latin typeface="Roboto"/>
                <a:ea typeface="Roboto"/>
                <a:cs typeface="Roboto"/>
                <a:sym typeface="Roboto"/>
              </a:rPr>
              <a:t>Escritorio</a:t>
            </a:r>
            <a:r>
              <a:rPr lang="pt-BR" sz="180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Apoio e Suporte para </a:t>
            </a:r>
            <a:r>
              <a:rPr lang="pt-BR" sz="1800" b="1" i="0" u="none" strike="noStrike" cap="none" dirty="0" err="1">
                <a:solidFill>
                  <a:srgbClr val="000000"/>
                </a:solidFill>
                <a:latin typeface="Roboto"/>
                <a:ea typeface="Roboto"/>
                <a:cs typeface="Roboto"/>
                <a:sym typeface="Roboto"/>
              </a:rPr>
              <a:t>Pes</a:t>
            </a:r>
            <a:endParaRPr lang="pt-BR" sz="1800" b="1" i="0" u="none" strike="noStrike" cap="none" dirty="0">
              <a:solidFill>
                <a:srgbClr val="000000"/>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a:t>
            </a:r>
            <a:r>
              <a:rPr lang="pt-BR" sz="1800" i="0" u="none" strike="noStrike" cap="none" dirty="0" err="1">
                <a:solidFill>
                  <a:srgbClr val="000000"/>
                </a:solidFill>
                <a:latin typeface="Roboto"/>
                <a:ea typeface="Roboto"/>
                <a:cs typeface="Roboto"/>
                <a:sym typeface="Roboto"/>
              </a:rPr>
              <a:t>Escritorio</a:t>
            </a:r>
            <a:r>
              <a:rPr lang="pt-BR" sz="1800" i="0" u="none" strike="noStrike" cap="none" dirty="0">
                <a:solidFill>
                  <a:srgbClr val="000000"/>
                </a:solidFill>
                <a:latin typeface="Roboto"/>
                <a:ea typeface="Roboto"/>
                <a:cs typeface="Roboto"/>
                <a:sym typeface="Roboto"/>
              </a:rPr>
              <a:t> &gt; </a:t>
            </a:r>
            <a:r>
              <a:rPr lang="pt-BR" sz="1800" b="1" i="0" u="none" strike="noStrike" cap="none" dirty="0" err="1">
                <a:solidFill>
                  <a:srgbClr val="000000"/>
                </a:solidFill>
                <a:latin typeface="Roboto"/>
                <a:ea typeface="Roboto"/>
                <a:cs typeface="Roboto"/>
                <a:sym typeface="Roboto"/>
              </a:rPr>
              <a:t>Armario</a:t>
            </a:r>
            <a:r>
              <a:rPr lang="pt-BR" sz="1800" b="1" i="0" u="none" strike="noStrike" cap="none" dirty="0">
                <a:solidFill>
                  <a:srgbClr val="000000"/>
                </a:solidFill>
                <a:latin typeface="Roboto"/>
                <a:ea typeface="Roboto"/>
                <a:cs typeface="Roboto"/>
                <a:sym typeface="Roboto"/>
              </a:rPr>
              <a:t> para </a:t>
            </a:r>
            <a:r>
              <a:rPr lang="pt-BR" sz="1800" b="1" i="0" u="none" strike="noStrike" cap="none" dirty="0" err="1">
                <a:solidFill>
                  <a:srgbClr val="000000"/>
                </a:solidFill>
                <a:latin typeface="Roboto"/>
                <a:ea typeface="Roboto"/>
                <a:cs typeface="Roboto"/>
                <a:sym typeface="Roboto"/>
              </a:rPr>
              <a:t>Escritorio</a:t>
            </a:r>
            <a:endParaRPr lang="pt-BR" sz="1800" b="1" i="0" u="none" strike="noStrike" cap="none" dirty="0">
              <a:solidFill>
                <a:srgbClr val="000000"/>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a:t>
            </a:r>
            <a:r>
              <a:rPr lang="pt-BR" sz="1800" i="0" u="none" strike="noStrike" cap="none" dirty="0" err="1">
                <a:solidFill>
                  <a:srgbClr val="000000"/>
                </a:solidFill>
                <a:latin typeface="Roboto"/>
                <a:ea typeface="Roboto"/>
                <a:cs typeface="Roboto"/>
                <a:sym typeface="Roboto"/>
              </a:rPr>
              <a:t>Escritorio</a:t>
            </a:r>
            <a:r>
              <a:rPr lang="pt-BR" sz="1800" i="0" u="none" strike="noStrike" cap="none" dirty="0">
                <a:solidFill>
                  <a:srgbClr val="000000"/>
                </a:solidFill>
                <a:latin typeface="Roboto"/>
                <a:ea typeface="Roboto"/>
                <a:cs typeface="Roboto"/>
                <a:sym typeface="Roboto"/>
              </a:rPr>
              <a:t> &gt; </a:t>
            </a:r>
            <a:r>
              <a:rPr lang="pt-BR" sz="1800" b="1" i="0" u="none" strike="noStrike" cap="none" dirty="0" err="1">
                <a:solidFill>
                  <a:srgbClr val="000000"/>
                </a:solidFill>
                <a:latin typeface="Roboto"/>
                <a:ea typeface="Roboto"/>
                <a:cs typeface="Roboto"/>
                <a:sym typeface="Roboto"/>
              </a:rPr>
              <a:t>Balcao</a:t>
            </a:r>
            <a:r>
              <a:rPr lang="pt-BR" sz="1800" b="1" i="0" u="none" strike="noStrike" cap="none" dirty="0">
                <a:solidFill>
                  <a:srgbClr val="000000"/>
                </a:solidFill>
                <a:latin typeface="Roboto"/>
                <a:ea typeface="Roboto"/>
                <a:cs typeface="Roboto"/>
                <a:sym typeface="Roboto"/>
              </a:rPr>
              <a:t> para </a:t>
            </a:r>
            <a:r>
              <a:rPr lang="pt-BR" sz="1800" b="1" i="0" u="none" strike="noStrike" cap="none" dirty="0" err="1">
                <a:solidFill>
                  <a:srgbClr val="000000"/>
                </a:solidFill>
                <a:latin typeface="Roboto"/>
                <a:ea typeface="Roboto"/>
                <a:cs typeface="Roboto"/>
                <a:sym typeface="Roboto"/>
              </a:rPr>
              <a:t>Escritorio</a:t>
            </a:r>
            <a:endParaRPr lang="pt-BR" sz="1800" b="1" i="0" u="none" strike="noStrike" cap="none" dirty="0">
              <a:solidFill>
                <a:srgbClr val="000000"/>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a:t>
            </a:r>
            <a:r>
              <a:rPr lang="pt-BR" sz="1800" i="0" u="none" strike="noStrike" cap="none" dirty="0" err="1">
                <a:solidFill>
                  <a:srgbClr val="000000"/>
                </a:solidFill>
                <a:latin typeface="Roboto"/>
                <a:ea typeface="Roboto"/>
                <a:cs typeface="Roboto"/>
                <a:sym typeface="Roboto"/>
              </a:rPr>
              <a:t>Escritorio</a:t>
            </a:r>
            <a:r>
              <a:rPr lang="pt-BR" sz="180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Cadeira Gamer</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a:t>
            </a:r>
            <a:r>
              <a:rPr lang="pt-BR" sz="1800" i="0" u="none" strike="noStrike" cap="none" dirty="0" err="1">
                <a:solidFill>
                  <a:srgbClr val="000000"/>
                </a:solidFill>
                <a:latin typeface="Roboto"/>
                <a:ea typeface="Roboto"/>
                <a:cs typeface="Roboto"/>
                <a:sym typeface="Roboto"/>
              </a:rPr>
              <a:t>Escritorio</a:t>
            </a:r>
            <a:r>
              <a:rPr lang="pt-BR" sz="180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Cadeira para </a:t>
            </a:r>
            <a:r>
              <a:rPr lang="pt-BR" sz="1800" b="1" i="0" u="none" strike="noStrike" cap="none" dirty="0" err="1">
                <a:solidFill>
                  <a:srgbClr val="000000"/>
                </a:solidFill>
                <a:latin typeface="Roboto"/>
                <a:ea typeface="Roboto"/>
                <a:cs typeface="Roboto"/>
                <a:sym typeface="Roboto"/>
              </a:rPr>
              <a:t>Escritorio</a:t>
            </a:r>
            <a:endParaRPr lang="pt-BR" sz="1800" b="1" i="0" u="none" strike="noStrike" cap="none" dirty="0">
              <a:solidFill>
                <a:srgbClr val="000000"/>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a:t>
            </a:r>
            <a:r>
              <a:rPr lang="pt-BR" sz="1800" i="0" u="none" strike="noStrike" cap="none" dirty="0" err="1">
                <a:solidFill>
                  <a:srgbClr val="000000"/>
                </a:solidFill>
                <a:latin typeface="Roboto"/>
                <a:ea typeface="Roboto"/>
                <a:cs typeface="Roboto"/>
                <a:sym typeface="Roboto"/>
              </a:rPr>
              <a:t>Escritorio</a:t>
            </a:r>
            <a:r>
              <a:rPr lang="pt-BR" sz="1800" i="0" u="none" strike="noStrike" cap="none" dirty="0">
                <a:solidFill>
                  <a:srgbClr val="000000"/>
                </a:solidFill>
                <a:latin typeface="Roboto"/>
                <a:ea typeface="Roboto"/>
                <a:cs typeface="Roboto"/>
                <a:sym typeface="Roboto"/>
              </a:rPr>
              <a:t> &gt; </a:t>
            </a:r>
            <a:r>
              <a:rPr lang="pt-BR" sz="1800" b="1" i="0" u="none" strike="noStrike" cap="none" dirty="0" err="1">
                <a:solidFill>
                  <a:srgbClr val="000000"/>
                </a:solidFill>
                <a:latin typeface="Roboto"/>
                <a:ea typeface="Roboto"/>
                <a:cs typeface="Roboto"/>
                <a:sym typeface="Roboto"/>
              </a:rPr>
              <a:t>Claviculario</a:t>
            </a:r>
            <a:r>
              <a:rPr lang="pt-BR" sz="1800" b="1" i="0" u="none" strike="noStrike" cap="none" dirty="0">
                <a:solidFill>
                  <a:srgbClr val="000000"/>
                </a:solidFill>
                <a:latin typeface="Roboto"/>
                <a:ea typeface="Roboto"/>
                <a:cs typeface="Roboto"/>
                <a:sym typeface="Roboto"/>
              </a:rPr>
              <a:t> para </a:t>
            </a:r>
            <a:r>
              <a:rPr lang="pt-BR" sz="1800" b="1" i="0" u="none" strike="noStrike" cap="none" dirty="0" err="1">
                <a:solidFill>
                  <a:srgbClr val="000000"/>
                </a:solidFill>
                <a:latin typeface="Roboto"/>
                <a:ea typeface="Roboto"/>
                <a:cs typeface="Roboto"/>
                <a:sym typeface="Roboto"/>
              </a:rPr>
              <a:t>Escritorio</a:t>
            </a:r>
            <a:endParaRPr lang="pt-BR" sz="1800" b="1" i="0" u="none" strike="noStrike" cap="none" dirty="0">
              <a:solidFill>
                <a:srgbClr val="000000"/>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a:t>
            </a:r>
            <a:r>
              <a:rPr lang="pt-BR" sz="1800" i="0" u="none" strike="noStrike" cap="none" dirty="0" err="1">
                <a:solidFill>
                  <a:srgbClr val="000000"/>
                </a:solidFill>
                <a:latin typeface="Roboto"/>
                <a:ea typeface="Roboto"/>
                <a:cs typeface="Roboto"/>
                <a:sym typeface="Roboto"/>
              </a:rPr>
              <a:t>Escritorio</a:t>
            </a:r>
            <a:r>
              <a:rPr lang="pt-BR" sz="180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Conjunto de </a:t>
            </a:r>
            <a:r>
              <a:rPr lang="pt-BR" sz="1800" b="1" i="0" u="none" strike="noStrike" cap="none" dirty="0" err="1">
                <a:solidFill>
                  <a:srgbClr val="000000"/>
                </a:solidFill>
                <a:latin typeface="Roboto"/>
                <a:ea typeface="Roboto"/>
                <a:cs typeface="Roboto"/>
                <a:sym typeface="Roboto"/>
              </a:rPr>
              <a:t>Escritorio</a:t>
            </a:r>
            <a:endParaRPr lang="pt-BR" sz="1800" b="1" i="0" u="none" strike="noStrike" cap="none" dirty="0">
              <a:solidFill>
                <a:srgbClr val="000000"/>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a:t>
            </a:r>
            <a:r>
              <a:rPr lang="pt-BR" sz="1800" i="0" u="none" strike="noStrike" cap="none" dirty="0" err="1">
                <a:solidFill>
                  <a:srgbClr val="000000"/>
                </a:solidFill>
                <a:latin typeface="Roboto"/>
                <a:ea typeface="Roboto"/>
                <a:cs typeface="Roboto"/>
                <a:sym typeface="Roboto"/>
              </a:rPr>
              <a:t>Escritorio</a:t>
            </a:r>
            <a:r>
              <a:rPr lang="pt-BR" sz="180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Livreiro</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a:t>
            </a:r>
            <a:r>
              <a:rPr lang="pt-BR" sz="1800" i="0" u="none" strike="noStrike" cap="none" dirty="0" err="1">
                <a:solidFill>
                  <a:srgbClr val="000000"/>
                </a:solidFill>
                <a:latin typeface="Roboto"/>
                <a:ea typeface="Roboto"/>
                <a:cs typeface="Roboto"/>
                <a:sym typeface="Roboto"/>
              </a:rPr>
              <a:t>Escritorio</a:t>
            </a:r>
            <a:r>
              <a:rPr lang="pt-BR" sz="180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Longarina para </a:t>
            </a:r>
            <a:r>
              <a:rPr lang="pt-BR" sz="1800" b="1" i="0" u="none" strike="noStrike" cap="none" dirty="0" err="1">
                <a:solidFill>
                  <a:srgbClr val="000000"/>
                </a:solidFill>
                <a:latin typeface="Roboto"/>
                <a:ea typeface="Roboto"/>
                <a:cs typeface="Roboto"/>
                <a:sym typeface="Roboto"/>
              </a:rPr>
              <a:t>Escritorio</a:t>
            </a:r>
            <a:endParaRPr lang="pt-BR" sz="1800" b="1" i="0" u="none" strike="noStrike" cap="none" dirty="0">
              <a:solidFill>
                <a:srgbClr val="000000"/>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a:t>
            </a:r>
            <a:r>
              <a:rPr lang="pt-BR" sz="1800" i="0" u="none" strike="noStrike" cap="none" dirty="0" err="1">
                <a:solidFill>
                  <a:srgbClr val="000000"/>
                </a:solidFill>
                <a:latin typeface="Roboto"/>
                <a:ea typeface="Roboto"/>
                <a:cs typeface="Roboto"/>
                <a:sym typeface="Roboto"/>
              </a:rPr>
              <a:t>Escritorio</a:t>
            </a:r>
            <a:r>
              <a:rPr lang="pt-BR" sz="180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Mesa para </a:t>
            </a:r>
            <a:r>
              <a:rPr lang="pt-BR" sz="1800" b="1" i="0" u="none" strike="noStrike" cap="none" dirty="0" err="1">
                <a:solidFill>
                  <a:srgbClr val="000000"/>
                </a:solidFill>
                <a:latin typeface="Roboto"/>
                <a:ea typeface="Roboto"/>
                <a:cs typeface="Roboto"/>
                <a:sym typeface="Roboto"/>
              </a:rPr>
              <a:t>Escritorio</a:t>
            </a:r>
            <a:endParaRPr lang="pt-BR" b="1" dirty="0"/>
          </a:p>
        </p:txBody>
      </p:sp>
    </p:spTree>
    <p:extLst>
      <p:ext uri="{BB962C8B-B14F-4D97-AF65-F5344CB8AC3E}">
        <p14:creationId xmlns:p14="http://schemas.microsoft.com/office/powerpoint/2010/main" val="31097665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2"/>
          <p:cNvSpPr txBox="1"/>
          <p:nvPr/>
        </p:nvSpPr>
        <p:spPr>
          <a:xfrm>
            <a:off x="397564" y="667695"/>
            <a:ext cx="2359284"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pt-BR" sz="2800" b="0" i="0" u="none" strike="noStrike" cap="none"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Categorias</a:t>
            </a:r>
            <a:endParaRPr sz="14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sp>
        <p:nvSpPr>
          <p:cNvPr id="94" name="Google Shape;94;p2"/>
          <p:cNvSpPr txBox="1"/>
          <p:nvPr/>
        </p:nvSpPr>
        <p:spPr>
          <a:xfrm>
            <a:off x="397563" y="1577107"/>
            <a:ext cx="11170981" cy="3970277"/>
          </a:xfrm>
          <a:prstGeom prst="rect">
            <a:avLst/>
          </a:prstGeom>
          <a:noFill/>
          <a:ln>
            <a:noFill/>
          </a:ln>
        </p:spPr>
        <p:txBody>
          <a:bodyPr spcFirstLastPara="1" wrap="square" lIns="91425" tIns="45700" rIns="91425" bIns="45700" anchor="t" anchorCtr="0">
            <a:spAutoFit/>
          </a:bodyPr>
          <a:lstStyle/>
          <a:p>
            <a:pPr>
              <a:buSzPts val="1800"/>
            </a:pPr>
            <a:r>
              <a:rPr lang="pt-BR" sz="1800" i="0" u="none" strike="noStrike" cap="none" dirty="0">
                <a:solidFill>
                  <a:srgbClr val="000000"/>
                </a:solidFill>
                <a:latin typeface="Roboto"/>
                <a:ea typeface="Roboto"/>
                <a:cs typeface="Roboto"/>
                <a:sym typeface="Roboto"/>
              </a:rPr>
              <a:t>Moveis &gt; Moveis para Quarto &gt; </a:t>
            </a:r>
            <a:r>
              <a:rPr lang="pt-BR" sz="1800" b="1" i="0" u="none" strike="noStrike" cap="none" dirty="0">
                <a:solidFill>
                  <a:srgbClr val="000000"/>
                </a:solidFill>
                <a:latin typeface="Roboto"/>
                <a:ea typeface="Roboto"/>
                <a:cs typeface="Roboto"/>
                <a:sym typeface="Roboto"/>
              </a:rPr>
              <a:t>Bau</a:t>
            </a:r>
          </a:p>
          <a:p>
            <a:pPr>
              <a:buSzPts val="1800"/>
            </a:pPr>
            <a:r>
              <a:rPr lang="pt-BR" sz="1800" i="0" u="none" strike="noStrike" cap="none" dirty="0">
                <a:solidFill>
                  <a:srgbClr val="000000"/>
                </a:solidFill>
                <a:latin typeface="Roboto"/>
                <a:ea typeface="Roboto"/>
                <a:cs typeface="Roboto"/>
                <a:sym typeface="Roboto"/>
              </a:rPr>
              <a:t>Moveis &gt; Moveis para Quarto &gt; Cabeceira, Cama e </a:t>
            </a:r>
            <a:r>
              <a:rPr lang="pt-BR" sz="1800" i="0" u="none" strike="noStrike" cap="none" dirty="0" err="1">
                <a:solidFill>
                  <a:srgbClr val="000000"/>
                </a:solidFill>
                <a:latin typeface="Roboto"/>
                <a:ea typeface="Roboto"/>
                <a:cs typeface="Roboto"/>
                <a:sym typeface="Roboto"/>
              </a:rPr>
              <a:t>Colchao</a:t>
            </a:r>
            <a:r>
              <a:rPr lang="pt-BR" sz="180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Base para Cama Box</a:t>
            </a:r>
          </a:p>
          <a:p>
            <a:pPr>
              <a:buSzPts val="1800"/>
            </a:pPr>
            <a:r>
              <a:rPr lang="pt-BR" sz="1800" i="0" u="none" strike="noStrike" cap="none" dirty="0">
                <a:solidFill>
                  <a:srgbClr val="000000"/>
                </a:solidFill>
                <a:latin typeface="Roboto"/>
                <a:ea typeface="Roboto"/>
                <a:cs typeface="Roboto"/>
                <a:sym typeface="Roboto"/>
              </a:rPr>
              <a:t>Moveis &gt; Moveis para Quarto &gt; Cabeceira, Cama e </a:t>
            </a:r>
            <a:r>
              <a:rPr lang="pt-BR" sz="1800" i="0" u="none" strike="noStrike" cap="none" dirty="0" err="1">
                <a:solidFill>
                  <a:srgbClr val="000000"/>
                </a:solidFill>
                <a:latin typeface="Roboto"/>
                <a:ea typeface="Roboto"/>
                <a:cs typeface="Roboto"/>
                <a:sym typeface="Roboto"/>
              </a:rPr>
              <a:t>Colchao</a:t>
            </a:r>
            <a:r>
              <a:rPr lang="pt-BR" sz="180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Cabeceira</a:t>
            </a:r>
          </a:p>
          <a:p>
            <a:pPr>
              <a:buSzPts val="1800"/>
            </a:pPr>
            <a:r>
              <a:rPr lang="pt-BR" sz="1800" i="0" u="none" strike="noStrike" cap="none" dirty="0">
                <a:solidFill>
                  <a:srgbClr val="000000"/>
                </a:solidFill>
                <a:latin typeface="Roboto"/>
                <a:ea typeface="Roboto"/>
                <a:cs typeface="Roboto"/>
                <a:sym typeface="Roboto"/>
              </a:rPr>
              <a:t>Moveis &gt; Moveis para Quarto &gt; Cabeceira, Cama e </a:t>
            </a:r>
            <a:r>
              <a:rPr lang="pt-BR" sz="1800" i="0" u="none" strike="noStrike" cap="none" dirty="0" err="1">
                <a:solidFill>
                  <a:srgbClr val="000000"/>
                </a:solidFill>
                <a:latin typeface="Roboto"/>
                <a:ea typeface="Roboto"/>
                <a:cs typeface="Roboto"/>
                <a:sym typeface="Roboto"/>
              </a:rPr>
              <a:t>Colchao</a:t>
            </a:r>
            <a:r>
              <a:rPr lang="pt-BR" sz="180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Cama</a:t>
            </a:r>
          </a:p>
          <a:p>
            <a:pPr>
              <a:buSzPts val="1800"/>
            </a:pPr>
            <a:r>
              <a:rPr lang="pt-BR" sz="1800" i="0" u="none" strike="noStrike" cap="none" dirty="0">
                <a:solidFill>
                  <a:srgbClr val="000000"/>
                </a:solidFill>
                <a:latin typeface="Roboto"/>
                <a:ea typeface="Roboto"/>
                <a:cs typeface="Roboto"/>
                <a:sym typeface="Roboto"/>
              </a:rPr>
              <a:t>Moveis &gt; Moveis para Quarto &gt; Cabeceira, Cama e </a:t>
            </a:r>
            <a:r>
              <a:rPr lang="pt-BR" sz="1800" i="0" u="none" strike="noStrike" cap="none" dirty="0" err="1">
                <a:solidFill>
                  <a:srgbClr val="000000"/>
                </a:solidFill>
                <a:latin typeface="Roboto"/>
                <a:ea typeface="Roboto"/>
                <a:cs typeface="Roboto"/>
                <a:sym typeface="Roboto"/>
              </a:rPr>
              <a:t>Colchao</a:t>
            </a:r>
            <a:r>
              <a:rPr lang="pt-BR" sz="1800" i="0" u="none" strike="noStrike" cap="none" dirty="0">
                <a:solidFill>
                  <a:srgbClr val="000000"/>
                </a:solidFill>
                <a:latin typeface="Roboto"/>
                <a:ea typeface="Roboto"/>
                <a:cs typeface="Roboto"/>
                <a:sym typeface="Roboto"/>
              </a:rPr>
              <a:t> &gt; </a:t>
            </a:r>
            <a:r>
              <a:rPr lang="pt-BR" sz="1800" b="1" i="0" u="none" strike="noStrike" cap="none" dirty="0" err="1">
                <a:solidFill>
                  <a:srgbClr val="000000"/>
                </a:solidFill>
                <a:latin typeface="Roboto"/>
                <a:ea typeface="Roboto"/>
                <a:cs typeface="Roboto"/>
                <a:sym typeface="Roboto"/>
              </a:rPr>
              <a:t>Colchao</a:t>
            </a:r>
            <a:endParaRPr lang="pt-BR" sz="1800" b="1" i="0" u="none" strike="noStrike" cap="none" dirty="0">
              <a:solidFill>
                <a:srgbClr val="000000"/>
              </a:solidFill>
              <a:latin typeface="Roboto"/>
              <a:ea typeface="Roboto"/>
              <a:cs typeface="Roboto"/>
              <a:sym typeface="Roboto"/>
            </a:endParaRPr>
          </a:p>
          <a:p>
            <a:pPr>
              <a:buSzPts val="1800"/>
            </a:pPr>
            <a:r>
              <a:rPr lang="pt-BR" sz="1800" i="0" u="none" strike="noStrike" cap="none" dirty="0">
                <a:solidFill>
                  <a:srgbClr val="000000"/>
                </a:solidFill>
                <a:latin typeface="Roboto"/>
                <a:ea typeface="Roboto"/>
                <a:cs typeface="Roboto"/>
                <a:sym typeface="Roboto"/>
              </a:rPr>
              <a:t>Moveis &gt; Moveis para Quarto &gt; Cabeceira, Cama e </a:t>
            </a:r>
            <a:r>
              <a:rPr lang="pt-BR" sz="1800" i="0" u="none" strike="noStrike" cap="none" dirty="0" err="1">
                <a:solidFill>
                  <a:srgbClr val="000000"/>
                </a:solidFill>
                <a:latin typeface="Roboto"/>
                <a:ea typeface="Roboto"/>
                <a:cs typeface="Roboto"/>
                <a:sym typeface="Roboto"/>
              </a:rPr>
              <a:t>Colchao</a:t>
            </a:r>
            <a:r>
              <a:rPr lang="pt-BR" sz="180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Conjunto de Base e </a:t>
            </a:r>
            <a:r>
              <a:rPr lang="pt-BR" sz="1800" b="1" i="0" u="none" strike="noStrike" cap="none" dirty="0" err="1">
                <a:solidFill>
                  <a:srgbClr val="000000"/>
                </a:solidFill>
                <a:latin typeface="Roboto"/>
                <a:ea typeface="Roboto"/>
                <a:cs typeface="Roboto"/>
                <a:sym typeface="Roboto"/>
              </a:rPr>
              <a:t>Colchao</a:t>
            </a:r>
            <a:r>
              <a:rPr lang="pt-BR" sz="1800" b="1" i="0" u="none" strike="noStrike" cap="none" dirty="0">
                <a:solidFill>
                  <a:srgbClr val="000000"/>
                </a:solidFill>
                <a:latin typeface="Roboto"/>
                <a:ea typeface="Roboto"/>
                <a:cs typeface="Roboto"/>
                <a:sym typeface="Roboto"/>
              </a:rPr>
              <a:t> para Cama Box</a:t>
            </a:r>
          </a:p>
          <a:p>
            <a:pPr>
              <a:buSzPts val="1800"/>
            </a:pPr>
            <a:r>
              <a:rPr lang="pt-BR" sz="1800" i="0" u="none" strike="noStrike" cap="none" dirty="0">
                <a:solidFill>
                  <a:srgbClr val="000000"/>
                </a:solidFill>
                <a:latin typeface="Roboto"/>
                <a:ea typeface="Roboto"/>
                <a:cs typeface="Roboto"/>
                <a:sym typeface="Roboto"/>
              </a:rPr>
              <a:t>Moveis &gt; Moveis para Quarto &gt; </a:t>
            </a:r>
            <a:r>
              <a:rPr lang="pt-BR" sz="1800" b="1" i="0" u="none" strike="noStrike" cap="none" dirty="0">
                <a:solidFill>
                  <a:srgbClr val="000000"/>
                </a:solidFill>
                <a:latin typeface="Roboto"/>
                <a:ea typeface="Roboto"/>
                <a:cs typeface="Roboto"/>
                <a:sym typeface="Roboto"/>
              </a:rPr>
              <a:t>Calcadeira</a:t>
            </a:r>
          </a:p>
          <a:p>
            <a:pPr>
              <a:buSzPts val="1800"/>
            </a:pPr>
            <a:r>
              <a:rPr lang="pt-BR" sz="1800" i="0" u="none" strike="noStrike" cap="none" dirty="0">
                <a:solidFill>
                  <a:srgbClr val="000000"/>
                </a:solidFill>
                <a:latin typeface="Roboto"/>
                <a:ea typeface="Roboto"/>
                <a:cs typeface="Roboto"/>
                <a:sym typeface="Roboto"/>
              </a:rPr>
              <a:t>Moveis &gt; Moveis para Quarto &gt; </a:t>
            </a:r>
            <a:r>
              <a:rPr lang="pt-BR" sz="1800" b="1" i="0" u="none" strike="noStrike" cap="none" dirty="0" err="1">
                <a:solidFill>
                  <a:srgbClr val="000000"/>
                </a:solidFill>
                <a:latin typeface="Roboto"/>
                <a:ea typeface="Roboto"/>
                <a:cs typeface="Roboto"/>
                <a:sym typeface="Roboto"/>
              </a:rPr>
              <a:t>Comoda</a:t>
            </a:r>
            <a:r>
              <a:rPr lang="pt-BR" sz="1800" b="1" i="0" u="none" strike="noStrike" cap="none" dirty="0">
                <a:solidFill>
                  <a:srgbClr val="000000"/>
                </a:solidFill>
                <a:latin typeface="Roboto"/>
                <a:ea typeface="Roboto"/>
                <a:cs typeface="Roboto"/>
                <a:sym typeface="Roboto"/>
              </a:rPr>
              <a:t> Adulto</a:t>
            </a:r>
          </a:p>
          <a:p>
            <a:pPr>
              <a:buSzPts val="1800"/>
            </a:pPr>
            <a:r>
              <a:rPr lang="pt-BR" sz="1800" i="0" u="none" strike="noStrike" cap="none" dirty="0">
                <a:solidFill>
                  <a:srgbClr val="000000"/>
                </a:solidFill>
                <a:latin typeface="Roboto"/>
                <a:ea typeface="Roboto"/>
                <a:cs typeface="Roboto"/>
                <a:sym typeface="Roboto"/>
              </a:rPr>
              <a:t>Moveis &gt; Moveis para Quarto &gt; </a:t>
            </a:r>
            <a:r>
              <a:rPr lang="pt-BR" sz="1800" b="1" i="0" u="none" strike="noStrike" cap="none" dirty="0">
                <a:solidFill>
                  <a:srgbClr val="000000"/>
                </a:solidFill>
                <a:latin typeface="Roboto"/>
                <a:ea typeface="Roboto"/>
                <a:cs typeface="Roboto"/>
                <a:sym typeface="Roboto"/>
              </a:rPr>
              <a:t>Conjunto de Bau, Cabeceira e Calcadeira</a:t>
            </a:r>
          </a:p>
          <a:p>
            <a:pPr>
              <a:buSzPts val="1800"/>
            </a:pPr>
            <a:r>
              <a:rPr lang="pt-BR" sz="1800" i="0" u="none" strike="noStrike" cap="none" dirty="0">
                <a:solidFill>
                  <a:srgbClr val="000000"/>
                </a:solidFill>
                <a:latin typeface="Roboto"/>
                <a:ea typeface="Roboto"/>
                <a:cs typeface="Roboto"/>
                <a:sym typeface="Roboto"/>
              </a:rPr>
              <a:t>Moveis &gt; Moveis para Quarto &gt; </a:t>
            </a:r>
            <a:r>
              <a:rPr lang="pt-BR" sz="1800" b="1" i="0" u="none" strike="noStrike" cap="none" dirty="0">
                <a:solidFill>
                  <a:srgbClr val="000000"/>
                </a:solidFill>
                <a:latin typeface="Roboto"/>
                <a:ea typeface="Roboto"/>
                <a:cs typeface="Roboto"/>
                <a:sym typeface="Roboto"/>
              </a:rPr>
              <a:t>Conjunto de Quarto Adulto</a:t>
            </a:r>
          </a:p>
          <a:p>
            <a:pPr>
              <a:buSzPts val="1800"/>
            </a:pPr>
            <a:r>
              <a:rPr lang="pt-BR" sz="1800" i="0" u="none" strike="noStrike" cap="none" dirty="0">
                <a:solidFill>
                  <a:srgbClr val="000000"/>
                </a:solidFill>
                <a:latin typeface="Roboto"/>
                <a:ea typeface="Roboto"/>
                <a:cs typeface="Roboto"/>
                <a:sym typeface="Roboto"/>
              </a:rPr>
              <a:t>Moveis &gt; Moveis para Quarto &gt; </a:t>
            </a:r>
            <a:r>
              <a:rPr lang="pt-BR" sz="1800" b="1" i="0" u="none" strike="noStrike" cap="none" dirty="0">
                <a:solidFill>
                  <a:srgbClr val="000000"/>
                </a:solidFill>
                <a:latin typeface="Roboto"/>
                <a:ea typeface="Roboto"/>
                <a:cs typeface="Roboto"/>
                <a:sym typeface="Roboto"/>
              </a:rPr>
              <a:t>Guarda Roupa Adulto</a:t>
            </a:r>
          </a:p>
          <a:p>
            <a:pPr>
              <a:buSzPts val="1800"/>
            </a:pPr>
            <a:r>
              <a:rPr lang="pt-BR" sz="1800" i="0" u="none" strike="noStrike" cap="none" dirty="0">
                <a:solidFill>
                  <a:srgbClr val="000000"/>
                </a:solidFill>
                <a:latin typeface="Roboto"/>
                <a:ea typeface="Roboto"/>
                <a:cs typeface="Roboto"/>
                <a:sym typeface="Roboto"/>
              </a:rPr>
              <a:t>Moveis &gt; Moveis para Quarto &gt; </a:t>
            </a:r>
            <a:r>
              <a:rPr lang="pt-BR" sz="1800" b="1" i="0" u="none" strike="noStrike" cap="none" dirty="0">
                <a:solidFill>
                  <a:srgbClr val="000000"/>
                </a:solidFill>
                <a:latin typeface="Roboto"/>
                <a:ea typeface="Roboto"/>
                <a:cs typeface="Roboto"/>
                <a:sym typeface="Roboto"/>
              </a:rPr>
              <a:t>Mesa de Cabeceira</a:t>
            </a:r>
          </a:p>
          <a:p>
            <a:pPr>
              <a:buSzPts val="1800"/>
            </a:pPr>
            <a:r>
              <a:rPr lang="pt-BR" sz="1800" i="0" u="none" strike="noStrike" cap="none" dirty="0">
                <a:solidFill>
                  <a:srgbClr val="000000"/>
                </a:solidFill>
                <a:latin typeface="Roboto"/>
                <a:ea typeface="Roboto"/>
                <a:cs typeface="Roboto"/>
                <a:sym typeface="Roboto"/>
              </a:rPr>
              <a:t>Moveis &gt; Moveis para Quarto &gt; </a:t>
            </a:r>
            <a:r>
              <a:rPr lang="pt-BR" sz="1800" b="1" i="0" u="none" strike="noStrike" cap="none" dirty="0">
                <a:solidFill>
                  <a:srgbClr val="000000"/>
                </a:solidFill>
                <a:latin typeface="Roboto"/>
                <a:ea typeface="Roboto"/>
                <a:cs typeface="Roboto"/>
                <a:sym typeface="Roboto"/>
              </a:rPr>
              <a:t>Penteadeira</a:t>
            </a:r>
          </a:p>
          <a:p>
            <a:pPr>
              <a:buSzPts val="1800"/>
            </a:pPr>
            <a:r>
              <a:rPr lang="pt-BR" sz="1800" i="0" u="none" strike="noStrike" cap="none" dirty="0">
                <a:solidFill>
                  <a:srgbClr val="000000"/>
                </a:solidFill>
                <a:latin typeface="Roboto"/>
                <a:ea typeface="Roboto"/>
                <a:cs typeface="Roboto"/>
                <a:sym typeface="Roboto"/>
              </a:rPr>
              <a:t>Moveis &gt; Moveis para Quarto &gt; </a:t>
            </a:r>
            <a:r>
              <a:rPr lang="pt-BR" sz="1800" b="1" i="0" u="none" strike="noStrike" cap="none" dirty="0">
                <a:solidFill>
                  <a:srgbClr val="000000"/>
                </a:solidFill>
                <a:latin typeface="Roboto"/>
                <a:ea typeface="Roboto"/>
                <a:cs typeface="Roboto"/>
                <a:sym typeface="Roboto"/>
              </a:rPr>
              <a:t>Sapateira</a:t>
            </a:r>
          </a:p>
        </p:txBody>
      </p:sp>
    </p:spTree>
    <p:extLst>
      <p:ext uri="{BB962C8B-B14F-4D97-AF65-F5344CB8AC3E}">
        <p14:creationId xmlns:p14="http://schemas.microsoft.com/office/powerpoint/2010/main" val="11270567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2"/>
          <p:cNvSpPr txBox="1"/>
          <p:nvPr/>
        </p:nvSpPr>
        <p:spPr>
          <a:xfrm>
            <a:off x="397563" y="667695"/>
            <a:ext cx="2495761"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pt-BR" sz="2800" b="0" i="0" u="none" strike="noStrike" cap="none"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Categorias</a:t>
            </a:r>
            <a:endParaRPr sz="14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sp>
        <p:nvSpPr>
          <p:cNvPr id="94" name="Google Shape;94;p2"/>
          <p:cNvSpPr txBox="1"/>
          <p:nvPr/>
        </p:nvSpPr>
        <p:spPr>
          <a:xfrm>
            <a:off x="397563" y="1577107"/>
            <a:ext cx="11170981" cy="45242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Quarto Infantil &gt; </a:t>
            </a:r>
            <a:r>
              <a:rPr lang="pt-BR" sz="1800" b="1" i="0" u="none" strike="noStrike" cap="none" dirty="0">
                <a:solidFill>
                  <a:srgbClr val="000000"/>
                </a:solidFill>
                <a:latin typeface="Roboto"/>
                <a:ea typeface="Roboto"/>
                <a:cs typeface="Roboto"/>
                <a:sym typeface="Roboto"/>
              </a:rPr>
              <a:t>Cadeira infantil</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Quarto Infantil &gt; </a:t>
            </a:r>
            <a:r>
              <a:rPr lang="pt-BR" sz="1800" b="1" i="0" u="none" strike="noStrike" cap="none" dirty="0" err="1">
                <a:solidFill>
                  <a:srgbClr val="000000"/>
                </a:solidFill>
                <a:latin typeface="Roboto"/>
                <a:ea typeface="Roboto"/>
                <a:cs typeface="Roboto"/>
                <a:sym typeface="Roboto"/>
              </a:rPr>
              <a:t>Comoda</a:t>
            </a:r>
            <a:r>
              <a:rPr lang="pt-BR" sz="1800" b="1" i="0" u="none" strike="noStrike" cap="none" dirty="0">
                <a:solidFill>
                  <a:srgbClr val="000000"/>
                </a:solidFill>
                <a:latin typeface="Roboto"/>
                <a:ea typeface="Roboto"/>
                <a:cs typeface="Roboto"/>
                <a:sym typeface="Roboto"/>
              </a:rPr>
              <a:t> infantil</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Quarto Infantil &gt; </a:t>
            </a:r>
            <a:r>
              <a:rPr lang="pt-BR" sz="1800" b="1" i="0" u="none" strike="noStrike" cap="none" dirty="0">
                <a:solidFill>
                  <a:srgbClr val="000000"/>
                </a:solidFill>
                <a:latin typeface="Roboto"/>
                <a:ea typeface="Roboto"/>
                <a:cs typeface="Roboto"/>
                <a:sym typeface="Roboto"/>
              </a:rPr>
              <a:t>Conjunto de Mesa e Cadeira Infantil</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Quarto Infantil &gt; </a:t>
            </a:r>
            <a:r>
              <a:rPr lang="pt-BR" sz="1800" b="1" i="0" u="none" strike="noStrike" cap="none" dirty="0">
                <a:solidFill>
                  <a:srgbClr val="000000"/>
                </a:solidFill>
                <a:latin typeface="Roboto"/>
                <a:ea typeface="Roboto"/>
                <a:cs typeface="Roboto"/>
                <a:sym typeface="Roboto"/>
              </a:rPr>
              <a:t>Conjunto de Quarto Infantil</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Quarto Infantil &gt; </a:t>
            </a:r>
            <a:r>
              <a:rPr lang="pt-BR" sz="1800" b="1" i="0" u="none" strike="noStrike" cap="none" dirty="0">
                <a:solidFill>
                  <a:srgbClr val="000000"/>
                </a:solidFill>
                <a:latin typeface="Roboto"/>
                <a:ea typeface="Roboto"/>
                <a:cs typeface="Roboto"/>
                <a:sym typeface="Roboto"/>
              </a:rPr>
              <a:t>Guarda Roupa Infantil</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Quarto Infantil &gt; </a:t>
            </a:r>
            <a:r>
              <a:rPr lang="pt-BR" sz="1800" b="1" i="0" u="none" strike="noStrike" cap="none" dirty="0">
                <a:solidFill>
                  <a:srgbClr val="000000"/>
                </a:solidFill>
                <a:latin typeface="Roboto"/>
                <a:ea typeface="Roboto"/>
                <a:cs typeface="Roboto"/>
                <a:sym typeface="Roboto"/>
              </a:rPr>
              <a:t>Mesa Infantil</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Sala de Estar &gt; </a:t>
            </a:r>
            <a:r>
              <a:rPr lang="pt-BR" sz="1800" b="1" i="0" u="none" strike="noStrike" cap="none" dirty="0">
                <a:solidFill>
                  <a:srgbClr val="000000"/>
                </a:solidFill>
                <a:latin typeface="Roboto"/>
                <a:ea typeface="Roboto"/>
                <a:cs typeface="Roboto"/>
                <a:sym typeface="Roboto"/>
              </a:rPr>
              <a:t>Conjunto de Mesa</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Sala de Estar &gt; </a:t>
            </a:r>
            <a:r>
              <a:rPr lang="pt-BR" sz="1800" b="1" i="0" u="none" strike="noStrike" cap="none" dirty="0">
                <a:solidFill>
                  <a:srgbClr val="000000"/>
                </a:solidFill>
                <a:latin typeface="Roboto"/>
                <a:ea typeface="Roboto"/>
                <a:cs typeface="Roboto"/>
                <a:sym typeface="Roboto"/>
              </a:rPr>
              <a:t>Estante para Home </a:t>
            </a:r>
            <a:r>
              <a:rPr lang="pt-BR" sz="1800" b="1" i="0" u="none" strike="noStrike" cap="none" dirty="0" err="1">
                <a:solidFill>
                  <a:srgbClr val="000000"/>
                </a:solidFill>
                <a:latin typeface="Roboto"/>
                <a:ea typeface="Roboto"/>
                <a:cs typeface="Roboto"/>
                <a:sym typeface="Roboto"/>
              </a:rPr>
              <a:t>Theater</a:t>
            </a:r>
            <a:r>
              <a:rPr lang="pt-BR" sz="1800" b="1" i="0" u="none" strike="noStrike" cap="none" dirty="0">
                <a:solidFill>
                  <a:srgbClr val="000000"/>
                </a:solidFill>
                <a:latin typeface="Roboto"/>
                <a:ea typeface="Roboto"/>
                <a:cs typeface="Roboto"/>
                <a:sym typeface="Roboto"/>
              </a:rPr>
              <a:t> e TV</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Sala de Estar &gt; </a:t>
            </a:r>
            <a:r>
              <a:rPr lang="pt-BR" sz="1800" b="1" i="0" u="none" strike="noStrike" cap="none" dirty="0">
                <a:solidFill>
                  <a:srgbClr val="000000"/>
                </a:solidFill>
                <a:latin typeface="Roboto"/>
                <a:ea typeface="Roboto"/>
                <a:cs typeface="Roboto"/>
                <a:sym typeface="Roboto"/>
              </a:rPr>
              <a:t>Mesa de Centro</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Sala de Estar &gt; </a:t>
            </a:r>
            <a:r>
              <a:rPr lang="pt-BR" sz="1800" b="1" i="0" u="none" strike="noStrike" cap="none" dirty="0">
                <a:solidFill>
                  <a:srgbClr val="000000"/>
                </a:solidFill>
                <a:latin typeface="Roboto"/>
                <a:ea typeface="Roboto"/>
                <a:cs typeface="Roboto"/>
                <a:sym typeface="Roboto"/>
              </a:rPr>
              <a:t>Mesa Lateral</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Sala de Estar &gt; </a:t>
            </a:r>
            <a:r>
              <a:rPr lang="pt-BR" sz="1800" b="1" i="0" u="none" strike="noStrike" cap="none" dirty="0">
                <a:solidFill>
                  <a:srgbClr val="000000"/>
                </a:solidFill>
                <a:latin typeface="Roboto"/>
                <a:ea typeface="Roboto"/>
                <a:cs typeface="Roboto"/>
                <a:sym typeface="Roboto"/>
              </a:rPr>
              <a:t>Painel para TV</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Sala de Estar &gt; </a:t>
            </a:r>
            <a:r>
              <a:rPr lang="pt-BR" sz="1800" b="1" i="0" u="none" strike="noStrike" cap="none" dirty="0">
                <a:solidFill>
                  <a:srgbClr val="000000"/>
                </a:solidFill>
                <a:latin typeface="Roboto"/>
                <a:ea typeface="Roboto"/>
                <a:cs typeface="Roboto"/>
                <a:sym typeface="Roboto"/>
              </a:rPr>
              <a:t>Poltrona</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Sala de Estar &gt; </a:t>
            </a:r>
            <a:r>
              <a:rPr lang="pt-BR" sz="1800" b="1" i="0" u="none" strike="noStrike" cap="none" dirty="0">
                <a:solidFill>
                  <a:srgbClr val="000000"/>
                </a:solidFill>
                <a:latin typeface="Roboto"/>
                <a:ea typeface="Roboto"/>
                <a:cs typeface="Roboto"/>
                <a:sym typeface="Roboto"/>
              </a:rPr>
              <a:t>Puff e Tamborete</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Sala de Estar &gt; </a:t>
            </a:r>
            <a:r>
              <a:rPr lang="pt-BR" sz="1800" b="1" i="0" u="none" strike="noStrike" cap="none" dirty="0">
                <a:solidFill>
                  <a:srgbClr val="000000"/>
                </a:solidFill>
                <a:latin typeface="Roboto"/>
                <a:ea typeface="Roboto"/>
                <a:cs typeface="Roboto"/>
                <a:sym typeface="Roboto"/>
              </a:rPr>
              <a:t>Rack</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Sala de Estar &gt; </a:t>
            </a:r>
            <a:r>
              <a:rPr lang="pt-BR" sz="1800" b="1" i="0" u="none" strike="noStrike" cap="none" dirty="0">
                <a:solidFill>
                  <a:srgbClr val="000000"/>
                </a:solidFill>
                <a:latin typeface="Roboto"/>
                <a:ea typeface="Roboto"/>
                <a:cs typeface="Roboto"/>
                <a:sym typeface="Roboto"/>
              </a:rPr>
              <a:t>Rack com Painel para TV</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Sala de Estar &gt; </a:t>
            </a:r>
            <a:r>
              <a:rPr lang="pt-BR" sz="1800" b="1" i="0" u="none" strike="noStrike" cap="none" dirty="0" err="1">
                <a:solidFill>
                  <a:srgbClr val="000000"/>
                </a:solidFill>
                <a:latin typeface="Roboto"/>
                <a:ea typeface="Roboto"/>
                <a:cs typeface="Roboto"/>
                <a:sym typeface="Roboto"/>
              </a:rPr>
              <a:t>Sofa</a:t>
            </a:r>
            <a:endParaRPr lang="pt-BR" sz="1800" b="1" i="0" u="none" strike="noStrike" cap="none" dirty="0">
              <a:solidFill>
                <a:srgbClr val="000000"/>
              </a:solidFill>
              <a:latin typeface="Roboto"/>
              <a:ea typeface="Roboto"/>
              <a:cs typeface="Roboto"/>
              <a:sym typeface="Roboto"/>
            </a:endParaRPr>
          </a:p>
        </p:txBody>
      </p:sp>
    </p:spTree>
    <p:extLst>
      <p:ext uri="{BB962C8B-B14F-4D97-AF65-F5344CB8AC3E}">
        <p14:creationId xmlns:p14="http://schemas.microsoft.com/office/powerpoint/2010/main" val="27282086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2"/>
          <p:cNvSpPr txBox="1"/>
          <p:nvPr/>
        </p:nvSpPr>
        <p:spPr>
          <a:xfrm>
            <a:off x="397563" y="667695"/>
            <a:ext cx="2987081"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pt-BR" sz="2800" b="0" i="0" u="none" strike="noStrike" cap="none"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Categorias</a:t>
            </a:r>
            <a:endParaRPr sz="14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sp>
        <p:nvSpPr>
          <p:cNvPr id="94" name="Google Shape;94;p2"/>
          <p:cNvSpPr txBox="1"/>
          <p:nvPr/>
        </p:nvSpPr>
        <p:spPr>
          <a:xfrm>
            <a:off x="397563" y="1577107"/>
            <a:ext cx="11170981" cy="341627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Sala de Jantar &gt; </a:t>
            </a:r>
            <a:r>
              <a:rPr lang="pt-BR" sz="1800" b="1" i="0" u="none" strike="noStrike" cap="none" dirty="0">
                <a:solidFill>
                  <a:srgbClr val="000000"/>
                </a:solidFill>
                <a:latin typeface="Roboto"/>
                <a:ea typeface="Roboto"/>
                <a:cs typeface="Roboto"/>
                <a:sym typeface="Roboto"/>
              </a:rPr>
              <a:t>Adega de Vinho, Barzinho e Carrinho Bar</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Sala de Jantar &gt; </a:t>
            </a:r>
            <a:r>
              <a:rPr lang="pt-BR" sz="1800" b="1" i="0" u="none" strike="noStrike" cap="none" dirty="0">
                <a:solidFill>
                  <a:srgbClr val="000000"/>
                </a:solidFill>
                <a:latin typeface="Roboto"/>
                <a:ea typeface="Roboto"/>
                <a:cs typeface="Roboto"/>
                <a:sym typeface="Roboto"/>
              </a:rPr>
              <a:t>Aparador, Buffet e Cristaleira</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Sala de Jantar &gt; </a:t>
            </a:r>
            <a:r>
              <a:rPr lang="pt-BR" sz="1800" b="1" i="0" u="none" strike="noStrike" cap="none" dirty="0">
                <a:solidFill>
                  <a:srgbClr val="000000"/>
                </a:solidFill>
                <a:latin typeface="Roboto"/>
                <a:ea typeface="Roboto"/>
                <a:cs typeface="Roboto"/>
                <a:sym typeface="Roboto"/>
              </a:rPr>
              <a:t>Banco e Banqueta</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Sala de Jantar &gt; </a:t>
            </a:r>
            <a:r>
              <a:rPr lang="pt-BR" sz="1800" b="1" i="0" u="none" strike="noStrike" cap="none" dirty="0">
                <a:solidFill>
                  <a:srgbClr val="000000"/>
                </a:solidFill>
                <a:latin typeface="Roboto"/>
                <a:ea typeface="Roboto"/>
                <a:cs typeface="Roboto"/>
                <a:sym typeface="Roboto"/>
              </a:rPr>
              <a:t>Conjunto de Aparador, Buffet e Cristaleira</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Moveis para Sala de Jantar &gt; </a:t>
            </a:r>
            <a:r>
              <a:rPr lang="pt-BR" sz="1800" b="1" i="0" u="none" strike="noStrike" cap="none" dirty="0">
                <a:solidFill>
                  <a:srgbClr val="000000"/>
                </a:solidFill>
                <a:latin typeface="Roboto"/>
                <a:ea typeface="Roboto"/>
                <a:cs typeface="Roboto"/>
                <a:sym typeface="Roboto"/>
              </a:rPr>
              <a:t>Conjunto de Mesa com Cadeira Sala de Jantar</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Outros Moveis &gt; </a:t>
            </a:r>
            <a:r>
              <a:rPr lang="pt-BR" sz="1800" b="1" i="0" u="none" strike="noStrike" cap="none" dirty="0">
                <a:solidFill>
                  <a:srgbClr val="000000"/>
                </a:solidFill>
                <a:latin typeface="Roboto"/>
                <a:ea typeface="Roboto"/>
                <a:cs typeface="Roboto"/>
                <a:sym typeface="Roboto"/>
              </a:rPr>
              <a:t>Arquivo e Gaveteiro</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Outros Moveis &gt; </a:t>
            </a:r>
            <a:r>
              <a:rPr lang="pt-BR" sz="1800" b="1" i="0" u="none" strike="noStrike" cap="none" dirty="0">
                <a:solidFill>
                  <a:srgbClr val="000000"/>
                </a:solidFill>
                <a:latin typeface="Roboto"/>
                <a:ea typeface="Roboto"/>
                <a:cs typeface="Roboto"/>
                <a:sym typeface="Roboto"/>
              </a:rPr>
              <a:t>Base e Tampo</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Outros Moveis &gt; </a:t>
            </a:r>
            <a:r>
              <a:rPr lang="pt-BR" sz="1800" b="1" i="0" u="none" strike="noStrike" cap="none" dirty="0">
                <a:solidFill>
                  <a:srgbClr val="000000"/>
                </a:solidFill>
                <a:latin typeface="Roboto"/>
                <a:ea typeface="Roboto"/>
                <a:cs typeface="Roboto"/>
                <a:sym typeface="Roboto"/>
              </a:rPr>
              <a:t>Biombo</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Outros Moveis &gt; </a:t>
            </a:r>
            <a:r>
              <a:rPr lang="pt-BR" sz="1800" b="1" i="0" u="none" strike="noStrike" cap="none" dirty="0">
                <a:solidFill>
                  <a:srgbClr val="000000"/>
                </a:solidFill>
                <a:latin typeface="Roboto"/>
                <a:ea typeface="Roboto"/>
                <a:cs typeface="Roboto"/>
                <a:sym typeface="Roboto"/>
              </a:rPr>
              <a:t>Cubo, Prateleira e Nicho</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Outros Moveis &gt; </a:t>
            </a:r>
            <a:r>
              <a:rPr lang="pt-BR" sz="1800" b="1" i="0" u="none" strike="noStrike" cap="none" dirty="0">
                <a:solidFill>
                  <a:srgbClr val="000000"/>
                </a:solidFill>
                <a:latin typeface="Roboto"/>
                <a:ea typeface="Roboto"/>
                <a:cs typeface="Roboto"/>
                <a:sym typeface="Roboto"/>
              </a:rPr>
              <a:t>Mesa de Cozinha e Sala de Jantar</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Outros Moveis &gt; </a:t>
            </a:r>
            <a:r>
              <a:rPr lang="pt-BR" sz="1800" b="1" i="0" u="none" strike="noStrike" cap="none" dirty="0">
                <a:solidFill>
                  <a:srgbClr val="000000"/>
                </a:solidFill>
                <a:latin typeface="Roboto"/>
                <a:ea typeface="Roboto"/>
                <a:cs typeface="Roboto"/>
                <a:sym typeface="Roboto"/>
              </a:rPr>
              <a:t>Multiuso</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a:ea typeface="Roboto"/>
                <a:cs typeface="Roboto"/>
                <a:sym typeface="Roboto"/>
              </a:rPr>
              <a:t>Moveis &gt; Outros Moveis &gt; </a:t>
            </a:r>
            <a:r>
              <a:rPr lang="pt-BR" sz="1800" b="1" i="0" u="none" strike="noStrike" cap="none" dirty="0">
                <a:solidFill>
                  <a:srgbClr val="000000"/>
                </a:solidFill>
                <a:latin typeface="Roboto"/>
                <a:ea typeface="Roboto"/>
                <a:cs typeface="Roboto"/>
                <a:sym typeface="Roboto"/>
              </a:rPr>
              <a:t>Outras Cadeiras</a:t>
            </a:r>
          </a:p>
        </p:txBody>
      </p:sp>
    </p:spTree>
    <p:extLst>
      <p:ext uri="{BB962C8B-B14F-4D97-AF65-F5344CB8AC3E}">
        <p14:creationId xmlns:p14="http://schemas.microsoft.com/office/powerpoint/2010/main" val="818196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01"/>
        <p:cNvGrpSpPr/>
        <p:nvPr/>
      </p:nvGrpSpPr>
      <p:grpSpPr>
        <a:xfrm>
          <a:off x="0" y="0"/>
          <a:ext cx="0" cy="0"/>
          <a:chOff x="0" y="0"/>
          <a:chExt cx="0" cy="0"/>
        </a:xfrm>
      </p:grpSpPr>
      <p:sp>
        <p:nvSpPr>
          <p:cNvPr id="502" name="Google Shape;502;p60"/>
          <p:cNvSpPr txBox="1"/>
          <p:nvPr/>
        </p:nvSpPr>
        <p:spPr>
          <a:xfrm>
            <a:off x="735403" y="1641226"/>
            <a:ext cx="10721193"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Entra nesta categoria </a:t>
            </a:r>
            <a:r>
              <a:rPr lang="pt-BR" sz="1800" b="1" i="0" u="none" strike="noStrike" cap="none" dirty="0">
                <a:solidFill>
                  <a:srgbClr val="202124"/>
                </a:solidFill>
                <a:latin typeface="Roboto"/>
                <a:ea typeface="Roboto"/>
                <a:cs typeface="Roboto"/>
                <a:sym typeface="Roboto"/>
              </a:rPr>
              <a:t>mesa para aero hockey</a:t>
            </a:r>
            <a:r>
              <a:rPr lang="pt-BR" sz="1800" b="0" i="0" u="none" strike="noStrike" cap="none" dirty="0">
                <a:solidFill>
                  <a:srgbClr val="202124"/>
                </a:solidFill>
                <a:latin typeface="Roboto"/>
                <a:ea typeface="Roboto"/>
                <a:cs typeface="Roboto"/>
                <a:sym typeface="Roboto"/>
              </a:rPr>
              <a:t>. </a:t>
            </a: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O aero hockey é jogado sobre uma mesa com minúsculos furos espalhados por toda a superfície. Desses furos, saem jatos de ar, que diminuem drasticamente o atrito do disco sobre a superfície. Como atividade, o aero hockey estimula os reflexos e a concentração, bem como a tomada rápida de decisões e a coordenação motora. </a:t>
            </a:r>
            <a:endParaRPr dirty="0"/>
          </a:p>
        </p:txBody>
      </p:sp>
      <p:sp>
        <p:nvSpPr>
          <p:cNvPr id="504" name="Google Shape;504;p60"/>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Mesa de Jogos &gt; </a:t>
            </a:r>
            <a:r>
              <a:rPr lang="pt-BR" sz="2400" b="1" i="0" u="none" strike="noStrike" cap="none" dirty="0">
                <a:solidFill>
                  <a:srgbClr val="000000"/>
                </a:solidFill>
                <a:latin typeface="Roboto"/>
                <a:ea typeface="Roboto"/>
                <a:cs typeface="Roboto"/>
                <a:sym typeface="Roboto"/>
              </a:rPr>
              <a:t>Mesa para Aero Hockey</a:t>
            </a:r>
            <a:endParaRPr b="1" dirty="0"/>
          </a:p>
        </p:txBody>
      </p:sp>
      <p:pic>
        <p:nvPicPr>
          <p:cNvPr id="505" name="Google Shape;505;p60" descr="Mesa de Aero Hockey / Air Game - Klopf - Mesa Air Hockey - Magazine Luiza"/>
          <p:cNvPicPr preferRelativeResize="0"/>
          <p:nvPr/>
        </p:nvPicPr>
        <p:blipFill rotWithShape="1">
          <a:blip r:embed="rId3">
            <a:alphaModFix/>
          </a:blip>
          <a:srcRect/>
          <a:stretch/>
        </p:blipFill>
        <p:spPr>
          <a:xfrm>
            <a:off x="497857" y="3739487"/>
            <a:ext cx="3591241" cy="2744140"/>
          </a:xfrm>
          <a:prstGeom prst="rect">
            <a:avLst/>
          </a:prstGeom>
          <a:noFill/>
          <a:ln>
            <a:noFill/>
          </a:ln>
        </p:spPr>
      </p:pic>
      <p:pic>
        <p:nvPicPr>
          <p:cNvPr id="506" name="Google Shape;506;p60" descr="Aero Hockey / Air Game com Placar Eletrônico - Cód. AHP5075 - Esportes  Express"/>
          <p:cNvPicPr preferRelativeResize="0"/>
          <p:nvPr/>
        </p:nvPicPr>
        <p:blipFill rotWithShape="1">
          <a:blip r:embed="rId4">
            <a:alphaModFix/>
          </a:blip>
          <a:srcRect/>
          <a:stretch/>
        </p:blipFill>
        <p:spPr>
          <a:xfrm>
            <a:off x="4446010" y="3739487"/>
            <a:ext cx="3054628" cy="2866812"/>
          </a:xfrm>
          <a:prstGeom prst="rect">
            <a:avLst/>
          </a:prstGeom>
          <a:noFill/>
          <a:ln>
            <a:noFill/>
          </a:ln>
        </p:spPr>
      </p:pic>
      <p:pic>
        <p:nvPicPr>
          <p:cNvPr id="507" name="Google Shape;507;p60" descr="Mesa Aero Hockey: Promoções e Ofertas na Americanas"/>
          <p:cNvPicPr preferRelativeResize="0"/>
          <p:nvPr/>
        </p:nvPicPr>
        <p:blipFill rotWithShape="1">
          <a:blip r:embed="rId5">
            <a:alphaModFix/>
          </a:blip>
          <a:srcRect/>
          <a:stretch/>
        </p:blipFill>
        <p:spPr>
          <a:xfrm>
            <a:off x="8102895" y="3739487"/>
            <a:ext cx="2856258" cy="2744140"/>
          </a:xfrm>
          <a:prstGeom prst="rect">
            <a:avLst/>
          </a:prstGeom>
          <a:noFill/>
          <a:ln>
            <a:noFill/>
          </a:ln>
        </p:spPr>
      </p:pic>
    </p:spTree>
    <p:extLst>
      <p:ext uri="{BB962C8B-B14F-4D97-AF65-F5344CB8AC3E}">
        <p14:creationId xmlns:p14="http://schemas.microsoft.com/office/powerpoint/2010/main" val="3613183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11"/>
        <p:cNvGrpSpPr/>
        <p:nvPr/>
      </p:nvGrpSpPr>
      <p:grpSpPr>
        <a:xfrm>
          <a:off x="0" y="0"/>
          <a:ext cx="0" cy="0"/>
          <a:chOff x="0" y="0"/>
          <a:chExt cx="0" cy="0"/>
        </a:xfrm>
      </p:grpSpPr>
      <p:sp>
        <p:nvSpPr>
          <p:cNvPr id="512" name="Google Shape;512;p61"/>
          <p:cNvSpPr txBox="1"/>
          <p:nvPr/>
        </p:nvSpPr>
        <p:spPr>
          <a:xfrm>
            <a:off x="735403" y="1898609"/>
            <a:ext cx="10721193" cy="369291"/>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 </a:t>
            </a:r>
            <a:r>
              <a:rPr lang="pt-BR" sz="1800" b="1" i="0" u="none" strike="noStrike" cap="none" dirty="0">
                <a:solidFill>
                  <a:srgbClr val="202124"/>
                </a:solidFill>
                <a:latin typeface="Roboto"/>
                <a:ea typeface="Roboto"/>
                <a:cs typeface="Roboto"/>
                <a:sym typeface="Roboto"/>
              </a:rPr>
              <a:t>mesa para baralho e carteado </a:t>
            </a:r>
            <a:r>
              <a:rPr lang="pt-BR" sz="1800" b="0" i="0" u="none" strike="noStrike" cap="none" dirty="0">
                <a:solidFill>
                  <a:srgbClr val="202124"/>
                </a:solidFill>
                <a:latin typeface="Roboto"/>
                <a:ea typeface="Roboto"/>
                <a:cs typeface="Roboto"/>
                <a:sym typeface="Roboto"/>
              </a:rPr>
              <a:t>é um móvel planejado especialmente para jogos de cartas.</a:t>
            </a:r>
            <a:endParaRPr sz="1800" b="0" i="0" u="none" strike="noStrike" cap="none" dirty="0">
              <a:solidFill>
                <a:srgbClr val="202124"/>
              </a:solidFill>
              <a:latin typeface="Roboto"/>
              <a:ea typeface="Roboto"/>
              <a:cs typeface="Roboto"/>
              <a:sym typeface="Roboto"/>
            </a:endParaRPr>
          </a:p>
        </p:txBody>
      </p:sp>
      <p:sp>
        <p:nvSpPr>
          <p:cNvPr id="514" name="Google Shape;514;p61"/>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Mesa de Jogos &gt; </a:t>
            </a:r>
            <a:r>
              <a:rPr lang="pt-BR" sz="2400" b="1" i="0" u="none" strike="noStrike" cap="none" dirty="0">
                <a:solidFill>
                  <a:srgbClr val="000000"/>
                </a:solidFill>
                <a:latin typeface="Roboto"/>
                <a:ea typeface="Roboto"/>
                <a:cs typeface="Roboto"/>
                <a:sym typeface="Roboto"/>
              </a:rPr>
              <a:t>Mesa para Baralho e Carteado</a:t>
            </a:r>
            <a:endParaRPr b="1" dirty="0"/>
          </a:p>
        </p:txBody>
      </p:sp>
      <p:pic>
        <p:nvPicPr>
          <p:cNvPr id="515" name="Google Shape;515;p61" descr="Mesa Para Jogar Baralho - MercadoLivre.com.br"/>
          <p:cNvPicPr preferRelativeResize="0"/>
          <p:nvPr/>
        </p:nvPicPr>
        <p:blipFill rotWithShape="1">
          <a:blip r:embed="rId3">
            <a:alphaModFix/>
          </a:blip>
          <a:srcRect/>
          <a:stretch/>
        </p:blipFill>
        <p:spPr>
          <a:xfrm>
            <a:off x="318304" y="3281028"/>
            <a:ext cx="3198134" cy="2815259"/>
          </a:xfrm>
          <a:prstGeom prst="rect">
            <a:avLst/>
          </a:prstGeom>
          <a:noFill/>
          <a:ln>
            <a:noFill/>
          </a:ln>
        </p:spPr>
      </p:pic>
      <p:pic>
        <p:nvPicPr>
          <p:cNvPr id="516" name="Google Shape;516;p61" descr="Mesa Para Jogar Baralho - MercadoLivre.com.br"/>
          <p:cNvPicPr preferRelativeResize="0"/>
          <p:nvPr/>
        </p:nvPicPr>
        <p:blipFill rotWithShape="1">
          <a:blip r:embed="rId4">
            <a:alphaModFix/>
          </a:blip>
          <a:srcRect/>
          <a:stretch/>
        </p:blipFill>
        <p:spPr>
          <a:xfrm>
            <a:off x="4247537" y="3429000"/>
            <a:ext cx="3654517" cy="2667287"/>
          </a:xfrm>
          <a:prstGeom prst="rect">
            <a:avLst/>
          </a:prstGeom>
          <a:noFill/>
          <a:ln>
            <a:noFill/>
          </a:ln>
        </p:spPr>
      </p:pic>
      <p:pic>
        <p:nvPicPr>
          <p:cNvPr id="1026" name="Picture 2" descr="Mesa de Jogos Carteado Victoria Tampo Reversível Amêndoa com Kit 4 Cadeiras  Vicenza Verde - GranBelo">
            <a:extLst>
              <a:ext uri="{FF2B5EF4-FFF2-40B4-BE49-F238E27FC236}">
                <a16:creationId xmlns:a16="http://schemas.microsoft.com/office/drawing/2014/main" id="{929320B1-E76F-1EF6-4E6E-FA089580B6B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9503" r="1575" b="19204"/>
          <a:stretch/>
        </p:blipFill>
        <p:spPr bwMode="auto">
          <a:xfrm>
            <a:off x="8258211" y="3635447"/>
            <a:ext cx="3391414" cy="2111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55407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47"/>
        <p:cNvGrpSpPr/>
        <p:nvPr/>
      </p:nvGrpSpPr>
      <p:grpSpPr>
        <a:xfrm>
          <a:off x="0" y="0"/>
          <a:ext cx="0" cy="0"/>
          <a:chOff x="0" y="0"/>
          <a:chExt cx="0" cy="0"/>
        </a:xfrm>
      </p:grpSpPr>
      <p:sp>
        <p:nvSpPr>
          <p:cNvPr id="548" name="Google Shape;548;p65"/>
          <p:cNvSpPr txBox="1"/>
          <p:nvPr/>
        </p:nvSpPr>
        <p:spPr>
          <a:xfrm>
            <a:off x="735403" y="1898609"/>
            <a:ext cx="10721193" cy="369291"/>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Entram nesta categoria as </a:t>
            </a:r>
            <a:r>
              <a:rPr lang="pt-BR" sz="1800" b="1" i="0" u="none" strike="noStrike" cap="none" dirty="0">
                <a:solidFill>
                  <a:srgbClr val="202124"/>
                </a:solidFill>
                <a:latin typeface="Roboto"/>
                <a:ea typeface="Roboto"/>
                <a:cs typeface="Roboto"/>
                <a:sym typeface="Roboto"/>
              </a:rPr>
              <a:t>mesas</a:t>
            </a:r>
            <a:r>
              <a:rPr lang="pt-BR" sz="1800" b="0" i="0" u="none" strike="noStrike" cap="none" dirty="0">
                <a:solidFill>
                  <a:srgbClr val="202124"/>
                </a:solidFill>
                <a:latin typeface="Roboto"/>
                <a:ea typeface="Roboto"/>
                <a:cs typeface="Roboto"/>
                <a:sym typeface="Roboto"/>
              </a:rPr>
              <a:t> que servem para </a:t>
            </a:r>
            <a:r>
              <a:rPr lang="pt-BR" sz="1800" b="1" i="0" u="none" strike="noStrike" cap="none" dirty="0">
                <a:solidFill>
                  <a:srgbClr val="202124"/>
                </a:solidFill>
                <a:latin typeface="Roboto"/>
                <a:ea typeface="Roboto"/>
                <a:cs typeface="Roboto"/>
                <a:sym typeface="Roboto"/>
              </a:rPr>
              <a:t>jogos de bilhar, sinuca e </a:t>
            </a:r>
            <a:r>
              <a:rPr lang="pt-BR" sz="1800" b="1" i="0" u="none" strike="noStrike" cap="none" dirty="0" err="1">
                <a:solidFill>
                  <a:srgbClr val="202124"/>
                </a:solidFill>
                <a:latin typeface="Roboto"/>
                <a:ea typeface="Roboto"/>
                <a:cs typeface="Roboto"/>
                <a:sym typeface="Roboto"/>
              </a:rPr>
              <a:t>snooker</a:t>
            </a:r>
            <a:r>
              <a:rPr lang="pt-BR" sz="1800" b="1" i="0" u="none" strike="noStrike" cap="none" dirty="0">
                <a:solidFill>
                  <a:srgbClr val="202124"/>
                </a:solidFill>
                <a:latin typeface="Roboto"/>
                <a:ea typeface="Roboto"/>
                <a:cs typeface="Roboto"/>
                <a:sym typeface="Roboto"/>
              </a:rPr>
              <a:t>.</a:t>
            </a:r>
            <a:endParaRPr dirty="0"/>
          </a:p>
        </p:txBody>
      </p:sp>
      <p:sp>
        <p:nvSpPr>
          <p:cNvPr id="550" name="Google Shape;550;p65"/>
          <p:cNvSpPr txBox="1"/>
          <p:nvPr/>
        </p:nvSpPr>
        <p:spPr>
          <a:xfrm>
            <a:off x="1269573" y="423857"/>
            <a:ext cx="9652847"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Mesa de Jogos &gt; </a:t>
            </a:r>
            <a:r>
              <a:rPr lang="pt-BR" sz="2400" b="1" i="0" u="none" strike="noStrike" cap="none" dirty="0">
                <a:solidFill>
                  <a:srgbClr val="000000"/>
                </a:solidFill>
                <a:latin typeface="Roboto"/>
                <a:ea typeface="Roboto"/>
                <a:cs typeface="Roboto"/>
                <a:sym typeface="Roboto"/>
              </a:rPr>
              <a:t>Mesa para Bilhar, Sinuca e </a:t>
            </a:r>
            <a:r>
              <a:rPr lang="pt-BR" sz="2400" b="1" i="0" u="none" strike="noStrike" cap="none" dirty="0" err="1">
                <a:solidFill>
                  <a:srgbClr val="000000"/>
                </a:solidFill>
                <a:latin typeface="Roboto"/>
                <a:ea typeface="Roboto"/>
                <a:cs typeface="Roboto"/>
                <a:sym typeface="Roboto"/>
              </a:rPr>
              <a:t>Snooker</a:t>
            </a:r>
            <a:endParaRPr sz="2400" b="1" i="0" u="none" strike="noStrike" cap="none" dirty="0">
              <a:solidFill>
                <a:srgbClr val="000000"/>
              </a:solidFill>
              <a:latin typeface="Roboto"/>
              <a:ea typeface="Roboto"/>
              <a:cs typeface="Roboto"/>
              <a:sym typeface="Roboto"/>
            </a:endParaRPr>
          </a:p>
        </p:txBody>
      </p:sp>
      <p:pic>
        <p:nvPicPr>
          <p:cNvPr id="551" name="Google Shape;551;p65" descr="Mesa de Sinuca Bilhar Klopf com 03 Jogos em 01 - Mesa de Sinuca - Magazine  Luiza"/>
          <p:cNvPicPr preferRelativeResize="0"/>
          <p:nvPr/>
        </p:nvPicPr>
        <p:blipFill rotWithShape="1">
          <a:blip r:embed="rId3">
            <a:alphaModFix/>
          </a:blip>
          <a:srcRect l="8624" t="23525" r="10628" b="12314"/>
          <a:stretch/>
        </p:blipFill>
        <p:spPr>
          <a:xfrm>
            <a:off x="367522" y="3744916"/>
            <a:ext cx="3153278" cy="2218613"/>
          </a:xfrm>
          <a:prstGeom prst="rect">
            <a:avLst/>
          </a:prstGeom>
          <a:noFill/>
          <a:ln>
            <a:noFill/>
          </a:ln>
        </p:spPr>
      </p:pic>
      <p:pic>
        <p:nvPicPr>
          <p:cNvPr id="552" name="Google Shape;552;p65" descr="Aventuras na História · De mesa de sinuca a baralho: 15 itens para montar  uma sala de jogos"/>
          <p:cNvPicPr preferRelativeResize="0"/>
          <p:nvPr/>
        </p:nvPicPr>
        <p:blipFill rotWithShape="1">
          <a:blip r:embed="rId4">
            <a:alphaModFix/>
          </a:blip>
          <a:srcRect/>
          <a:stretch/>
        </p:blipFill>
        <p:spPr>
          <a:xfrm>
            <a:off x="4107331" y="3702923"/>
            <a:ext cx="3153278" cy="2287902"/>
          </a:xfrm>
          <a:prstGeom prst="rect">
            <a:avLst/>
          </a:prstGeom>
          <a:noFill/>
          <a:ln>
            <a:noFill/>
          </a:ln>
        </p:spPr>
      </p:pic>
      <p:pic>
        <p:nvPicPr>
          <p:cNvPr id="2050" name="Picture 2" descr="Sarkis Snooker &amp; Pool | Mesa Snooker Oficial 12 ft | Mesas de Snooker,  Sinuca, Ping-pong, Poker e Pebolim">
            <a:extLst>
              <a:ext uri="{FF2B5EF4-FFF2-40B4-BE49-F238E27FC236}">
                <a16:creationId xmlns:a16="http://schemas.microsoft.com/office/drawing/2014/main" id="{6618FE42-0E71-670E-E641-1692F2951C7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81601" y="3744916"/>
            <a:ext cx="4301679" cy="2218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71758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56"/>
        <p:cNvGrpSpPr/>
        <p:nvPr/>
      </p:nvGrpSpPr>
      <p:grpSpPr>
        <a:xfrm>
          <a:off x="0" y="0"/>
          <a:ext cx="0" cy="0"/>
          <a:chOff x="0" y="0"/>
          <a:chExt cx="0" cy="0"/>
        </a:xfrm>
      </p:grpSpPr>
      <p:sp>
        <p:nvSpPr>
          <p:cNvPr id="557" name="Google Shape;557;p66"/>
          <p:cNvSpPr txBox="1"/>
          <p:nvPr/>
        </p:nvSpPr>
        <p:spPr>
          <a:xfrm>
            <a:off x="947438" y="1885494"/>
            <a:ext cx="10189135" cy="369291"/>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Entram nesta categoria as </a:t>
            </a:r>
            <a:r>
              <a:rPr lang="pt-BR" sz="1800" b="1" i="0" u="none" strike="noStrike" cap="none" dirty="0">
                <a:solidFill>
                  <a:srgbClr val="202124"/>
                </a:solidFill>
                <a:latin typeface="Roboto"/>
                <a:ea typeface="Roboto"/>
                <a:cs typeface="Roboto"/>
                <a:sym typeface="Roboto"/>
              </a:rPr>
              <a:t>mesas</a:t>
            </a:r>
            <a:r>
              <a:rPr lang="pt-BR" sz="1800" b="0" i="0" u="none" strike="noStrike" cap="none" dirty="0">
                <a:solidFill>
                  <a:srgbClr val="202124"/>
                </a:solidFill>
                <a:latin typeface="Roboto"/>
                <a:ea typeface="Roboto"/>
                <a:cs typeface="Roboto"/>
                <a:sym typeface="Roboto"/>
              </a:rPr>
              <a:t> que servem para </a:t>
            </a:r>
            <a:r>
              <a:rPr lang="pt-BR" sz="1800" b="1" i="0" u="none" strike="noStrike" cap="none" dirty="0">
                <a:solidFill>
                  <a:srgbClr val="202124"/>
                </a:solidFill>
                <a:latin typeface="Roboto"/>
                <a:ea typeface="Roboto"/>
                <a:cs typeface="Roboto"/>
                <a:sym typeface="Roboto"/>
              </a:rPr>
              <a:t>board game e jogos de tabuleiro</a:t>
            </a:r>
            <a:r>
              <a:rPr lang="pt-BR" sz="1800" b="0" i="0" u="none" strike="noStrike" cap="none" dirty="0">
                <a:solidFill>
                  <a:srgbClr val="202124"/>
                </a:solidFill>
                <a:latin typeface="Roboto"/>
                <a:ea typeface="Roboto"/>
                <a:cs typeface="Roboto"/>
                <a:sym typeface="Roboto"/>
              </a:rPr>
              <a:t>.</a:t>
            </a:r>
            <a:endParaRPr dirty="0"/>
          </a:p>
        </p:txBody>
      </p:sp>
      <p:sp>
        <p:nvSpPr>
          <p:cNvPr id="559" name="Google Shape;559;p66"/>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Mesa de Jogos &gt; </a:t>
            </a:r>
            <a:r>
              <a:rPr lang="pt-BR" sz="2400" b="1" i="0" u="none" strike="noStrike" cap="none" dirty="0">
                <a:solidFill>
                  <a:srgbClr val="000000"/>
                </a:solidFill>
                <a:latin typeface="Roboto"/>
                <a:ea typeface="Roboto"/>
                <a:cs typeface="Roboto"/>
                <a:sym typeface="Roboto"/>
              </a:rPr>
              <a:t>Mesa para Board Game e Tabuleiro</a:t>
            </a:r>
            <a:endParaRPr b="1" dirty="0"/>
          </a:p>
        </p:txBody>
      </p:sp>
      <p:pic>
        <p:nvPicPr>
          <p:cNvPr id="560" name="Google Shape;560;p66" descr="Mesa De Xadrez Damas Oficial 0,70x0,70m Profissional | Frete grátis"/>
          <p:cNvPicPr preferRelativeResize="0"/>
          <p:nvPr/>
        </p:nvPicPr>
        <p:blipFill rotWithShape="1">
          <a:blip r:embed="rId3">
            <a:alphaModFix/>
          </a:blip>
          <a:srcRect/>
          <a:stretch/>
        </p:blipFill>
        <p:spPr>
          <a:xfrm>
            <a:off x="442313" y="2999590"/>
            <a:ext cx="3135500" cy="2850616"/>
          </a:xfrm>
          <a:prstGeom prst="rect">
            <a:avLst/>
          </a:prstGeom>
          <a:noFill/>
          <a:ln>
            <a:noFill/>
          </a:ln>
        </p:spPr>
      </p:pic>
      <p:pic>
        <p:nvPicPr>
          <p:cNvPr id="561" name="Google Shape;561;p66" descr="Mesa para dominó com acessório - Klopf - Jogos de Mesa e Salão - Magazine  Luiza"/>
          <p:cNvPicPr preferRelativeResize="0"/>
          <p:nvPr/>
        </p:nvPicPr>
        <p:blipFill rotWithShape="1">
          <a:blip r:embed="rId4">
            <a:alphaModFix/>
          </a:blip>
          <a:srcRect/>
          <a:stretch/>
        </p:blipFill>
        <p:spPr>
          <a:xfrm>
            <a:off x="8272714" y="2784143"/>
            <a:ext cx="3563559" cy="3281510"/>
          </a:xfrm>
          <a:prstGeom prst="rect">
            <a:avLst/>
          </a:prstGeom>
          <a:noFill/>
          <a:ln>
            <a:noFill/>
          </a:ln>
        </p:spPr>
      </p:pic>
      <p:pic>
        <p:nvPicPr>
          <p:cNvPr id="4" name="Imagem 3">
            <a:extLst>
              <a:ext uri="{FF2B5EF4-FFF2-40B4-BE49-F238E27FC236}">
                <a16:creationId xmlns:a16="http://schemas.microsoft.com/office/drawing/2014/main" id="{110886CF-235E-BBA1-C627-D3D4BCCD7828}"/>
              </a:ext>
            </a:extLst>
          </p:cNvPr>
          <p:cNvPicPr>
            <a:picLocks noChangeAspect="1"/>
          </p:cNvPicPr>
          <p:nvPr/>
        </p:nvPicPr>
        <p:blipFill>
          <a:blip r:embed="rId5"/>
          <a:stretch>
            <a:fillRect/>
          </a:stretch>
        </p:blipFill>
        <p:spPr>
          <a:xfrm>
            <a:off x="4229577" y="3254798"/>
            <a:ext cx="3391373" cy="2257740"/>
          </a:xfrm>
          <a:prstGeom prst="rect">
            <a:avLst/>
          </a:prstGeom>
        </p:spPr>
      </p:pic>
    </p:spTree>
    <p:extLst>
      <p:ext uri="{BB962C8B-B14F-4D97-AF65-F5344CB8AC3E}">
        <p14:creationId xmlns:p14="http://schemas.microsoft.com/office/powerpoint/2010/main" val="37204070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20"/>
        <p:cNvGrpSpPr/>
        <p:nvPr/>
      </p:nvGrpSpPr>
      <p:grpSpPr>
        <a:xfrm>
          <a:off x="0" y="0"/>
          <a:ext cx="0" cy="0"/>
          <a:chOff x="0" y="0"/>
          <a:chExt cx="0" cy="0"/>
        </a:xfrm>
      </p:grpSpPr>
      <p:sp>
        <p:nvSpPr>
          <p:cNvPr id="521" name="Google Shape;521;p62"/>
          <p:cNvSpPr txBox="1"/>
          <p:nvPr/>
        </p:nvSpPr>
        <p:spPr>
          <a:xfrm>
            <a:off x="735403"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Entra nesta categoria a </a:t>
            </a:r>
            <a:r>
              <a:rPr lang="pt-BR" sz="1800" b="1" i="0" u="none" strike="noStrike" cap="none" dirty="0">
                <a:solidFill>
                  <a:srgbClr val="202124"/>
                </a:solidFill>
                <a:latin typeface="Roboto"/>
                <a:ea typeface="Roboto"/>
                <a:cs typeface="Roboto"/>
                <a:sym typeface="Roboto"/>
              </a:rPr>
              <a:t>mesa </a:t>
            </a:r>
            <a:r>
              <a:rPr lang="pt-BR" sz="1800" b="1" dirty="0">
                <a:solidFill>
                  <a:srgbClr val="202124"/>
                </a:solidFill>
                <a:latin typeface="Roboto"/>
                <a:ea typeface="Roboto"/>
                <a:cs typeface="Roboto"/>
                <a:sym typeface="Roboto"/>
              </a:rPr>
              <a:t>para</a:t>
            </a:r>
            <a:r>
              <a:rPr lang="pt-BR" sz="1800" b="1" i="0" u="none" strike="noStrike" cap="none" dirty="0">
                <a:solidFill>
                  <a:srgbClr val="202124"/>
                </a:solidFill>
                <a:latin typeface="Roboto"/>
                <a:ea typeface="Roboto"/>
                <a:cs typeface="Roboto"/>
                <a:sym typeface="Roboto"/>
              </a:rPr>
              <a:t> futebol de botão</a:t>
            </a:r>
            <a:r>
              <a:rPr lang="pt-BR" sz="1800" b="0" i="0" u="none" strike="noStrike" cap="none" dirty="0">
                <a:solidFill>
                  <a:srgbClr val="202124"/>
                </a:solidFill>
                <a:latin typeface="Roboto"/>
                <a:ea typeface="Roboto"/>
                <a:cs typeface="Roboto"/>
                <a:sym typeface="Roboto"/>
              </a:rPr>
              <a:t>.</a:t>
            </a:r>
            <a:r>
              <a:rPr lang="pt-BR" sz="1800" b="1" i="0" u="none" strike="noStrike" cap="none" dirty="0">
                <a:solidFill>
                  <a:srgbClr val="202124"/>
                </a:solidFill>
                <a:latin typeface="Roboto"/>
                <a:ea typeface="Roboto"/>
                <a:cs typeface="Roboto"/>
                <a:sym typeface="Roboto"/>
              </a:rPr>
              <a:t> </a:t>
            </a: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O futebol de botão um jogo simulado de futebol, praticado com botões apropriados, que, de certa forma, representam os jogadores e são movidos com o auxílio de uma palheta. É praticado como um passatempo. </a:t>
            </a:r>
            <a:endParaRPr dirty="0"/>
          </a:p>
        </p:txBody>
      </p:sp>
      <p:sp>
        <p:nvSpPr>
          <p:cNvPr id="523" name="Google Shape;523;p62"/>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Mesa de Jogos &gt; </a:t>
            </a:r>
            <a:r>
              <a:rPr lang="pt-BR" sz="2400" b="1" i="0" u="none" strike="noStrike" cap="none" dirty="0">
                <a:solidFill>
                  <a:srgbClr val="000000"/>
                </a:solidFill>
                <a:latin typeface="Roboto"/>
                <a:ea typeface="Roboto"/>
                <a:cs typeface="Roboto"/>
                <a:sym typeface="Roboto"/>
              </a:rPr>
              <a:t>Mesa para Futebol de </a:t>
            </a:r>
            <a:r>
              <a:rPr lang="pt-BR" sz="2400" b="1" i="0" u="none" strike="noStrike" cap="none" dirty="0" err="1">
                <a:solidFill>
                  <a:srgbClr val="000000"/>
                </a:solidFill>
                <a:latin typeface="Roboto"/>
                <a:ea typeface="Roboto"/>
                <a:cs typeface="Roboto"/>
                <a:sym typeface="Roboto"/>
              </a:rPr>
              <a:t>Botao</a:t>
            </a:r>
            <a:endParaRPr sz="2400" b="1" i="0" u="none" strike="noStrike" cap="none" dirty="0">
              <a:solidFill>
                <a:srgbClr val="000000"/>
              </a:solidFill>
              <a:latin typeface="Roboto"/>
              <a:ea typeface="Roboto"/>
              <a:cs typeface="Roboto"/>
              <a:sym typeface="Roboto"/>
            </a:endParaRPr>
          </a:p>
        </p:txBody>
      </p:sp>
      <p:pic>
        <p:nvPicPr>
          <p:cNvPr id="524" name="Google Shape;524;p62" descr="Mesa de Futebol de Botão Tamanho Oficial"/>
          <p:cNvPicPr preferRelativeResize="0"/>
          <p:nvPr/>
        </p:nvPicPr>
        <p:blipFill rotWithShape="1">
          <a:blip r:embed="rId3">
            <a:alphaModFix/>
          </a:blip>
          <a:srcRect/>
          <a:stretch/>
        </p:blipFill>
        <p:spPr>
          <a:xfrm>
            <a:off x="300093" y="3494354"/>
            <a:ext cx="4129666" cy="2754730"/>
          </a:xfrm>
          <a:prstGeom prst="rect">
            <a:avLst/>
          </a:prstGeom>
          <a:noFill/>
          <a:ln>
            <a:noFill/>
          </a:ln>
        </p:spPr>
      </p:pic>
      <p:pic>
        <p:nvPicPr>
          <p:cNvPr id="525" name="Google Shape;525;p62" descr="Mesa de Futebol de Botão Klopf Oficial - Verde | Netshoes"/>
          <p:cNvPicPr preferRelativeResize="0"/>
          <p:nvPr/>
        </p:nvPicPr>
        <p:blipFill rotWithShape="1">
          <a:blip r:embed="rId4">
            <a:alphaModFix/>
          </a:blip>
          <a:srcRect/>
          <a:stretch/>
        </p:blipFill>
        <p:spPr>
          <a:xfrm>
            <a:off x="4580089" y="2952606"/>
            <a:ext cx="3296478" cy="3296478"/>
          </a:xfrm>
          <a:prstGeom prst="rect">
            <a:avLst/>
          </a:prstGeom>
          <a:noFill/>
          <a:ln>
            <a:noFill/>
          </a:ln>
        </p:spPr>
      </p:pic>
      <p:pic>
        <p:nvPicPr>
          <p:cNvPr id="4100" name="Picture 4" descr="Mesa de Futebol de Botão Oficial Procópio - Bemboladas">
            <a:extLst>
              <a:ext uri="{FF2B5EF4-FFF2-40B4-BE49-F238E27FC236}">
                <a16:creationId xmlns:a16="http://schemas.microsoft.com/office/drawing/2014/main" id="{40739619-E6A1-C9EF-3904-3BEA89CEF3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99971" y="2952606"/>
            <a:ext cx="3296478" cy="32964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54890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29"/>
        <p:cNvGrpSpPr/>
        <p:nvPr/>
      </p:nvGrpSpPr>
      <p:grpSpPr>
        <a:xfrm>
          <a:off x="0" y="0"/>
          <a:ext cx="0" cy="0"/>
          <a:chOff x="0" y="0"/>
          <a:chExt cx="0" cy="0"/>
        </a:xfrm>
      </p:grpSpPr>
      <p:sp>
        <p:nvSpPr>
          <p:cNvPr id="530" name="Google Shape;530;p63"/>
          <p:cNvSpPr txBox="1"/>
          <p:nvPr/>
        </p:nvSpPr>
        <p:spPr>
          <a:xfrm>
            <a:off x="735403"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Entra nesta categoria a </a:t>
            </a:r>
            <a:r>
              <a:rPr lang="pt-BR" sz="1800" b="1" i="0" u="none" strike="noStrike" cap="none" dirty="0">
                <a:solidFill>
                  <a:srgbClr val="202124"/>
                </a:solidFill>
                <a:latin typeface="Roboto"/>
                <a:ea typeface="Roboto"/>
                <a:cs typeface="Roboto"/>
                <a:sym typeface="Roboto"/>
              </a:rPr>
              <a:t>mesa </a:t>
            </a:r>
            <a:r>
              <a:rPr lang="pt-BR" sz="1800" b="1" dirty="0">
                <a:solidFill>
                  <a:srgbClr val="202124"/>
                </a:solidFill>
                <a:latin typeface="Roboto"/>
                <a:ea typeface="Roboto"/>
                <a:cs typeface="Roboto"/>
                <a:sym typeface="Roboto"/>
              </a:rPr>
              <a:t>para </a:t>
            </a:r>
            <a:r>
              <a:rPr lang="pt-BR" sz="1800" b="1" i="0" u="none" strike="noStrike" cap="none" dirty="0">
                <a:solidFill>
                  <a:srgbClr val="202124"/>
                </a:solidFill>
                <a:latin typeface="Roboto"/>
                <a:ea typeface="Roboto"/>
                <a:cs typeface="Roboto"/>
                <a:sym typeface="Roboto"/>
              </a:rPr>
              <a:t>futmesa</a:t>
            </a:r>
            <a:r>
              <a:rPr lang="pt-BR" sz="1800" b="0" i="0" u="none" strike="noStrike" cap="none" dirty="0">
                <a:solidFill>
                  <a:srgbClr val="202124"/>
                </a:solidFill>
                <a:latin typeface="Roboto"/>
                <a:ea typeface="Roboto"/>
                <a:cs typeface="Roboto"/>
                <a:sym typeface="Roboto"/>
              </a:rPr>
              <a:t> ou </a:t>
            </a:r>
            <a:r>
              <a:rPr lang="pt-BR" sz="1800" b="0" i="0" u="none" strike="noStrike" cap="none" dirty="0" err="1">
                <a:solidFill>
                  <a:srgbClr val="202124"/>
                </a:solidFill>
                <a:latin typeface="Roboto"/>
                <a:ea typeface="Roboto"/>
                <a:cs typeface="Roboto"/>
                <a:sym typeface="Roboto"/>
              </a:rPr>
              <a:t>mesabol</a:t>
            </a:r>
            <a:r>
              <a:rPr lang="pt-BR" sz="1800" b="0" i="0" u="none" strike="noStrike" cap="none" dirty="0">
                <a:solidFill>
                  <a:srgbClr val="202124"/>
                </a:solidFill>
                <a:latin typeface="Roboto"/>
                <a:ea typeface="Roboto"/>
                <a:cs typeface="Roboto"/>
                <a:sym typeface="Roboto"/>
              </a:rPr>
              <a:t>. </a:t>
            </a: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O objetivo do </a:t>
            </a:r>
            <a:r>
              <a:rPr lang="pt-BR" sz="1800" i="0" u="none" strike="noStrike" cap="none" dirty="0">
                <a:solidFill>
                  <a:srgbClr val="202124"/>
                </a:solidFill>
                <a:latin typeface="Roboto"/>
                <a:ea typeface="Roboto"/>
                <a:cs typeface="Roboto"/>
                <a:sym typeface="Roboto"/>
              </a:rPr>
              <a:t>jogo de futmesa </a:t>
            </a:r>
            <a:r>
              <a:rPr lang="pt-BR" sz="1800" b="0" i="0" u="none" strike="noStrike" cap="none" dirty="0">
                <a:solidFill>
                  <a:srgbClr val="202124"/>
                </a:solidFill>
                <a:latin typeface="Roboto"/>
                <a:ea typeface="Roboto"/>
                <a:cs typeface="Roboto"/>
                <a:sym typeface="Roboto"/>
              </a:rPr>
              <a:t>é fazer com que o adversário não consiga te devolver a bola. Cada lado tem três toques. Só podem ser usados os mesmos membros do futebol e do futevôlei, ou seja, cabeça, ombro, coxa, peito e pé. A bola utilizada é a de campo tamanho oficial. </a:t>
            </a:r>
            <a:endParaRPr dirty="0"/>
          </a:p>
        </p:txBody>
      </p:sp>
      <p:sp>
        <p:nvSpPr>
          <p:cNvPr id="532" name="Google Shape;532;p63"/>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Mesa de Jogos &gt; </a:t>
            </a:r>
            <a:r>
              <a:rPr lang="pt-BR" sz="2400" b="1" i="0" u="none" strike="noStrike" cap="none" dirty="0">
                <a:solidFill>
                  <a:srgbClr val="000000"/>
                </a:solidFill>
                <a:latin typeface="Roboto"/>
                <a:ea typeface="Roboto"/>
                <a:cs typeface="Roboto"/>
                <a:sym typeface="Roboto"/>
              </a:rPr>
              <a:t>Mesa para Futmesa</a:t>
            </a:r>
            <a:endParaRPr sz="2400" b="1" i="0" u="none" strike="noStrike" cap="none" dirty="0">
              <a:solidFill>
                <a:srgbClr val="000000"/>
              </a:solidFill>
              <a:latin typeface="Roboto"/>
              <a:ea typeface="Roboto"/>
              <a:cs typeface="Roboto"/>
              <a:sym typeface="Roboto"/>
            </a:endParaRPr>
          </a:p>
        </p:txBody>
      </p:sp>
      <p:pic>
        <p:nvPicPr>
          <p:cNvPr id="533" name="Google Shape;533;p63" descr="FUTMESA JUNIOR / FUTMESINHA / 1,83X1,40 m - Campestre Rio"/>
          <p:cNvPicPr preferRelativeResize="0"/>
          <p:nvPr/>
        </p:nvPicPr>
        <p:blipFill rotWithShape="1">
          <a:blip r:embed="rId3">
            <a:alphaModFix/>
          </a:blip>
          <a:srcRect/>
          <a:stretch/>
        </p:blipFill>
        <p:spPr>
          <a:xfrm>
            <a:off x="582904" y="3600200"/>
            <a:ext cx="3671405" cy="2675039"/>
          </a:xfrm>
          <a:prstGeom prst="rect">
            <a:avLst/>
          </a:prstGeom>
          <a:noFill/>
          <a:ln>
            <a:noFill/>
          </a:ln>
        </p:spPr>
      </p:pic>
      <p:pic>
        <p:nvPicPr>
          <p:cNvPr id="534" name="Google Shape;534;p63" descr="Futmesa Futtoop Mini Standard - Centauro"/>
          <p:cNvPicPr preferRelativeResize="0"/>
          <p:nvPr/>
        </p:nvPicPr>
        <p:blipFill rotWithShape="1">
          <a:blip r:embed="rId4">
            <a:alphaModFix/>
          </a:blip>
          <a:srcRect/>
          <a:stretch/>
        </p:blipFill>
        <p:spPr>
          <a:xfrm>
            <a:off x="4418082" y="3382086"/>
            <a:ext cx="3838813" cy="3111265"/>
          </a:xfrm>
          <a:prstGeom prst="rect">
            <a:avLst/>
          </a:prstGeom>
          <a:noFill/>
          <a:ln>
            <a:noFill/>
          </a:ln>
        </p:spPr>
      </p:pic>
      <p:pic>
        <p:nvPicPr>
          <p:cNvPr id="5122" name="Picture 2" descr="Daré - Mesa Brasil Futmesa Dobravel Oficial Fibra De Vidro">
            <a:extLst>
              <a:ext uri="{FF2B5EF4-FFF2-40B4-BE49-F238E27FC236}">
                <a16:creationId xmlns:a16="http://schemas.microsoft.com/office/drawing/2014/main" id="{77608579-8DB3-0B7D-D3B3-06C6D7AB0C2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29176" y="3683980"/>
            <a:ext cx="2727420" cy="25912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33541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90"/>
        <p:cNvGrpSpPr/>
        <p:nvPr/>
      </p:nvGrpSpPr>
      <p:grpSpPr>
        <a:xfrm>
          <a:off x="0" y="0"/>
          <a:ext cx="0" cy="0"/>
          <a:chOff x="0" y="0"/>
          <a:chExt cx="0" cy="0"/>
        </a:xfrm>
      </p:grpSpPr>
      <p:sp>
        <p:nvSpPr>
          <p:cNvPr id="492" name="Google Shape;492;p59"/>
          <p:cNvSpPr txBox="1"/>
          <p:nvPr/>
        </p:nvSpPr>
        <p:spPr>
          <a:xfrm>
            <a:off x="1569335" y="65509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Mesa de Jogos &gt; </a:t>
            </a:r>
            <a:r>
              <a:rPr lang="pt-BR" sz="2400" b="1" i="0" u="none" strike="noStrike" cap="none" dirty="0">
                <a:solidFill>
                  <a:srgbClr val="000000"/>
                </a:solidFill>
                <a:latin typeface="Roboto"/>
                <a:ea typeface="Roboto"/>
                <a:cs typeface="Roboto"/>
                <a:sym typeface="Roboto"/>
              </a:rPr>
              <a:t>Mesa para Jogos 2 em 1 ate 12 em 1</a:t>
            </a:r>
            <a:endParaRPr b="1" dirty="0"/>
          </a:p>
        </p:txBody>
      </p:sp>
      <p:pic>
        <p:nvPicPr>
          <p:cNvPr id="493" name="Google Shape;493;p59" descr="Mesa 2 Em 1 Pebolim E Sinuca Completa Multi Jogos | Parcelamento sem juros"/>
          <p:cNvPicPr preferRelativeResize="0"/>
          <p:nvPr/>
        </p:nvPicPr>
        <p:blipFill rotWithShape="1">
          <a:blip r:embed="rId3">
            <a:alphaModFix/>
          </a:blip>
          <a:srcRect/>
          <a:stretch/>
        </p:blipFill>
        <p:spPr>
          <a:xfrm>
            <a:off x="542716" y="3170720"/>
            <a:ext cx="3283002" cy="2738024"/>
          </a:xfrm>
          <a:prstGeom prst="rect">
            <a:avLst/>
          </a:prstGeom>
          <a:noFill/>
          <a:ln>
            <a:noFill/>
          </a:ln>
        </p:spPr>
      </p:pic>
      <p:pic>
        <p:nvPicPr>
          <p:cNvPr id="494" name="Google Shape;494;p59" descr="Mesa de Sinuca e ping pong - 2,20x1,20 - Nelson Bilhares - Sinuca / Bilhar  - Magazine Luiza"/>
          <p:cNvPicPr preferRelativeResize="0"/>
          <p:nvPr/>
        </p:nvPicPr>
        <p:blipFill rotWithShape="1">
          <a:blip r:embed="rId4">
            <a:alphaModFix/>
          </a:blip>
          <a:srcRect l="7743" t="10349" r="11600" b="7140"/>
          <a:stretch/>
        </p:blipFill>
        <p:spPr>
          <a:xfrm>
            <a:off x="4071194" y="3283020"/>
            <a:ext cx="3965536" cy="2425890"/>
          </a:xfrm>
          <a:prstGeom prst="rect">
            <a:avLst/>
          </a:prstGeom>
          <a:noFill/>
          <a:ln>
            <a:noFill/>
          </a:ln>
        </p:spPr>
      </p:pic>
      <p:sp>
        <p:nvSpPr>
          <p:cNvPr id="495" name="Google Shape;495;p59"/>
          <p:cNvSpPr txBox="1"/>
          <p:nvPr/>
        </p:nvSpPr>
        <p:spPr>
          <a:xfrm>
            <a:off x="383288" y="6080714"/>
            <a:ext cx="3601858"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Mesa 2 em 1 de pebolim e sinuca</a:t>
            </a:r>
            <a:endParaRPr/>
          </a:p>
        </p:txBody>
      </p:sp>
      <p:sp>
        <p:nvSpPr>
          <p:cNvPr id="496" name="Google Shape;496;p59"/>
          <p:cNvSpPr txBox="1"/>
          <p:nvPr/>
        </p:nvSpPr>
        <p:spPr>
          <a:xfrm>
            <a:off x="4305389" y="6091920"/>
            <a:ext cx="4060996"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dirty="0">
                <a:solidFill>
                  <a:srgbClr val="000000"/>
                </a:solidFill>
                <a:latin typeface="Roboto"/>
                <a:ea typeface="Roboto"/>
                <a:cs typeface="Roboto"/>
                <a:sym typeface="Roboto"/>
              </a:rPr>
              <a:t>Mesa 2 em 1 de sinuca e </a:t>
            </a:r>
            <a:r>
              <a:rPr lang="pt-BR" sz="1800" b="0" i="0" u="none" strike="noStrike" cap="none" dirty="0" err="1">
                <a:solidFill>
                  <a:srgbClr val="000000"/>
                </a:solidFill>
                <a:latin typeface="Roboto"/>
                <a:ea typeface="Roboto"/>
                <a:cs typeface="Roboto"/>
                <a:sym typeface="Roboto"/>
              </a:rPr>
              <a:t>ping</a:t>
            </a:r>
            <a:r>
              <a:rPr lang="pt-BR" sz="1800" b="0" i="0" u="none" strike="noStrike" cap="none" dirty="0">
                <a:solidFill>
                  <a:srgbClr val="000000"/>
                </a:solidFill>
                <a:latin typeface="Roboto"/>
                <a:ea typeface="Roboto"/>
                <a:cs typeface="Roboto"/>
                <a:sym typeface="Roboto"/>
              </a:rPr>
              <a:t> </a:t>
            </a:r>
            <a:r>
              <a:rPr lang="pt-BR" sz="1800" b="0" i="0" u="none" strike="noStrike" cap="none" dirty="0" err="1">
                <a:solidFill>
                  <a:srgbClr val="000000"/>
                </a:solidFill>
                <a:latin typeface="Roboto"/>
                <a:ea typeface="Roboto"/>
                <a:cs typeface="Roboto"/>
                <a:sym typeface="Roboto"/>
              </a:rPr>
              <a:t>pong</a:t>
            </a:r>
            <a:endParaRPr sz="1800" b="0" i="0" u="none" strike="noStrike" cap="none" dirty="0">
              <a:solidFill>
                <a:srgbClr val="000000"/>
              </a:solidFill>
              <a:latin typeface="Roboto"/>
              <a:ea typeface="Roboto"/>
              <a:cs typeface="Roboto"/>
              <a:sym typeface="Roboto"/>
            </a:endParaRPr>
          </a:p>
        </p:txBody>
      </p:sp>
      <p:sp>
        <p:nvSpPr>
          <p:cNvPr id="497" name="Google Shape;497;p59"/>
          <p:cNvSpPr txBox="1"/>
          <p:nvPr/>
        </p:nvSpPr>
        <p:spPr>
          <a:xfrm>
            <a:off x="735402"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Entra nesta categoria </a:t>
            </a:r>
            <a:r>
              <a:rPr lang="pt-BR" sz="1800" b="1" i="0" u="none" strike="noStrike" cap="none" dirty="0">
                <a:solidFill>
                  <a:srgbClr val="202124"/>
                </a:solidFill>
                <a:latin typeface="Roboto"/>
                <a:ea typeface="Roboto"/>
                <a:cs typeface="Roboto"/>
                <a:sym typeface="Roboto"/>
              </a:rPr>
              <a:t>a mesa para jogos 2 em 1 até 12 em 1</a:t>
            </a:r>
            <a:r>
              <a:rPr lang="pt-BR" sz="1800" b="0" i="0" u="none" strike="noStrike" cap="none" dirty="0">
                <a:solidFill>
                  <a:srgbClr val="202124"/>
                </a:solidFill>
                <a:latin typeface="Roboto"/>
                <a:ea typeface="Roboto"/>
                <a:cs typeface="Roboto"/>
                <a:sym typeface="Roboto"/>
              </a:rPr>
              <a:t> que serve para mais de um tipo de jogo.</a:t>
            </a:r>
            <a:endParaRPr dirty="0"/>
          </a:p>
        </p:txBody>
      </p:sp>
      <p:pic>
        <p:nvPicPr>
          <p:cNvPr id="6148" name="Picture 4" descr="Mesa multi jogos 12 em 1 oneal new toys | Casas Bahia">
            <a:extLst>
              <a:ext uri="{FF2B5EF4-FFF2-40B4-BE49-F238E27FC236}">
                <a16:creationId xmlns:a16="http://schemas.microsoft.com/office/drawing/2014/main" id="{A7A5A518-F5BA-E9A4-8129-6EB589771A1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91309" y="2802741"/>
            <a:ext cx="3106003" cy="3106003"/>
          </a:xfrm>
          <a:prstGeom prst="rect">
            <a:avLst/>
          </a:prstGeom>
          <a:noFill/>
          <a:extLst>
            <a:ext uri="{909E8E84-426E-40DD-AFC4-6F175D3DCCD1}">
              <a14:hiddenFill xmlns:a14="http://schemas.microsoft.com/office/drawing/2010/main">
                <a:solidFill>
                  <a:srgbClr val="FFFFFF"/>
                </a:solidFill>
              </a14:hiddenFill>
            </a:ext>
          </a:extLst>
        </p:spPr>
      </p:pic>
      <p:sp>
        <p:nvSpPr>
          <p:cNvPr id="3" name="Google Shape;496;p59">
            <a:extLst>
              <a:ext uri="{FF2B5EF4-FFF2-40B4-BE49-F238E27FC236}">
                <a16:creationId xmlns:a16="http://schemas.microsoft.com/office/drawing/2014/main" id="{CE670306-DB2D-F259-AC92-55771FB636FF}"/>
              </a:ext>
            </a:extLst>
          </p:cNvPr>
          <p:cNvSpPr txBox="1"/>
          <p:nvPr/>
        </p:nvSpPr>
        <p:spPr>
          <a:xfrm>
            <a:off x="9334358" y="6080714"/>
            <a:ext cx="1638442"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dirty="0">
                <a:solidFill>
                  <a:srgbClr val="000000"/>
                </a:solidFill>
                <a:latin typeface="Roboto"/>
                <a:ea typeface="Roboto"/>
                <a:cs typeface="Roboto"/>
                <a:sym typeface="Roboto"/>
              </a:rPr>
              <a:t>Mesa 12 em</a:t>
            </a:r>
            <a:r>
              <a:rPr lang="pt-BR" sz="1800" dirty="0">
                <a:latin typeface="Roboto"/>
                <a:ea typeface="Roboto"/>
                <a:cs typeface="Roboto"/>
                <a:sym typeface="Roboto"/>
              </a:rPr>
              <a:t> 1</a:t>
            </a:r>
            <a:endParaRPr lang="pt-BR" sz="1800" b="0" i="0" u="none" strike="noStrike" cap="none" dirty="0">
              <a:solidFill>
                <a:srgbClr val="000000"/>
              </a:solidFill>
              <a:latin typeface="Roboto"/>
              <a:ea typeface="Roboto"/>
              <a:cs typeface="Roboto"/>
              <a:sym typeface="Roboto"/>
            </a:endParaRPr>
          </a:p>
        </p:txBody>
      </p:sp>
    </p:spTree>
    <p:extLst>
      <p:ext uri="{BB962C8B-B14F-4D97-AF65-F5344CB8AC3E}">
        <p14:creationId xmlns:p14="http://schemas.microsoft.com/office/powerpoint/2010/main" val="30981190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8"/>
        <p:cNvGrpSpPr/>
        <p:nvPr/>
      </p:nvGrpSpPr>
      <p:grpSpPr>
        <a:xfrm>
          <a:off x="0" y="0"/>
          <a:ext cx="0" cy="0"/>
          <a:chOff x="0" y="0"/>
          <a:chExt cx="0" cy="0"/>
        </a:xfrm>
      </p:grpSpPr>
      <p:sp>
        <p:nvSpPr>
          <p:cNvPr id="539" name="Google Shape;539;p64"/>
          <p:cNvSpPr txBox="1"/>
          <p:nvPr/>
        </p:nvSpPr>
        <p:spPr>
          <a:xfrm>
            <a:off x="735403" y="1673322"/>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Entra nesta categoria a </a:t>
            </a:r>
            <a:r>
              <a:rPr lang="pt-BR" sz="1800" b="1" i="0" u="none" strike="noStrike" cap="none">
                <a:solidFill>
                  <a:srgbClr val="202124"/>
                </a:solidFill>
                <a:latin typeface="Roboto"/>
                <a:ea typeface="Roboto"/>
                <a:cs typeface="Roboto"/>
                <a:sym typeface="Roboto"/>
              </a:rPr>
              <a:t>mesa de jogos de pebolim</a:t>
            </a:r>
            <a:r>
              <a:rPr lang="pt-BR" sz="1800" b="0" i="0" u="none" strike="noStrike" cap="none">
                <a:solidFill>
                  <a:srgbClr val="202124"/>
                </a:solidFill>
                <a:latin typeface="Roboto"/>
                <a:ea typeface="Roboto"/>
                <a:cs typeface="Roboto"/>
                <a:sym typeface="Roboto"/>
              </a:rPr>
              <a:t>. O </a:t>
            </a:r>
            <a:r>
              <a:rPr lang="pt-BR" sz="1800" b="1" i="0" u="none" strike="noStrike" cap="none">
                <a:solidFill>
                  <a:srgbClr val="202124"/>
                </a:solidFill>
                <a:latin typeface="Roboto"/>
                <a:ea typeface="Roboto"/>
                <a:cs typeface="Roboto"/>
                <a:sym typeface="Roboto"/>
              </a:rPr>
              <a:t>pebolim</a:t>
            </a:r>
            <a:r>
              <a:rPr lang="pt-BR" sz="1400" b="0" i="0" u="none" strike="noStrike" cap="none">
                <a:solidFill>
                  <a:srgbClr val="202124"/>
                </a:solidFill>
                <a:latin typeface="Roboto"/>
                <a:ea typeface="Roboto"/>
                <a:cs typeface="Roboto"/>
                <a:sym typeface="Roboto"/>
              </a:rPr>
              <a:t> </a:t>
            </a:r>
            <a:r>
              <a:rPr lang="pt-BR" sz="1800" b="0" i="0" u="none" strike="noStrike" cap="none">
                <a:solidFill>
                  <a:srgbClr val="202124"/>
                </a:solidFill>
                <a:latin typeface="Roboto"/>
                <a:ea typeface="Roboto"/>
                <a:cs typeface="Roboto"/>
                <a:sym typeface="Roboto"/>
              </a:rPr>
              <a:t>também conhecido como totó ou futebol de mesa, é um jogo inspirado no futebol. Nele os jogadores tem que puxar, empurrar e girar os bonequinhos que estão presos em barras, nas posições de um time de futebol de campo. O objetivo é marcar gols pra vencer a partida. </a:t>
            </a:r>
            <a:endParaRPr/>
          </a:p>
        </p:txBody>
      </p:sp>
      <p:sp>
        <p:nvSpPr>
          <p:cNvPr id="541" name="Google Shape;541;p64"/>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Mesa de Jogos &gt; </a:t>
            </a:r>
            <a:r>
              <a:rPr lang="pt-BR" sz="2400" b="1" i="0" u="none" strike="noStrike" cap="none" dirty="0">
                <a:solidFill>
                  <a:srgbClr val="000000"/>
                </a:solidFill>
                <a:latin typeface="Roboto"/>
                <a:ea typeface="Roboto"/>
                <a:cs typeface="Roboto"/>
                <a:sym typeface="Roboto"/>
              </a:rPr>
              <a:t>Mesa para Pebolim</a:t>
            </a:r>
            <a:endParaRPr b="1" dirty="0"/>
          </a:p>
        </p:txBody>
      </p:sp>
      <p:pic>
        <p:nvPicPr>
          <p:cNvPr id="542" name="Google Shape;542;p64" descr="Mesa De Pebolim C/ Varões Embutidos - Cama Elástica RS"/>
          <p:cNvPicPr preferRelativeResize="0"/>
          <p:nvPr/>
        </p:nvPicPr>
        <p:blipFill rotWithShape="1">
          <a:blip r:embed="rId3">
            <a:alphaModFix/>
          </a:blip>
          <a:srcRect/>
          <a:stretch/>
        </p:blipFill>
        <p:spPr>
          <a:xfrm>
            <a:off x="436669" y="3429000"/>
            <a:ext cx="3357409" cy="3066390"/>
          </a:xfrm>
          <a:prstGeom prst="rect">
            <a:avLst/>
          </a:prstGeom>
          <a:noFill/>
          <a:ln>
            <a:noFill/>
          </a:ln>
        </p:spPr>
      </p:pic>
      <p:pic>
        <p:nvPicPr>
          <p:cNvPr id="543" name="Google Shape;543;p64" descr="AgrotamA -Mesa Pebolim, Totó Futebol, Jogos Grandes, Para Casa e Bar - Arena"/>
          <p:cNvPicPr preferRelativeResize="0"/>
          <p:nvPr/>
        </p:nvPicPr>
        <p:blipFill rotWithShape="1">
          <a:blip r:embed="rId4">
            <a:alphaModFix/>
          </a:blip>
          <a:srcRect/>
          <a:stretch/>
        </p:blipFill>
        <p:spPr>
          <a:xfrm>
            <a:off x="4410207" y="3428999"/>
            <a:ext cx="3357410" cy="3260857"/>
          </a:xfrm>
          <a:prstGeom prst="rect">
            <a:avLst/>
          </a:prstGeom>
          <a:noFill/>
          <a:ln>
            <a:noFill/>
          </a:ln>
        </p:spPr>
      </p:pic>
      <p:pic>
        <p:nvPicPr>
          <p:cNvPr id="7170" name="Picture 2" descr="Mesa de Pebolim Oficial LX com Ferros Embutidos">
            <a:extLst>
              <a:ext uri="{FF2B5EF4-FFF2-40B4-BE49-F238E27FC236}">
                <a16:creationId xmlns:a16="http://schemas.microsoft.com/office/drawing/2014/main" id="{E49FFB81-F88A-DE1C-91C2-0B3E5D4CEA2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6993" r="2034" b="17096"/>
          <a:stretch/>
        </p:blipFill>
        <p:spPr bwMode="auto">
          <a:xfrm>
            <a:off x="8244211" y="3790648"/>
            <a:ext cx="3448504" cy="23201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18503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65"/>
        <p:cNvGrpSpPr/>
        <p:nvPr/>
      </p:nvGrpSpPr>
      <p:grpSpPr>
        <a:xfrm>
          <a:off x="0" y="0"/>
          <a:ext cx="0" cy="0"/>
          <a:chOff x="0" y="0"/>
          <a:chExt cx="0" cy="0"/>
        </a:xfrm>
      </p:grpSpPr>
      <p:sp>
        <p:nvSpPr>
          <p:cNvPr id="566" name="Google Shape;566;p67"/>
          <p:cNvSpPr txBox="1"/>
          <p:nvPr/>
        </p:nvSpPr>
        <p:spPr>
          <a:xfrm>
            <a:off x="735399" y="1617478"/>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Entra nesta categoria a </a:t>
            </a:r>
            <a:r>
              <a:rPr lang="pt-BR" sz="1800" b="1" i="0" u="none" strike="noStrike" cap="none" dirty="0">
                <a:solidFill>
                  <a:srgbClr val="202124"/>
                </a:solidFill>
                <a:latin typeface="Roboto"/>
                <a:ea typeface="Roboto"/>
                <a:cs typeface="Roboto"/>
                <a:sym typeface="Roboto"/>
              </a:rPr>
              <a:t>mesa para </a:t>
            </a:r>
            <a:r>
              <a:rPr lang="pt-BR" sz="1800" b="1" i="0" u="none" strike="noStrike" cap="none" dirty="0" err="1">
                <a:solidFill>
                  <a:srgbClr val="202124"/>
                </a:solidFill>
                <a:latin typeface="Roboto"/>
                <a:ea typeface="Roboto"/>
                <a:cs typeface="Roboto"/>
                <a:sym typeface="Roboto"/>
              </a:rPr>
              <a:t>tamancobol</a:t>
            </a:r>
            <a:r>
              <a:rPr lang="pt-BR" sz="1800" b="1" i="0" u="none" strike="noStrike" cap="none" dirty="0">
                <a:solidFill>
                  <a:srgbClr val="202124"/>
                </a:solidFill>
                <a:latin typeface="Roboto"/>
                <a:ea typeface="Roboto"/>
                <a:cs typeface="Roboto"/>
                <a:sym typeface="Roboto"/>
              </a:rPr>
              <a:t>. </a:t>
            </a: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Tamancobol</a:t>
            </a:r>
            <a:r>
              <a:rPr lang="pt-BR" sz="1800" b="0" i="0" u="none" strike="noStrike" cap="none" dirty="0">
                <a:solidFill>
                  <a:srgbClr val="202124"/>
                </a:solidFill>
                <a:latin typeface="Roboto"/>
                <a:ea typeface="Roboto"/>
                <a:cs typeface="Roboto"/>
                <a:sym typeface="Roboto"/>
              </a:rPr>
              <a:t> é um jogo de mesa para duas pessoas que consiste em uma superfície convexa, terminada em dois gols, localizados nos extremos da mesa.</a:t>
            </a:r>
            <a:endParaRPr dirty="0"/>
          </a:p>
        </p:txBody>
      </p:sp>
      <p:sp>
        <p:nvSpPr>
          <p:cNvPr id="568" name="Google Shape;568;p67"/>
          <p:cNvSpPr txBox="1"/>
          <p:nvPr/>
        </p:nvSpPr>
        <p:spPr>
          <a:xfrm>
            <a:off x="1569335" y="54668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Mesa de Jogos &gt; </a:t>
            </a:r>
            <a:r>
              <a:rPr lang="pt-BR" sz="2400" b="1" i="0" u="none" strike="noStrike" cap="none" dirty="0">
                <a:solidFill>
                  <a:srgbClr val="000000"/>
                </a:solidFill>
                <a:latin typeface="Roboto"/>
                <a:ea typeface="Roboto"/>
                <a:cs typeface="Roboto"/>
                <a:sym typeface="Roboto"/>
              </a:rPr>
              <a:t>Mesa para </a:t>
            </a:r>
            <a:r>
              <a:rPr lang="pt-BR" sz="2400" b="1" i="0" u="none" strike="noStrike" cap="none" dirty="0" err="1">
                <a:solidFill>
                  <a:srgbClr val="000000"/>
                </a:solidFill>
                <a:latin typeface="Roboto"/>
                <a:ea typeface="Roboto"/>
                <a:cs typeface="Roboto"/>
                <a:sym typeface="Roboto"/>
              </a:rPr>
              <a:t>Tamancobol</a:t>
            </a:r>
            <a:endParaRPr sz="2400" b="1" i="0" u="none" strike="noStrike" cap="none" dirty="0">
              <a:solidFill>
                <a:srgbClr val="000000"/>
              </a:solidFill>
              <a:latin typeface="Roboto"/>
              <a:ea typeface="Roboto"/>
              <a:cs typeface="Roboto"/>
              <a:sym typeface="Roboto"/>
            </a:endParaRPr>
          </a:p>
        </p:txBody>
      </p:sp>
      <p:pic>
        <p:nvPicPr>
          <p:cNvPr id="569" name="Google Shape;569;p67" descr="Mesa de Tamancobol em Madeira Maciça com 1,65 x 0,84 m em Promoção |  Ofertas na Americanas"/>
          <p:cNvPicPr preferRelativeResize="0"/>
          <p:nvPr/>
        </p:nvPicPr>
        <p:blipFill rotWithShape="1">
          <a:blip r:embed="rId3">
            <a:alphaModFix/>
          </a:blip>
          <a:srcRect/>
          <a:stretch/>
        </p:blipFill>
        <p:spPr>
          <a:xfrm>
            <a:off x="416312" y="2890643"/>
            <a:ext cx="3653459" cy="3653459"/>
          </a:xfrm>
          <a:prstGeom prst="rect">
            <a:avLst/>
          </a:prstGeom>
          <a:noFill/>
          <a:ln>
            <a:noFill/>
          </a:ln>
        </p:spPr>
      </p:pic>
      <p:pic>
        <p:nvPicPr>
          <p:cNvPr id="570" name="Google Shape;570;p67" descr="Mesa De Tamancobol Oficial + 7 Bolinhas Frete Gratis Sp/sp | Frete grátis"/>
          <p:cNvPicPr preferRelativeResize="0"/>
          <p:nvPr/>
        </p:nvPicPr>
        <p:blipFill rotWithShape="1">
          <a:blip r:embed="rId4">
            <a:alphaModFix/>
          </a:blip>
          <a:srcRect/>
          <a:stretch/>
        </p:blipFill>
        <p:spPr>
          <a:xfrm>
            <a:off x="4439617" y="3096148"/>
            <a:ext cx="3954471" cy="3447954"/>
          </a:xfrm>
          <a:prstGeom prst="rect">
            <a:avLst/>
          </a:prstGeom>
          <a:noFill/>
          <a:ln>
            <a:noFill/>
          </a:ln>
        </p:spPr>
      </p:pic>
      <p:pic>
        <p:nvPicPr>
          <p:cNvPr id="8194" name="Picture 2" descr="Mesa de Tamancobol - Direto da Fábrica">
            <a:extLst>
              <a:ext uri="{FF2B5EF4-FFF2-40B4-BE49-F238E27FC236}">
                <a16:creationId xmlns:a16="http://schemas.microsoft.com/office/drawing/2014/main" id="{2D37DA25-2662-B102-028E-3C712223720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4183" t="7972" r="16592" b="7972"/>
          <a:stretch/>
        </p:blipFill>
        <p:spPr bwMode="auto">
          <a:xfrm>
            <a:off x="8967846" y="3316406"/>
            <a:ext cx="2488746" cy="29949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7868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74"/>
        <p:cNvGrpSpPr/>
        <p:nvPr/>
      </p:nvGrpSpPr>
      <p:grpSpPr>
        <a:xfrm>
          <a:off x="0" y="0"/>
          <a:ext cx="0" cy="0"/>
          <a:chOff x="0" y="0"/>
          <a:chExt cx="0" cy="0"/>
        </a:xfrm>
      </p:grpSpPr>
      <p:sp>
        <p:nvSpPr>
          <p:cNvPr id="575" name="Google Shape;575;p68"/>
          <p:cNvSpPr txBox="1"/>
          <p:nvPr/>
        </p:nvSpPr>
        <p:spPr>
          <a:xfrm>
            <a:off x="735403" y="1898609"/>
            <a:ext cx="10721193" cy="369291"/>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Entram nesta categoria as </a:t>
            </a:r>
            <a:r>
              <a:rPr lang="pt-BR" sz="1800" b="1" i="0" u="none" strike="noStrike" cap="none">
                <a:solidFill>
                  <a:srgbClr val="202124"/>
                </a:solidFill>
                <a:latin typeface="Roboto"/>
                <a:ea typeface="Roboto"/>
                <a:cs typeface="Roboto"/>
                <a:sym typeface="Roboto"/>
              </a:rPr>
              <a:t>mesas </a:t>
            </a:r>
            <a:r>
              <a:rPr lang="pt-BR" sz="1800" b="0" i="0" u="none" strike="noStrike" cap="none">
                <a:solidFill>
                  <a:srgbClr val="202124"/>
                </a:solidFill>
                <a:latin typeface="Roboto"/>
                <a:ea typeface="Roboto"/>
                <a:cs typeface="Roboto"/>
                <a:sym typeface="Roboto"/>
              </a:rPr>
              <a:t>que servem para </a:t>
            </a:r>
            <a:r>
              <a:rPr lang="pt-BR" sz="1800" b="1" i="0" u="none" strike="noStrike" cap="none">
                <a:solidFill>
                  <a:srgbClr val="202124"/>
                </a:solidFill>
                <a:latin typeface="Roboto"/>
                <a:ea typeface="Roboto"/>
                <a:cs typeface="Roboto"/>
                <a:sym typeface="Roboto"/>
              </a:rPr>
              <a:t>jogos de tênis de mesa</a:t>
            </a:r>
            <a:r>
              <a:rPr lang="pt-BR" sz="1800" b="0" i="0" u="none" strike="noStrike" cap="none">
                <a:solidFill>
                  <a:srgbClr val="202124"/>
                </a:solidFill>
                <a:latin typeface="Roboto"/>
                <a:ea typeface="Roboto"/>
                <a:cs typeface="Roboto"/>
                <a:sym typeface="Roboto"/>
              </a:rPr>
              <a:t>.</a:t>
            </a:r>
            <a:endParaRPr/>
          </a:p>
        </p:txBody>
      </p:sp>
      <p:sp>
        <p:nvSpPr>
          <p:cNvPr id="577" name="Google Shape;577;p68"/>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Mesa de Jogos &gt; </a:t>
            </a:r>
            <a:r>
              <a:rPr lang="pt-BR" sz="2400" b="1" i="0" u="none" strike="noStrike" cap="none" dirty="0">
                <a:solidFill>
                  <a:srgbClr val="000000"/>
                </a:solidFill>
                <a:latin typeface="Roboto"/>
                <a:ea typeface="Roboto"/>
                <a:cs typeface="Roboto"/>
                <a:sym typeface="Roboto"/>
              </a:rPr>
              <a:t>Mesa para Tenis de Mesa</a:t>
            </a:r>
            <a:endParaRPr lang="pt-BR" b="1" dirty="0"/>
          </a:p>
        </p:txBody>
      </p:sp>
      <p:pic>
        <p:nvPicPr>
          <p:cNvPr id="578" name="Google Shape;578;p68" descr="MESA OFICIAL PARA TENIS DE MESA | Carrefour"/>
          <p:cNvPicPr preferRelativeResize="0"/>
          <p:nvPr/>
        </p:nvPicPr>
        <p:blipFill rotWithShape="1">
          <a:blip r:embed="rId3">
            <a:alphaModFix/>
          </a:blip>
          <a:srcRect/>
          <a:stretch/>
        </p:blipFill>
        <p:spPr>
          <a:xfrm>
            <a:off x="426528" y="3671247"/>
            <a:ext cx="3476732" cy="2442285"/>
          </a:xfrm>
          <a:prstGeom prst="rect">
            <a:avLst/>
          </a:prstGeom>
          <a:noFill/>
          <a:ln>
            <a:noFill/>
          </a:ln>
        </p:spPr>
      </p:pic>
      <p:pic>
        <p:nvPicPr>
          <p:cNvPr id="579" name="Google Shape;579;p68"/>
          <p:cNvPicPr preferRelativeResize="0"/>
          <p:nvPr/>
        </p:nvPicPr>
        <p:blipFill rotWithShape="1">
          <a:blip r:embed="rId4">
            <a:alphaModFix/>
          </a:blip>
          <a:srcRect/>
          <a:stretch/>
        </p:blipFill>
        <p:spPr>
          <a:xfrm>
            <a:off x="4220187" y="3514410"/>
            <a:ext cx="2823578" cy="2599122"/>
          </a:xfrm>
          <a:prstGeom prst="rect">
            <a:avLst/>
          </a:prstGeom>
          <a:noFill/>
          <a:ln>
            <a:noFill/>
          </a:ln>
        </p:spPr>
      </p:pic>
      <p:pic>
        <p:nvPicPr>
          <p:cNvPr id="9218" name="Picture 2" descr="Salão de Jogos - Mesa de Tênis de Mesa cor Azul, tampo em MDP 15mm com pés  em madeira maciça dobráveis - KLOPF - Descubra Novas Experiências">
            <a:extLst>
              <a:ext uri="{FF2B5EF4-FFF2-40B4-BE49-F238E27FC236}">
                <a16:creationId xmlns:a16="http://schemas.microsoft.com/office/drawing/2014/main" id="{692B0EA7-4F71-9833-B8B6-24800C4C1846}"/>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23339" r="1420" b="16482"/>
          <a:stretch/>
        </p:blipFill>
        <p:spPr bwMode="auto">
          <a:xfrm>
            <a:off x="7703841" y="3725715"/>
            <a:ext cx="3911505" cy="23878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75480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95">
          <a:extLst>
            <a:ext uri="{FF2B5EF4-FFF2-40B4-BE49-F238E27FC236}">
              <a16:creationId xmlns:a16="http://schemas.microsoft.com/office/drawing/2014/main" id="{5CF1A0BB-7E42-9EF9-E972-6871A58CF450}"/>
            </a:ext>
          </a:extLst>
        </p:cNvPr>
        <p:cNvGrpSpPr/>
        <p:nvPr/>
      </p:nvGrpSpPr>
      <p:grpSpPr>
        <a:xfrm>
          <a:off x="0" y="0"/>
          <a:ext cx="0" cy="0"/>
          <a:chOff x="0" y="0"/>
          <a:chExt cx="0" cy="0"/>
        </a:xfrm>
      </p:grpSpPr>
      <p:sp>
        <p:nvSpPr>
          <p:cNvPr id="96" name="Google Shape;96;p4">
            <a:extLst>
              <a:ext uri="{FF2B5EF4-FFF2-40B4-BE49-F238E27FC236}">
                <a16:creationId xmlns:a16="http://schemas.microsoft.com/office/drawing/2014/main" id="{D30C6745-90C4-84AA-07FD-F1953B9FB68C}"/>
              </a:ext>
            </a:extLst>
          </p:cNvPr>
          <p:cNvSpPr txBox="1"/>
          <p:nvPr/>
        </p:nvSpPr>
        <p:spPr>
          <a:xfrm>
            <a:off x="735402" y="1904572"/>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i="0" u="none" strike="noStrike" cap="none" dirty="0">
                <a:solidFill>
                  <a:srgbClr val="202124"/>
                </a:solidFill>
                <a:latin typeface="Roboto"/>
                <a:ea typeface="Roboto"/>
                <a:cs typeface="Roboto"/>
                <a:sym typeface="Roboto"/>
              </a:rPr>
              <a:t>A</a:t>
            </a:r>
            <a:r>
              <a:rPr lang="pt-BR" sz="1800" b="1" i="0" u="none" strike="noStrike" cap="none" dirty="0">
                <a:solidFill>
                  <a:srgbClr val="202124"/>
                </a:solidFill>
                <a:latin typeface="Roboto"/>
                <a:ea typeface="Roboto"/>
                <a:cs typeface="Roboto"/>
                <a:sym typeface="Roboto"/>
              </a:rPr>
              <a:t> cadeira para salão de beleza </a:t>
            </a:r>
            <a:r>
              <a:rPr lang="pt-BR" sz="1800" i="0" u="none" strike="noStrike" cap="none" dirty="0">
                <a:solidFill>
                  <a:srgbClr val="202124"/>
                </a:solidFill>
                <a:latin typeface="Roboto"/>
                <a:ea typeface="Roboto"/>
                <a:cs typeface="Roboto"/>
                <a:sym typeface="Roboto"/>
              </a:rPr>
              <a:t>é usada para fazer cortes de cabelo, coloração, escova, e até mesmo fazer a barba ou maquiagem em clientes. Possuem apoio para os pés e para a cabeça, e alguns modelos são reclináveis.</a:t>
            </a:r>
            <a:endParaRPr sz="1800" i="0" u="none" strike="noStrike" cap="none" dirty="0">
              <a:solidFill>
                <a:srgbClr val="202124"/>
              </a:solidFill>
              <a:latin typeface="Roboto"/>
              <a:ea typeface="Roboto"/>
              <a:cs typeface="Roboto"/>
              <a:sym typeface="Roboto"/>
            </a:endParaRPr>
          </a:p>
        </p:txBody>
      </p:sp>
      <p:sp>
        <p:nvSpPr>
          <p:cNvPr id="98" name="Google Shape;98;p4">
            <a:extLst>
              <a:ext uri="{FF2B5EF4-FFF2-40B4-BE49-F238E27FC236}">
                <a16:creationId xmlns:a16="http://schemas.microsoft.com/office/drawing/2014/main" id="{18E5E628-C604-4915-B180-C867A1B32189}"/>
              </a:ext>
            </a:extLst>
          </p:cNvPr>
          <p:cNvSpPr txBox="1"/>
          <p:nvPr/>
        </p:nvSpPr>
        <p:spPr>
          <a:xfrm>
            <a:off x="625798" y="703537"/>
            <a:ext cx="10940402"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Moveis &gt; Moveis Comerciais &gt; </a:t>
            </a:r>
            <a:r>
              <a:rPr lang="pt-BR" sz="2400" b="1" i="0" u="none" strike="noStrike" cap="none" dirty="0">
                <a:solidFill>
                  <a:srgbClr val="202124"/>
                </a:solidFill>
                <a:latin typeface="Roboto"/>
                <a:ea typeface="Roboto"/>
                <a:cs typeface="Roboto"/>
                <a:sym typeface="Roboto"/>
              </a:rPr>
              <a:t>Cadeira para </a:t>
            </a:r>
            <a:r>
              <a:rPr lang="pt-BR" sz="2400" b="1" i="0" u="none" strike="noStrike" cap="none" dirty="0" err="1">
                <a:solidFill>
                  <a:srgbClr val="202124"/>
                </a:solidFill>
                <a:latin typeface="Roboto"/>
                <a:ea typeface="Roboto"/>
                <a:cs typeface="Roboto"/>
                <a:sym typeface="Roboto"/>
              </a:rPr>
              <a:t>Salao</a:t>
            </a:r>
            <a:r>
              <a:rPr lang="pt-BR" sz="2400" b="1" i="0" u="none" strike="noStrike" cap="none" dirty="0">
                <a:solidFill>
                  <a:srgbClr val="202124"/>
                </a:solidFill>
                <a:latin typeface="Roboto"/>
                <a:ea typeface="Roboto"/>
                <a:cs typeface="Roboto"/>
                <a:sym typeface="Roboto"/>
              </a:rPr>
              <a:t> de Beleza</a:t>
            </a:r>
            <a:endParaRPr lang="pt-BR" sz="1400" b="1" i="0" u="none" strike="noStrike" cap="none" dirty="0">
              <a:solidFill>
                <a:srgbClr val="000000"/>
              </a:solidFill>
              <a:latin typeface="Arial"/>
              <a:ea typeface="Arial"/>
              <a:cs typeface="Arial"/>
              <a:sym typeface="Arial"/>
            </a:endParaRPr>
          </a:p>
        </p:txBody>
      </p:sp>
      <p:pic>
        <p:nvPicPr>
          <p:cNvPr id="4098" name="Picture 2" descr="Poltrona Cadeira para salão Dalí - Hidráulica - Reclinável - Base Quadrada  em Aço Cromado modelo DALÍ">
            <a:extLst>
              <a:ext uri="{FF2B5EF4-FFF2-40B4-BE49-F238E27FC236}">
                <a16:creationId xmlns:a16="http://schemas.microsoft.com/office/drawing/2014/main" id="{321AD2E0-EECE-FA55-8434-D87956BD2C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305" y="3924273"/>
            <a:ext cx="2345609" cy="2345609"/>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Poltrona Cadeira para salão Hidráulica fixa, não reclina, Glamour - Base  Pentapé">
            <a:extLst>
              <a:ext uri="{FF2B5EF4-FFF2-40B4-BE49-F238E27FC236}">
                <a16:creationId xmlns:a16="http://schemas.microsoft.com/office/drawing/2014/main" id="{10B94F4B-DCFE-68AC-2852-8483751DE5E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60955" y="3924273"/>
            <a:ext cx="2345609" cy="2345609"/>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Cadeira Para Salão Cabeleireiro Fixa Hidráulica Rosa Bebê - Bueno Cadeiras  - Cadeira para Salão de Beleza - Magazine Luiza">
            <a:extLst>
              <a:ext uri="{FF2B5EF4-FFF2-40B4-BE49-F238E27FC236}">
                <a16:creationId xmlns:a16="http://schemas.microsoft.com/office/drawing/2014/main" id="{BB3997EB-B62E-DF93-9731-04D9D182BED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85437" y="3749648"/>
            <a:ext cx="2021145" cy="2694860"/>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Cadeira de Cabeleireiro Topázio Encosto Reclinável Base Quadrada">
            <a:extLst>
              <a:ext uri="{FF2B5EF4-FFF2-40B4-BE49-F238E27FC236}">
                <a16:creationId xmlns:a16="http://schemas.microsoft.com/office/drawing/2014/main" id="{0CCD56FD-DA6D-4FF4-EA92-12447A145B5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934623" y="3732852"/>
            <a:ext cx="2728452" cy="2728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68618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6"/>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carrinho auxiliar </a:t>
            </a:r>
            <a:r>
              <a:rPr lang="pt-BR" sz="1800" b="0" i="0" u="none" strike="noStrike" cap="none">
                <a:solidFill>
                  <a:srgbClr val="202124"/>
                </a:solidFill>
                <a:latin typeface="Roboto"/>
                <a:ea typeface="Roboto"/>
                <a:cs typeface="Roboto"/>
                <a:sym typeface="Roboto"/>
              </a:rPr>
              <a:t>é um móvel fundamental para os profissionais de salão de beleza, estética, barbeiros, entre outros. Nele é possível encontrar prateleiras para armazenar os produtos, além de poder colocá-los na parte superior. Possuem rodinhas, o que facilita a locomoção do mesmo.</a:t>
            </a:r>
            <a:endParaRPr/>
          </a:p>
        </p:txBody>
      </p:sp>
      <p:sp>
        <p:nvSpPr>
          <p:cNvPr id="267" name="Google Shape;267;p36"/>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Comerciais &gt; </a:t>
            </a:r>
            <a:r>
              <a:rPr lang="pt-BR" sz="2400" b="1" i="0" u="none" strike="noStrike" cap="none" dirty="0">
                <a:solidFill>
                  <a:srgbClr val="000000"/>
                </a:solidFill>
                <a:latin typeface="Roboto"/>
                <a:ea typeface="Roboto"/>
                <a:cs typeface="Roboto"/>
                <a:sym typeface="Roboto"/>
              </a:rPr>
              <a:t>Carrinho Auxiliar</a:t>
            </a:r>
            <a:endParaRPr b="1" dirty="0"/>
          </a:p>
        </p:txBody>
      </p:sp>
      <p:pic>
        <p:nvPicPr>
          <p:cNvPr id="268" name="Google Shape;268;p36" descr="Carrinho Auxiliar 3 Bandejas Salus Brasil | HS Med"/>
          <p:cNvPicPr preferRelativeResize="0"/>
          <p:nvPr/>
        </p:nvPicPr>
        <p:blipFill rotWithShape="1">
          <a:blip r:embed="rId3">
            <a:alphaModFix/>
          </a:blip>
          <a:srcRect/>
          <a:stretch/>
        </p:blipFill>
        <p:spPr>
          <a:xfrm>
            <a:off x="735403" y="3148313"/>
            <a:ext cx="3309249" cy="3309249"/>
          </a:xfrm>
          <a:prstGeom prst="rect">
            <a:avLst/>
          </a:prstGeom>
          <a:noFill/>
          <a:ln>
            <a:noFill/>
          </a:ln>
        </p:spPr>
      </p:pic>
      <p:pic>
        <p:nvPicPr>
          <p:cNvPr id="269" name="Google Shape;269;p36" descr="Carrinho Auxiliar Terra Santa Ticiano Preto - LojasLivia"/>
          <p:cNvPicPr preferRelativeResize="0"/>
          <p:nvPr/>
        </p:nvPicPr>
        <p:blipFill rotWithShape="1">
          <a:blip r:embed="rId4">
            <a:alphaModFix/>
          </a:blip>
          <a:srcRect/>
          <a:stretch/>
        </p:blipFill>
        <p:spPr>
          <a:xfrm>
            <a:off x="4232046" y="3148313"/>
            <a:ext cx="3429000" cy="3429000"/>
          </a:xfrm>
          <a:prstGeom prst="rect">
            <a:avLst/>
          </a:prstGeom>
          <a:noFill/>
          <a:ln>
            <a:noFill/>
          </a:ln>
        </p:spPr>
      </p:pic>
      <p:pic>
        <p:nvPicPr>
          <p:cNvPr id="10242" name="Picture 2" descr="Carrinho Auxiliar Manicure Rose Gold Com 3 Bandejas De Mdf Branco">
            <a:extLst>
              <a:ext uri="{FF2B5EF4-FFF2-40B4-BE49-F238E27FC236}">
                <a16:creationId xmlns:a16="http://schemas.microsoft.com/office/drawing/2014/main" id="{552D993E-0301-5B88-EB6B-17289DFDB2D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03275" y="3357578"/>
            <a:ext cx="3010469" cy="3010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68931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95">
          <a:extLst>
            <a:ext uri="{FF2B5EF4-FFF2-40B4-BE49-F238E27FC236}">
              <a16:creationId xmlns:a16="http://schemas.microsoft.com/office/drawing/2014/main" id="{AACDFD34-0A99-A783-AA64-0E0278B6F7B7}"/>
            </a:ext>
          </a:extLst>
        </p:cNvPr>
        <p:cNvGrpSpPr/>
        <p:nvPr/>
      </p:nvGrpSpPr>
      <p:grpSpPr>
        <a:xfrm>
          <a:off x="0" y="0"/>
          <a:ext cx="0" cy="0"/>
          <a:chOff x="0" y="0"/>
          <a:chExt cx="0" cy="0"/>
        </a:xfrm>
      </p:grpSpPr>
      <p:sp>
        <p:nvSpPr>
          <p:cNvPr id="96" name="Google Shape;96;p4">
            <a:extLst>
              <a:ext uri="{FF2B5EF4-FFF2-40B4-BE49-F238E27FC236}">
                <a16:creationId xmlns:a16="http://schemas.microsoft.com/office/drawing/2014/main" id="{3A7262B5-8BD4-8486-83E4-75F581949478}"/>
              </a:ext>
            </a:extLst>
          </p:cNvPr>
          <p:cNvSpPr txBox="1"/>
          <p:nvPr/>
        </p:nvSpPr>
        <p:spPr>
          <a:xfrm>
            <a:off x="735403"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i="0" u="none" strike="noStrike" cap="none" dirty="0">
                <a:solidFill>
                  <a:srgbClr val="202124"/>
                </a:solidFill>
                <a:latin typeface="Roboto"/>
                <a:ea typeface="Roboto"/>
                <a:cs typeface="Roboto"/>
                <a:sym typeface="Roboto"/>
              </a:rPr>
              <a:t>O </a:t>
            </a:r>
            <a:r>
              <a:rPr lang="pt-BR" sz="1800" b="1" i="0" u="none" strike="noStrike" cap="none" dirty="0">
                <a:solidFill>
                  <a:srgbClr val="202124"/>
                </a:solidFill>
                <a:latin typeface="Roboto"/>
                <a:ea typeface="Roboto"/>
                <a:cs typeface="Roboto"/>
                <a:sym typeface="Roboto"/>
              </a:rPr>
              <a:t>lavatório para salão de beleza </a:t>
            </a:r>
            <a:r>
              <a:rPr lang="pt-BR" sz="1800" i="0" u="none" strike="noStrike" cap="none" dirty="0">
                <a:solidFill>
                  <a:srgbClr val="202124"/>
                </a:solidFill>
                <a:latin typeface="Roboto"/>
                <a:ea typeface="Roboto"/>
                <a:cs typeface="Roboto"/>
                <a:sym typeface="Roboto"/>
              </a:rPr>
              <a:t>é uma peça fundamental em espaços de beleza. Possui assento reclinado e uma cuba na parte de trás, que permite a pessoa repousar a cabeça para dar início ao tratamento capilar como lavar ou fazer hidratação. Alguns modelos possuem pés reclináveis, garantindo maior conforto.</a:t>
            </a:r>
            <a:endParaRPr sz="1800" i="0" u="none" strike="noStrike" cap="none" dirty="0">
              <a:solidFill>
                <a:srgbClr val="202124"/>
              </a:solidFill>
              <a:latin typeface="Roboto"/>
              <a:ea typeface="Roboto"/>
              <a:cs typeface="Roboto"/>
              <a:sym typeface="Roboto"/>
            </a:endParaRPr>
          </a:p>
        </p:txBody>
      </p:sp>
      <p:sp>
        <p:nvSpPr>
          <p:cNvPr id="98" name="Google Shape;98;p4">
            <a:extLst>
              <a:ext uri="{FF2B5EF4-FFF2-40B4-BE49-F238E27FC236}">
                <a16:creationId xmlns:a16="http://schemas.microsoft.com/office/drawing/2014/main" id="{147ED84C-8E37-58F3-E6A3-CCCFBDA3E777}"/>
              </a:ext>
            </a:extLst>
          </p:cNvPr>
          <p:cNvSpPr txBox="1"/>
          <p:nvPr/>
        </p:nvSpPr>
        <p:spPr>
          <a:xfrm>
            <a:off x="625798" y="680127"/>
            <a:ext cx="10940402"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Moveis &gt; Moveis Comerciais &gt; </a:t>
            </a:r>
            <a:r>
              <a:rPr lang="pt-BR" sz="2400" b="1" i="0" u="none" strike="noStrike" cap="none" dirty="0" err="1">
                <a:solidFill>
                  <a:srgbClr val="202124"/>
                </a:solidFill>
                <a:latin typeface="Roboto"/>
                <a:ea typeface="Roboto"/>
                <a:cs typeface="Roboto"/>
                <a:sym typeface="Roboto"/>
              </a:rPr>
              <a:t>Lavatorio</a:t>
            </a:r>
            <a:r>
              <a:rPr lang="pt-BR" sz="2400" b="1" i="0" u="none" strike="noStrike" cap="none" dirty="0">
                <a:solidFill>
                  <a:srgbClr val="202124"/>
                </a:solidFill>
                <a:latin typeface="Roboto"/>
                <a:ea typeface="Roboto"/>
                <a:cs typeface="Roboto"/>
                <a:sym typeface="Roboto"/>
              </a:rPr>
              <a:t> para </a:t>
            </a:r>
            <a:r>
              <a:rPr lang="pt-BR" sz="2400" b="1" i="0" u="none" strike="noStrike" cap="none" dirty="0" err="1">
                <a:solidFill>
                  <a:srgbClr val="202124"/>
                </a:solidFill>
                <a:latin typeface="Roboto"/>
                <a:ea typeface="Roboto"/>
                <a:cs typeface="Roboto"/>
                <a:sym typeface="Roboto"/>
              </a:rPr>
              <a:t>Salao</a:t>
            </a:r>
            <a:r>
              <a:rPr lang="pt-BR" sz="2400" b="1" i="0" u="none" strike="noStrike" cap="none" dirty="0">
                <a:solidFill>
                  <a:srgbClr val="202124"/>
                </a:solidFill>
                <a:latin typeface="Roboto"/>
                <a:ea typeface="Roboto"/>
                <a:cs typeface="Roboto"/>
                <a:sym typeface="Roboto"/>
              </a:rPr>
              <a:t> de Beleza</a:t>
            </a:r>
            <a:endParaRPr lang="pt-BR" sz="1400" b="1" i="0" u="none" strike="noStrike" cap="none" dirty="0">
              <a:solidFill>
                <a:srgbClr val="000000"/>
              </a:solidFill>
              <a:latin typeface="Arial"/>
              <a:ea typeface="Arial"/>
              <a:cs typeface="Arial"/>
              <a:sym typeface="Arial"/>
            </a:endParaRPr>
          </a:p>
        </p:txBody>
      </p:sp>
      <p:pic>
        <p:nvPicPr>
          <p:cNvPr id="5122" name="Picture 2" descr="Lavatório Para Salão Star Italiano Bullon Com Aquecedor - Tabaco - 127">
            <a:extLst>
              <a:ext uri="{FF2B5EF4-FFF2-40B4-BE49-F238E27FC236}">
                <a16:creationId xmlns:a16="http://schemas.microsoft.com/office/drawing/2014/main" id="{E44A6B82-EB83-5025-8C7F-2449DE443C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665" y="3621486"/>
            <a:ext cx="2556387" cy="2556387"/>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Lavatório de Cabeleireiro - Gobbi - Cuba em Fibra">
            <a:extLst>
              <a:ext uri="{FF2B5EF4-FFF2-40B4-BE49-F238E27FC236}">
                <a16:creationId xmlns:a16="http://schemas.microsoft.com/office/drawing/2014/main" id="{A0714936-224D-6D74-4E16-76765FC8CA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4534" y="3759104"/>
            <a:ext cx="2539181" cy="2539181"/>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Lavatório de Cabelo para Salão de Beleza - Glamour">
            <a:extLst>
              <a:ext uri="{FF2B5EF4-FFF2-40B4-BE49-F238E27FC236}">
                <a16:creationId xmlns:a16="http://schemas.microsoft.com/office/drawing/2014/main" id="{7EBB8DFE-A943-D0BB-4AA2-1F847A40F1C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70479" y="3922123"/>
            <a:ext cx="2539181" cy="2539181"/>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Lavatório Champ Para Cabeleireiro Salão De Beleza, Preto - Dompel">
            <a:extLst>
              <a:ext uri="{FF2B5EF4-FFF2-40B4-BE49-F238E27FC236}">
                <a16:creationId xmlns:a16="http://schemas.microsoft.com/office/drawing/2014/main" id="{CB0CBF71-E52A-BD63-DEDA-1C7E6414021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95103" y="3759104"/>
            <a:ext cx="2539181" cy="25391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28797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610"/>
        <p:cNvGrpSpPr/>
        <p:nvPr/>
      </p:nvGrpSpPr>
      <p:grpSpPr>
        <a:xfrm>
          <a:off x="0" y="0"/>
          <a:ext cx="0" cy="0"/>
          <a:chOff x="0" y="0"/>
          <a:chExt cx="0" cy="0"/>
        </a:xfrm>
      </p:grpSpPr>
      <p:sp>
        <p:nvSpPr>
          <p:cNvPr id="611" name="Google Shape;611;p72"/>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panose="02000000000000000000" pitchFamily="2" charset="0"/>
                <a:ea typeface="Roboto" panose="02000000000000000000" pitchFamily="2" charset="0"/>
                <a:cs typeface="Roboto" panose="02000000000000000000" pitchFamily="2" charset="0"/>
                <a:sym typeface="Roboto"/>
              </a:rPr>
              <a:t>Os </a:t>
            </a:r>
            <a:r>
              <a:rPr lang="pt-BR" sz="1800" b="1" i="0" u="none" strike="noStrike" cap="none" dirty="0">
                <a:solidFill>
                  <a:srgbClr val="202124"/>
                </a:solidFill>
                <a:latin typeface="Roboto" panose="02000000000000000000" pitchFamily="2" charset="0"/>
                <a:ea typeface="Roboto" panose="02000000000000000000" pitchFamily="2" charset="0"/>
                <a:cs typeface="Roboto" panose="02000000000000000000" pitchFamily="2" charset="0"/>
                <a:sym typeface="Roboto"/>
              </a:rPr>
              <a:t>móveis para comércio </a:t>
            </a:r>
            <a:r>
              <a:rPr lang="pt-BR" sz="1800" b="0" i="0" u="none" strike="noStrike" cap="none" dirty="0">
                <a:solidFill>
                  <a:srgbClr val="202124"/>
                </a:solidFill>
                <a:latin typeface="Roboto" panose="02000000000000000000" pitchFamily="2" charset="0"/>
                <a:ea typeface="Roboto" panose="02000000000000000000" pitchFamily="2" charset="0"/>
                <a:cs typeface="Roboto" panose="02000000000000000000" pitchFamily="2" charset="0"/>
                <a:sym typeface="Roboto"/>
              </a:rPr>
              <a:t>são todos aqueles móveis que são de uso exclusivo para o comércio.</a:t>
            </a:r>
          </a:p>
          <a:p>
            <a:pPr marL="0" marR="0" lvl="0" indent="457200" algn="just" rtl="0">
              <a:lnSpc>
                <a:spcPct val="100000"/>
              </a:lnSpc>
              <a:spcBef>
                <a:spcPts val="0"/>
              </a:spcBef>
              <a:spcAft>
                <a:spcPts val="0"/>
              </a:spcAft>
              <a:buClr>
                <a:srgbClr val="000000"/>
              </a:buClr>
              <a:buSzPts val="1800"/>
              <a:buFont typeface="Arial"/>
              <a:buNone/>
            </a:pPr>
            <a:r>
              <a:rPr lang="pt-BR" sz="1800" b="1" dirty="0">
                <a:solidFill>
                  <a:srgbClr val="FF0000"/>
                </a:solidFill>
                <a:latin typeface="Roboto" panose="02000000000000000000" pitchFamily="2" charset="0"/>
                <a:ea typeface="Roboto" panose="02000000000000000000" pitchFamily="2" charset="0"/>
                <a:cs typeface="Roboto" panose="02000000000000000000" pitchFamily="2" charset="0"/>
                <a:sym typeface="Roboto"/>
              </a:rPr>
              <a:t>Atenção: </a:t>
            </a:r>
            <a:r>
              <a:rPr lang="pt-BR" sz="1800" dirty="0">
                <a:solidFill>
                  <a:srgbClr val="202124"/>
                </a:solidFill>
                <a:latin typeface="Roboto" panose="02000000000000000000" pitchFamily="2" charset="0"/>
                <a:ea typeface="Roboto" panose="02000000000000000000" pitchFamily="2" charset="0"/>
                <a:cs typeface="Roboto" panose="02000000000000000000" pitchFamily="2" charset="0"/>
                <a:sym typeface="Roboto"/>
              </a:rPr>
              <a:t>móveis usados na área hospitalar possuem categoria própria </a:t>
            </a:r>
            <a:r>
              <a:rPr lang="pt-BR" sz="1800" b="0" i="0" dirty="0" err="1">
                <a:effectLst/>
                <a:latin typeface="Roboto" panose="02000000000000000000" pitchFamily="2" charset="0"/>
                <a:ea typeface="Roboto" panose="02000000000000000000" pitchFamily="2" charset="0"/>
                <a:cs typeface="Roboto" panose="02000000000000000000" pitchFamily="2" charset="0"/>
              </a:rPr>
              <a:t>Saude</a:t>
            </a:r>
            <a:r>
              <a:rPr lang="pt-BR" sz="1800" b="0" i="0" dirty="0">
                <a:effectLst/>
                <a:latin typeface="Roboto" panose="02000000000000000000" pitchFamily="2" charset="0"/>
                <a:ea typeface="Roboto" panose="02000000000000000000" pitchFamily="2" charset="0"/>
                <a:cs typeface="Roboto" panose="02000000000000000000" pitchFamily="2" charset="0"/>
              </a:rPr>
              <a:t> &gt; Equipamentos </a:t>
            </a:r>
            <a:r>
              <a:rPr lang="pt-BR" sz="1800" b="0" i="0" dirty="0" err="1">
                <a:effectLst/>
                <a:latin typeface="Roboto" panose="02000000000000000000" pitchFamily="2" charset="0"/>
                <a:ea typeface="Roboto" panose="02000000000000000000" pitchFamily="2" charset="0"/>
                <a:cs typeface="Roboto" panose="02000000000000000000" pitchFamily="2" charset="0"/>
              </a:rPr>
              <a:t>Medicos</a:t>
            </a:r>
            <a:r>
              <a:rPr lang="pt-BR" sz="1800" b="0" i="0" dirty="0">
                <a:effectLst/>
                <a:latin typeface="Roboto" panose="02000000000000000000" pitchFamily="2" charset="0"/>
                <a:ea typeface="Roboto" panose="02000000000000000000" pitchFamily="2" charset="0"/>
                <a:cs typeface="Roboto" panose="02000000000000000000" pitchFamily="2" charset="0"/>
              </a:rPr>
              <a:t> e Hospitalares &gt; </a:t>
            </a:r>
            <a:r>
              <a:rPr lang="pt-BR" sz="1800" b="1" i="0" dirty="0" err="1">
                <a:effectLst/>
                <a:latin typeface="Roboto" panose="02000000000000000000" pitchFamily="2" charset="0"/>
                <a:ea typeface="Roboto" panose="02000000000000000000" pitchFamily="2" charset="0"/>
                <a:cs typeface="Roboto" panose="02000000000000000000" pitchFamily="2" charset="0"/>
              </a:rPr>
              <a:t>Movel</a:t>
            </a:r>
            <a:r>
              <a:rPr lang="pt-BR" sz="1800" b="1" i="0" dirty="0">
                <a:effectLst/>
                <a:latin typeface="Roboto" panose="02000000000000000000" pitchFamily="2" charset="0"/>
                <a:ea typeface="Roboto" panose="02000000000000000000" pitchFamily="2" charset="0"/>
                <a:cs typeface="Roboto" panose="02000000000000000000" pitchFamily="2" charset="0"/>
              </a:rPr>
              <a:t> Hospitalar.</a:t>
            </a:r>
            <a:endParaRPr b="1" dirty="0">
              <a:latin typeface="Roboto" panose="02000000000000000000" pitchFamily="2" charset="0"/>
              <a:ea typeface="Roboto" panose="02000000000000000000" pitchFamily="2" charset="0"/>
              <a:cs typeface="Roboto" panose="02000000000000000000" pitchFamily="2" charset="0"/>
            </a:endParaRPr>
          </a:p>
        </p:txBody>
      </p:sp>
      <p:sp>
        <p:nvSpPr>
          <p:cNvPr id="613" name="Google Shape;613;p72"/>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Comerciais &gt; </a:t>
            </a:r>
            <a:r>
              <a:rPr lang="pt-BR" sz="2400" b="1" i="0" u="none" strike="noStrike" cap="none" dirty="0" err="1">
                <a:solidFill>
                  <a:srgbClr val="000000"/>
                </a:solidFill>
                <a:latin typeface="Roboto"/>
                <a:ea typeface="Roboto"/>
                <a:cs typeface="Roboto"/>
                <a:sym typeface="Roboto"/>
              </a:rPr>
              <a:t>Movel</a:t>
            </a:r>
            <a:r>
              <a:rPr lang="pt-BR" sz="2400" b="1" i="0" u="none" strike="noStrike" cap="none" dirty="0">
                <a:solidFill>
                  <a:srgbClr val="000000"/>
                </a:solidFill>
                <a:latin typeface="Roboto"/>
                <a:ea typeface="Roboto"/>
                <a:cs typeface="Roboto"/>
                <a:sym typeface="Roboto"/>
              </a:rPr>
              <a:t> para Comercio</a:t>
            </a:r>
            <a:endParaRPr b="1" dirty="0"/>
          </a:p>
        </p:txBody>
      </p:sp>
      <p:pic>
        <p:nvPicPr>
          <p:cNvPr id="614" name="Google Shape;614;p72" descr="Bancada para Tatuagem Advance One Preta - Pro Tattoo Work Station Carrinho  Móvel em Promoção | Ofertas na Americanas"/>
          <p:cNvPicPr preferRelativeResize="0"/>
          <p:nvPr/>
        </p:nvPicPr>
        <p:blipFill rotWithShape="1">
          <a:blip r:embed="rId3">
            <a:alphaModFix/>
          </a:blip>
          <a:srcRect/>
          <a:stretch/>
        </p:blipFill>
        <p:spPr>
          <a:xfrm>
            <a:off x="174958" y="3232154"/>
            <a:ext cx="2788754" cy="2788754"/>
          </a:xfrm>
          <a:prstGeom prst="rect">
            <a:avLst/>
          </a:prstGeom>
          <a:noFill/>
          <a:ln>
            <a:noFill/>
          </a:ln>
        </p:spPr>
      </p:pic>
      <p:pic>
        <p:nvPicPr>
          <p:cNvPr id="615" name="Google Shape;615;p72" descr="Cadeira Universitária Com Porta Livros Vermelho - Ultra móveis corporativo  - Carteira Escolar - Magazine Luiza"/>
          <p:cNvPicPr preferRelativeResize="0"/>
          <p:nvPr/>
        </p:nvPicPr>
        <p:blipFill rotWithShape="1">
          <a:blip r:embed="rId4">
            <a:alphaModFix/>
          </a:blip>
          <a:srcRect/>
          <a:stretch/>
        </p:blipFill>
        <p:spPr>
          <a:xfrm>
            <a:off x="3133053" y="3429000"/>
            <a:ext cx="2813428" cy="2813428"/>
          </a:xfrm>
          <a:prstGeom prst="rect">
            <a:avLst/>
          </a:prstGeom>
          <a:noFill/>
          <a:ln>
            <a:noFill/>
          </a:ln>
        </p:spPr>
      </p:pic>
      <p:pic>
        <p:nvPicPr>
          <p:cNvPr id="616" name="Google Shape;616;p72" descr="Display Expositor De Esmaltes Inquebrável Santa Clara - Expositor de Esmalte  - Magazine Luiza"/>
          <p:cNvPicPr preferRelativeResize="0"/>
          <p:nvPr/>
        </p:nvPicPr>
        <p:blipFill rotWithShape="1">
          <a:blip r:embed="rId5">
            <a:alphaModFix/>
          </a:blip>
          <a:srcRect/>
          <a:stretch/>
        </p:blipFill>
        <p:spPr>
          <a:xfrm>
            <a:off x="6115822" y="3681730"/>
            <a:ext cx="2613867" cy="2536024"/>
          </a:xfrm>
          <a:prstGeom prst="rect">
            <a:avLst/>
          </a:prstGeom>
          <a:noFill/>
          <a:ln>
            <a:noFill/>
          </a:ln>
        </p:spPr>
      </p:pic>
      <p:pic>
        <p:nvPicPr>
          <p:cNvPr id="4" name="Imagem 3">
            <a:extLst>
              <a:ext uri="{FF2B5EF4-FFF2-40B4-BE49-F238E27FC236}">
                <a16:creationId xmlns:a16="http://schemas.microsoft.com/office/drawing/2014/main" id="{316A377D-374C-21BF-95B3-BEC00D85A3F2}"/>
              </a:ext>
            </a:extLst>
          </p:cNvPr>
          <p:cNvPicPr>
            <a:picLocks noChangeAspect="1"/>
          </p:cNvPicPr>
          <p:nvPr/>
        </p:nvPicPr>
        <p:blipFill>
          <a:blip r:embed="rId6"/>
          <a:stretch>
            <a:fillRect/>
          </a:stretch>
        </p:blipFill>
        <p:spPr>
          <a:xfrm>
            <a:off x="9460551" y="3176138"/>
            <a:ext cx="1705213" cy="3258005"/>
          </a:xfrm>
          <a:prstGeom prst="rect">
            <a:avLst/>
          </a:prstGeom>
        </p:spPr>
      </p:pic>
    </p:spTree>
    <p:extLst>
      <p:ext uri="{BB962C8B-B14F-4D97-AF65-F5344CB8AC3E}">
        <p14:creationId xmlns:p14="http://schemas.microsoft.com/office/powerpoint/2010/main" val="23699595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83"/>
        <p:cNvGrpSpPr/>
        <p:nvPr/>
      </p:nvGrpSpPr>
      <p:grpSpPr>
        <a:xfrm>
          <a:off x="0" y="0"/>
          <a:ext cx="0" cy="0"/>
          <a:chOff x="0" y="0"/>
          <a:chExt cx="0" cy="0"/>
        </a:xfrm>
      </p:grpSpPr>
      <p:sp>
        <p:nvSpPr>
          <p:cNvPr id="584" name="Google Shape;584;p69"/>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dirty="0">
                <a:solidFill>
                  <a:srgbClr val="202124"/>
                </a:solidFill>
                <a:latin typeface="Roboto"/>
                <a:ea typeface="Roboto"/>
                <a:cs typeface="Roboto"/>
                <a:sym typeface="Roboto"/>
              </a:rPr>
              <a:t>O </a:t>
            </a:r>
            <a:r>
              <a:rPr lang="pt-BR" sz="1800" b="1" dirty="0">
                <a:solidFill>
                  <a:srgbClr val="202124"/>
                </a:solidFill>
                <a:latin typeface="Roboto"/>
                <a:ea typeface="Roboto"/>
                <a:cs typeface="Roboto"/>
                <a:sym typeface="Roboto"/>
              </a:rPr>
              <a:t>cavalete</a:t>
            </a:r>
            <a:r>
              <a:rPr lang="pt-BR" sz="1800" dirty="0">
                <a:solidFill>
                  <a:srgbClr val="202124"/>
                </a:solidFill>
                <a:latin typeface="Roboto"/>
                <a:ea typeface="Roboto"/>
                <a:cs typeface="Roboto"/>
                <a:sym typeface="Roboto"/>
              </a:rPr>
              <a:t> </a:t>
            </a:r>
            <a:r>
              <a:rPr lang="pt-BR" sz="1800" b="1" i="0" u="none" strike="noStrike" cap="none" dirty="0">
                <a:solidFill>
                  <a:srgbClr val="202124"/>
                </a:solidFill>
                <a:latin typeface="Roboto"/>
                <a:ea typeface="Roboto"/>
                <a:cs typeface="Roboto"/>
                <a:sym typeface="Roboto"/>
              </a:rPr>
              <a:t>e a mesa para </a:t>
            </a:r>
            <a:r>
              <a:rPr lang="pt-BR" sz="1800" b="1" dirty="0">
                <a:solidFill>
                  <a:srgbClr val="202124"/>
                </a:solidFill>
                <a:latin typeface="Roboto"/>
                <a:ea typeface="Roboto"/>
                <a:cs typeface="Roboto"/>
                <a:sym typeface="Roboto"/>
              </a:rPr>
              <a:t>desenho e </a:t>
            </a:r>
            <a:r>
              <a:rPr lang="pt-BR" sz="1800" b="1" i="0" u="none" strike="noStrike" cap="none" dirty="0">
                <a:solidFill>
                  <a:srgbClr val="202124"/>
                </a:solidFill>
                <a:latin typeface="Roboto"/>
                <a:ea typeface="Roboto"/>
                <a:cs typeface="Roboto"/>
                <a:sym typeface="Roboto"/>
              </a:rPr>
              <a:t>pintura </a:t>
            </a:r>
            <a:r>
              <a:rPr lang="pt-BR" sz="1800" b="0" i="0" u="none" strike="noStrike" cap="none" dirty="0">
                <a:solidFill>
                  <a:srgbClr val="202124"/>
                </a:solidFill>
                <a:latin typeface="Roboto"/>
                <a:ea typeface="Roboto"/>
                <a:cs typeface="Roboto"/>
                <a:sym typeface="Roboto"/>
              </a:rPr>
              <a:t>é um móvel especial para aquelas pessoas que gostam de desenhar ou pintar. Possuem diferentes ângulos para melhor conforto do artista. Podem suportar telas ou papéis grandes. </a:t>
            </a:r>
            <a:endParaRPr dirty="0"/>
          </a:p>
        </p:txBody>
      </p:sp>
      <p:sp>
        <p:nvSpPr>
          <p:cNvPr id="586" name="Google Shape;586;p69"/>
          <p:cNvSpPr txBox="1"/>
          <p:nvPr/>
        </p:nvSpPr>
        <p:spPr>
          <a:xfrm>
            <a:off x="450270" y="423857"/>
            <a:ext cx="11291454" cy="83095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para Arte e Artesanato &gt; </a:t>
            </a:r>
          </a:p>
          <a:p>
            <a:pPr marL="0" marR="0" lvl="0" indent="0" algn="ctr" rtl="0">
              <a:lnSpc>
                <a:spcPct val="100000"/>
              </a:lnSpc>
              <a:spcBef>
                <a:spcPts val="0"/>
              </a:spcBef>
              <a:spcAft>
                <a:spcPts val="0"/>
              </a:spcAft>
              <a:buClr>
                <a:srgbClr val="000000"/>
              </a:buClr>
              <a:buSzPts val="1800"/>
              <a:buFont typeface="Arial"/>
              <a:buNone/>
            </a:pPr>
            <a:r>
              <a:rPr lang="pt-BR" sz="2400" b="1" i="0" u="none" strike="noStrike" cap="none" dirty="0">
                <a:solidFill>
                  <a:srgbClr val="000000"/>
                </a:solidFill>
                <a:latin typeface="Roboto"/>
                <a:ea typeface="Roboto"/>
                <a:cs typeface="Roboto"/>
                <a:sym typeface="Roboto"/>
              </a:rPr>
              <a:t>Cavalete e Mesa para Desenho e Pintura</a:t>
            </a:r>
            <a:endParaRPr lang="pt-BR" b="1" dirty="0"/>
          </a:p>
        </p:txBody>
      </p:sp>
      <p:pic>
        <p:nvPicPr>
          <p:cNvPr id="587" name="Google Shape;587;p69" descr="Cavalete de Mesa para Pintura, Souza &amp;amp; Cia, MADEIRA | Amazon.com.br"/>
          <p:cNvPicPr preferRelativeResize="0"/>
          <p:nvPr/>
        </p:nvPicPr>
        <p:blipFill rotWithShape="1">
          <a:blip r:embed="rId3">
            <a:alphaModFix/>
          </a:blip>
          <a:srcRect/>
          <a:stretch/>
        </p:blipFill>
        <p:spPr>
          <a:xfrm>
            <a:off x="735403" y="3272889"/>
            <a:ext cx="1536397" cy="3161254"/>
          </a:xfrm>
          <a:prstGeom prst="rect">
            <a:avLst/>
          </a:prstGeom>
          <a:noFill/>
          <a:ln>
            <a:noFill/>
          </a:ln>
        </p:spPr>
      </p:pic>
      <p:pic>
        <p:nvPicPr>
          <p:cNvPr id="588" name="Google Shape;588;p69" descr="Mesa Cavalete Tubular com Prancheta 60 x 80 cm - TUB 10P - CasaDaArte"/>
          <p:cNvPicPr preferRelativeResize="0"/>
          <p:nvPr/>
        </p:nvPicPr>
        <p:blipFill rotWithShape="1">
          <a:blip r:embed="rId4">
            <a:alphaModFix/>
          </a:blip>
          <a:srcRect/>
          <a:stretch/>
        </p:blipFill>
        <p:spPr>
          <a:xfrm>
            <a:off x="5862990" y="3679111"/>
            <a:ext cx="2557287" cy="2560561"/>
          </a:xfrm>
          <a:prstGeom prst="rect">
            <a:avLst/>
          </a:prstGeom>
          <a:noFill/>
          <a:ln>
            <a:noFill/>
          </a:ln>
        </p:spPr>
      </p:pic>
      <p:pic>
        <p:nvPicPr>
          <p:cNvPr id="12290" name="Picture 2" descr="Mesa Para Desenho Board">
            <a:extLst>
              <a:ext uri="{FF2B5EF4-FFF2-40B4-BE49-F238E27FC236}">
                <a16:creationId xmlns:a16="http://schemas.microsoft.com/office/drawing/2014/main" id="{94F9383B-D057-F182-5DFD-818E6948C77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03960" y="3342580"/>
            <a:ext cx="3037764" cy="3037764"/>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Kit de Pintura com Cavalete Retratil p/ transporte 180X50 + 03 Telas 50X70  + 06 Potes de tinta guache + 01 Pincel">
            <a:extLst>
              <a:ext uri="{FF2B5EF4-FFF2-40B4-BE49-F238E27FC236}">
                <a16:creationId xmlns:a16="http://schemas.microsoft.com/office/drawing/2014/main" id="{4AA70F82-5E80-ABC1-E138-0C165F470B84}"/>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2410" r="13963"/>
          <a:stretch/>
        </p:blipFill>
        <p:spPr bwMode="auto">
          <a:xfrm>
            <a:off x="2672746" y="3116868"/>
            <a:ext cx="2557286" cy="3473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07841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24"/>
          <p:cNvSpPr txBox="1"/>
          <p:nvPr/>
        </p:nvSpPr>
        <p:spPr>
          <a:xfrm>
            <a:off x="735397" y="1420865"/>
            <a:ext cx="10721193" cy="2031285"/>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Armário de cozinha</a:t>
            </a:r>
            <a:r>
              <a:rPr lang="pt-BR" sz="1800" b="0" i="0" u="none" strike="noStrike" cap="none">
                <a:solidFill>
                  <a:srgbClr val="202124"/>
                </a:solidFill>
                <a:latin typeface="Roboto"/>
                <a:ea typeface="Roboto"/>
                <a:cs typeface="Roboto"/>
                <a:sym typeface="Roboto"/>
              </a:rPr>
              <a:t> pode ser feito de vários materiais, como aço ou madeira, visando sempre a resistência a umidade e na praticidade para limpar. Possui várias gavetas e/ou várias portas.</a:t>
            </a:r>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Entram nesta categoria os armários de cozinha compacta (funcionais e específicos que visam a economia do espaço; móvel com várias peças que formam uma unidade, e a pessoa pode escolher o espaço que deseja colocar o móvel) e modulada (armários vendidos com todas as peças, encaixando-os de acordo com a necessidade do ambiente; por mais que sejam vendidos juntos, as peças são separadas).</a:t>
            </a:r>
            <a:endParaRPr/>
          </a:p>
        </p:txBody>
      </p:sp>
      <p:sp>
        <p:nvSpPr>
          <p:cNvPr id="145" name="Google Shape;145;p24"/>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Moveis para Cozinha &gt; </a:t>
            </a:r>
            <a:r>
              <a:rPr lang="pt-BR" sz="2400" b="1" i="0" u="none" strike="noStrike" cap="none" dirty="0" err="1">
                <a:solidFill>
                  <a:srgbClr val="000000"/>
                </a:solidFill>
                <a:latin typeface="Roboto"/>
                <a:ea typeface="Roboto"/>
                <a:cs typeface="Roboto"/>
                <a:sym typeface="Roboto"/>
              </a:rPr>
              <a:t>Armario</a:t>
            </a:r>
            <a:r>
              <a:rPr lang="pt-BR" sz="2400" b="1" i="0" u="none" strike="noStrike" cap="none" dirty="0">
                <a:solidFill>
                  <a:srgbClr val="000000"/>
                </a:solidFill>
                <a:latin typeface="Roboto"/>
                <a:ea typeface="Roboto"/>
                <a:cs typeface="Roboto"/>
                <a:sym typeface="Roboto"/>
              </a:rPr>
              <a:t> de Cozinha</a:t>
            </a:r>
            <a:endParaRPr dirty="0"/>
          </a:p>
        </p:txBody>
      </p:sp>
      <p:pic>
        <p:nvPicPr>
          <p:cNvPr id="146" name="Google Shape;146;p24" descr="Armário de Cozinha Itatiaia Rose em Aço 6 Portas 1 Gaveta Branco - 105 cm |  Super Lojas Nosso Lar"/>
          <p:cNvPicPr preferRelativeResize="0"/>
          <p:nvPr/>
        </p:nvPicPr>
        <p:blipFill rotWithShape="1">
          <a:blip r:embed="rId3">
            <a:alphaModFix/>
          </a:blip>
          <a:srcRect/>
          <a:stretch/>
        </p:blipFill>
        <p:spPr>
          <a:xfrm>
            <a:off x="1364339" y="3786631"/>
            <a:ext cx="2455494" cy="2455494"/>
          </a:xfrm>
          <a:prstGeom prst="rect">
            <a:avLst/>
          </a:prstGeom>
          <a:noFill/>
          <a:ln>
            <a:noFill/>
          </a:ln>
        </p:spPr>
      </p:pic>
      <p:pic>
        <p:nvPicPr>
          <p:cNvPr id="147" name="Google Shape;147;p24" descr="Cozinha Compacta Vega - Arte Cas - Rios Móveis - A Sua Loja de Móveis  Online - Móveis Planejados"/>
          <p:cNvPicPr preferRelativeResize="0"/>
          <p:nvPr/>
        </p:nvPicPr>
        <p:blipFill rotWithShape="1">
          <a:blip r:embed="rId4">
            <a:alphaModFix/>
          </a:blip>
          <a:srcRect/>
          <a:stretch/>
        </p:blipFill>
        <p:spPr>
          <a:xfrm>
            <a:off x="4794614" y="3679171"/>
            <a:ext cx="2602761" cy="2602761"/>
          </a:xfrm>
          <a:prstGeom prst="rect">
            <a:avLst/>
          </a:prstGeom>
          <a:noFill/>
          <a:ln>
            <a:noFill/>
          </a:ln>
        </p:spPr>
      </p:pic>
      <p:pic>
        <p:nvPicPr>
          <p:cNvPr id="148" name="Google Shape;148;p24"/>
          <p:cNvPicPr preferRelativeResize="0"/>
          <p:nvPr/>
        </p:nvPicPr>
        <p:blipFill rotWithShape="1">
          <a:blip r:embed="rId5">
            <a:alphaModFix/>
          </a:blip>
          <a:srcRect/>
          <a:stretch/>
        </p:blipFill>
        <p:spPr>
          <a:xfrm>
            <a:off x="8042857" y="3649339"/>
            <a:ext cx="2784804" cy="2784804"/>
          </a:xfrm>
          <a:prstGeom prst="rect">
            <a:avLst/>
          </a:prstGeom>
          <a:noFill/>
          <a:ln>
            <a:noFill/>
          </a:ln>
        </p:spPr>
      </p:pic>
      <p:sp>
        <p:nvSpPr>
          <p:cNvPr id="149" name="Google Shape;149;p24"/>
          <p:cNvSpPr txBox="1"/>
          <p:nvPr/>
        </p:nvSpPr>
        <p:spPr>
          <a:xfrm>
            <a:off x="1615853" y="6352350"/>
            <a:ext cx="223071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Armário de cozinha</a:t>
            </a:r>
            <a:endParaRPr/>
          </a:p>
        </p:txBody>
      </p:sp>
      <p:sp>
        <p:nvSpPr>
          <p:cNvPr id="150" name="Google Shape;150;p24"/>
          <p:cNvSpPr txBox="1"/>
          <p:nvPr/>
        </p:nvSpPr>
        <p:spPr>
          <a:xfrm>
            <a:off x="8391943" y="6349586"/>
            <a:ext cx="2230715"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Cozinha modulada</a:t>
            </a:r>
            <a:endParaRPr/>
          </a:p>
        </p:txBody>
      </p:sp>
      <p:sp>
        <p:nvSpPr>
          <p:cNvPr id="151" name="Google Shape;151;p24"/>
          <p:cNvSpPr txBox="1"/>
          <p:nvPr/>
        </p:nvSpPr>
        <p:spPr>
          <a:xfrm>
            <a:off x="5003897" y="6349586"/>
            <a:ext cx="2230715"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Cozinha compacta</a:t>
            </a:r>
            <a:endParaRPr/>
          </a:p>
        </p:txBody>
      </p:sp>
    </p:spTree>
    <p:extLst>
      <p:ext uri="{BB962C8B-B14F-4D97-AF65-F5344CB8AC3E}">
        <p14:creationId xmlns:p14="http://schemas.microsoft.com/office/powerpoint/2010/main" val="26800187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25"/>
          <p:cNvSpPr txBox="1"/>
          <p:nvPr/>
        </p:nvSpPr>
        <p:spPr>
          <a:xfrm>
            <a:off x="735399" y="1626507"/>
            <a:ext cx="10721193" cy="1754286"/>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Balcão e bancada de cozinha </a:t>
            </a:r>
            <a:r>
              <a:rPr lang="pt-BR" sz="1800" b="0" i="0" u="none" strike="noStrike" cap="none" dirty="0">
                <a:solidFill>
                  <a:srgbClr val="202124"/>
                </a:solidFill>
                <a:latin typeface="Roboto"/>
                <a:ea typeface="Roboto"/>
                <a:cs typeface="Roboto"/>
                <a:sym typeface="Roboto"/>
              </a:rPr>
              <a:t>est</a:t>
            </a:r>
            <a:r>
              <a:rPr lang="pt-BR" sz="1800" dirty="0">
                <a:solidFill>
                  <a:srgbClr val="202124"/>
                </a:solidFill>
                <a:latin typeface="Roboto"/>
                <a:ea typeface="Roboto"/>
                <a:cs typeface="Roboto"/>
                <a:sym typeface="Roboto"/>
              </a:rPr>
              <a:t>ão</a:t>
            </a:r>
            <a:r>
              <a:rPr lang="pt-BR" sz="1800" b="0" i="0" u="none" strike="noStrike" cap="none" dirty="0">
                <a:solidFill>
                  <a:srgbClr val="202124"/>
                </a:solidFill>
                <a:latin typeface="Roboto"/>
                <a:ea typeface="Roboto"/>
                <a:cs typeface="Roboto"/>
                <a:sym typeface="Roboto"/>
              </a:rPr>
              <a:t> presentes em várias cozinhas e são usados para guardar e apoiar objetos de cozinha, como, por exemplo, louças, panelas, utensílios, alimentos, garantindo a praticidade no dia a dia na cozinha. É diferente de armário de cozinha, que geralmente é suspenso e vai preso na parede. Além disso, o balcão e a bancada de cozinha podem ser comuns (o que sustenta a pia), com tampo, lateral (mais comum em cozinhas americanas), central (ou também “ilha”), com </a:t>
            </a:r>
            <a:r>
              <a:rPr lang="pt-BR" sz="1800" b="0" i="0" u="none" strike="noStrike" cap="none" dirty="0" err="1">
                <a:solidFill>
                  <a:srgbClr val="202124"/>
                </a:solidFill>
                <a:latin typeface="Roboto"/>
                <a:ea typeface="Roboto"/>
                <a:cs typeface="Roboto"/>
                <a:sym typeface="Roboto"/>
              </a:rPr>
              <a:t>cooktop</a:t>
            </a:r>
            <a:r>
              <a:rPr lang="pt-BR" sz="1800" b="0" i="0" u="none" strike="noStrike" cap="none" dirty="0">
                <a:solidFill>
                  <a:srgbClr val="202124"/>
                </a:solidFill>
                <a:latin typeface="Roboto"/>
                <a:ea typeface="Roboto"/>
                <a:cs typeface="Roboto"/>
                <a:sym typeface="Roboto"/>
              </a:rPr>
              <a:t>.</a:t>
            </a:r>
            <a:endParaRPr dirty="0"/>
          </a:p>
        </p:txBody>
      </p:sp>
      <p:sp>
        <p:nvSpPr>
          <p:cNvPr id="158" name="Google Shape;158;p25"/>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para Cozinha &gt; </a:t>
            </a:r>
            <a:r>
              <a:rPr lang="pt-BR" sz="2400" b="1" i="0" u="none" strike="noStrike" cap="none" dirty="0" err="1">
                <a:solidFill>
                  <a:srgbClr val="000000"/>
                </a:solidFill>
                <a:latin typeface="Roboto"/>
                <a:ea typeface="Roboto"/>
                <a:cs typeface="Roboto"/>
                <a:sym typeface="Roboto"/>
              </a:rPr>
              <a:t>Balcao</a:t>
            </a:r>
            <a:r>
              <a:rPr lang="pt-BR" sz="2400" b="1" i="0" u="none" strike="noStrike" cap="none" dirty="0">
                <a:solidFill>
                  <a:srgbClr val="000000"/>
                </a:solidFill>
                <a:latin typeface="Roboto"/>
                <a:ea typeface="Roboto"/>
                <a:cs typeface="Roboto"/>
                <a:sym typeface="Roboto"/>
              </a:rPr>
              <a:t> e Bancada de Cozinha</a:t>
            </a:r>
            <a:endParaRPr b="1" dirty="0"/>
          </a:p>
        </p:txBody>
      </p:sp>
      <p:pic>
        <p:nvPicPr>
          <p:cNvPr id="159" name="Google Shape;159;p25" descr="Balcão de Cozinha com Tampo CBraçoénere 3 PT 2 GV Marrom e Branco - Ronipa  - Gabinete de Cozinha/ Balcão de Cozinha - Magazine Luiza"/>
          <p:cNvPicPr preferRelativeResize="0"/>
          <p:nvPr/>
        </p:nvPicPr>
        <p:blipFill rotWithShape="1">
          <a:blip r:embed="rId3">
            <a:alphaModFix/>
          </a:blip>
          <a:srcRect/>
          <a:stretch/>
        </p:blipFill>
        <p:spPr>
          <a:xfrm>
            <a:off x="482105" y="3611950"/>
            <a:ext cx="2703820" cy="2703820"/>
          </a:xfrm>
          <a:prstGeom prst="rect">
            <a:avLst/>
          </a:prstGeom>
          <a:noFill/>
          <a:ln>
            <a:noFill/>
          </a:ln>
        </p:spPr>
      </p:pic>
      <p:pic>
        <p:nvPicPr>
          <p:cNvPr id="160" name="Google Shape;160;p25" descr="Balcão Cozinha Itatiaia Rose 3 Portas 1 Gaveta Branco IG3G1-105 - Gabinete  de Cozinha/ Balcão de Cozinha - Magazine Luiza"/>
          <p:cNvPicPr preferRelativeResize="0"/>
          <p:nvPr/>
        </p:nvPicPr>
        <p:blipFill rotWithShape="1">
          <a:blip r:embed="rId4">
            <a:alphaModFix/>
          </a:blip>
          <a:srcRect/>
          <a:stretch/>
        </p:blipFill>
        <p:spPr>
          <a:xfrm>
            <a:off x="3829397" y="4049172"/>
            <a:ext cx="2266598" cy="2266598"/>
          </a:xfrm>
          <a:prstGeom prst="rect">
            <a:avLst/>
          </a:prstGeom>
          <a:noFill/>
          <a:ln>
            <a:noFill/>
          </a:ln>
        </p:spPr>
      </p:pic>
      <p:pic>
        <p:nvPicPr>
          <p:cNvPr id="161" name="Google Shape;161;p25" descr="Bancada Com Adega: comprar mais barato no Submarino"/>
          <p:cNvPicPr preferRelativeResize="0"/>
          <p:nvPr/>
        </p:nvPicPr>
        <p:blipFill rotWithShape="1">
          <a:blip r:embed="rId5">
            <a:alphaModFix/>
          </a:blip>
          <a:srcRect/>
          <a:stretch/>
        </p:blipFill>
        <p:spPr>
          <a:xfrm>
            <a:off x="6027373" y="3487178"/>
            <a:ext cx="3061363" cy="3061363"/>
          </a:xfrm>
          <a:prstGeom prst="rect">
            <a:avLst/>
          </a:prstGeom>
          <a:noFill/>
          <a:ln>
            <a:noFill/>
          </a:ln>
        </p:spPr>
      </p:pic>
      <p:pic>
        <p:nvPicPr>
          <p:cNvPr id="13314" name="Picture 2" descr="Balcão para fogão cooktop 60cm 100% mdf 2 portas p/cozinha">
            <a:extLst>
              <a:ext uri="{FF2B5EF4-FFF2-40B4-BE49-F238E27FC236}">
                <a16:creationId xmlns:a16="http://schemas.microsoft.com/office/drawing/2014/main" id="{F66AFEA9-11A2-D803-84D2-82E488A8C3D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20114" y="4049172"/>
            <a:ext cx="2349269" cy="23492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77701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57"/>
        <p:cNvGrpSpPr/>
        <p:nvPr/>
      </p:nvGrpSpPr>
      <p:grpSpPr>
        <a:xfrm>
          <a:off x="0" y="0"/>
          <a:ext cx="0" cy="0"/>
          <a:chOff x="0" y="0"/>
          <a:chExt cx="0" cy="0"/>
        </a:xfrm>
      </p:grpSpPr>
      <p:sp>
        <p:nvSpPr>
          <p:cNvPr id="358" name="Google Shape;358;p46"/>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Entram em </a:t>
            </a:r>
            <a:r>
              <a:rPr lang="pt-BR" sz="1800" b="1" i="0" u="none" strike="noStrike" cap="none" dirty="0">
                <a:solidFill>
                  <a:srgbClr val="202124"/>
                </a:solidFill>
                <a:latin typeface="Roboto"/>
                <a:ea typeface="Roboto"/>
                <a:cs typeface="Roboto"/>
                <a:sym typeface="Roboto"/>
              </a:rPr>
              <a:t>conjunto de mesa com cadeira de cozinha </a:t>
            </a:r>
            <a:r>
              <a:rPr lang="pt-BR" sz="1800" b="0" i="0" u="none" strike="noStrike" cap="none" dirty="0">
                <a:solidFill>
                  <a:srgbClr val="202124"/>
                </a:solidFill>
                <a:latin typeface="Roboto"/>
                <a:ea typeface="Roboto"/>
                <a:cs typeface="Roboto"/>
                <a:sym typeface="Roboto"/>
              </a:rPr>
              <a:t>apenas as mesas e cadeiras que são vendidas em conjuntos que são usadas na cozinha. Geralmente, os materiais usados para a fabricação dos produtos são ferro e alumínio.</a:t>
            </a:r>
            <a:endParaRPr dirty="0"/>
          </a:p>
        </p:txBody>
      </p:sp>
      <p:sp>
        <p:nvSpPr>
          <p:cNvPr id="360" name="Google Shape;360;p46"/>
          <p:cNvSpPr txBox="1"/>
          <p:nvPr/>
        </p:nvSpPr>
        <p:spPr>
          <a:xfrm>
            <a:off x="651716" y="423857"/>
            <a:ext cx="10888561"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para Cozinha &gt; </a:t>
            </a:r>
            <a:r>
              <a:rPr lang="pt-BR" sz="2400" b="1" i="0" u="none" strike="noStrike" cap="none" dirty="0">
                <a:solidFill>
                  <a:srgbClr val="000000"/>
                </a:solidFill>
                <a:latin typeface="Roboto"/>
                <a:ea typeface="Roboto"/>
                <a:cs typeface="Roboto"/>
                <a:sym typeface="Roboto"/>
              </a:rPr>
              <a:t>Conjunto de Mesa com Cadeira de Cozinha</a:t>
            </a:r>
            <a:endParaRPr b="1" dirty="0"/>
          </a:p>
        </p:txBody>
      </p:sp>
      <p:pic>
        <p:nvPicPr>
          <p:cNvPr id="361" name="Google Shape;361;p46" descr="Mesa de Cozinha 4 Cadeiras Retangular Poeme - Ciplafe - Mesa de Cozinha -  Magazine Luiza"/>
          <p:cNvPicPr preferRelativeResize="0"/>
          <p:nvPr/>
        </p:nvPicPr>
        <p:blipFill rotWithShape="1">
          <a:blip r:embed="rId3">
            <a:alphaModFix/>
          </a:blip>
          <a:srcRect/>
          <a:stretch/>
        </p:blipFill>
        <p:spPr>
          <a:xfrm>
            <a:off x="670450" y="3630304"/>
            <a:ext cx="3164571" cy="2455846"/>
          </a:xfrm>
          <a:prstGeom prst="rect">
            <a:avLst/>
          </a:prstGeom>
          <a:noFill/>
          <a:ln>
            <a:noFill/>
          </a:ln>
        </p:spPr>
      </p:pic>
      <p:pic>
        <p:nvPicPr>
          <p:cNvPr id="362" name="Google Shape;362;p46" descr="Conjunto 4 cadeiras cromadas para cozinha com reforço + mesa com vidro -  Poltronas do Sul - Poltronas do Sul - Compre suas poltronas sem sair de  casa!"/>
          <p:cNvPicPr preferRelativeResize="0"/>
          <p:nvPr/>
        </p:nvPicPr>
        <p:blipFill rotWithShape="1">
          <a:blip r:embed="rId4">
            <a:alphaModFix/>
          </a:blip>
          <a:srcRect/>
          <a:stretch/>
        </p:blipFill>
        <p:spPr>
          <a:xfrm>
            <a:off x="4689430" y="3241613"/>
            <a:ext cx="2813139" cy="2890072"/>
          </a:xfrm>
          <a:prstGeom prst="rect">
            <a:avLst/>
          </a:prstGeom>
          <a:noFill/>
          <a:ln>
            <a:noFill/>
          </a:ln>
        </p:spPr>
      </p:pic>
      <p:pic>
        <p:nvPicPr>
          <p:cNvPr id="3" name="Imagem 2">
            <a:extLst>
              <a:ext uri="{FF2B5EF4-FFF2-40B4-BE49-F238E27FC236}">
                <a16:creationId xmlns:a16="http://schemas.microsoft.com/office/drawing/2014/main" id="{93F3D13D-3967-3188-2EAE-C52DCD01D8C7}"/>
              </a:ext>
            </a:extLst>
          </p:cNvPr>
          <p:cNvPicPr>
            <a:picLocks noChangeAspect="1"/>
          </p:cNvPicPr>
          <p:nvPr/>
        </p:nvPicPr>
        <p:blipFill>
          <a:blip r:embed="rId5"/>
          <a:stretch>
            <a:fillRect/>
          </a:stretch>
        </p:blipFill>
        <p:spPr>
          <a:xfrm>
            <a:off x="8152669" y="3091244"/>
            <a:ext cx="3120382" cy="3015546"/>
          </a:xfrm>
          <a:prstGeom prst="rect">
            <a:avLst/>
          </a:prstGeom>
        </p:spPr>
      </p:pic>
    </p:spTree>
    <p:extLst>
      <p:ext uri="{BB962C8B-B14F-4D97-AF65-F5344CB8AC3E}">
        <p14:creationId xmlns:p14="http://schemas.microsoft.com/office/powerpoint/2010/main" val="34337784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57"/>
        <p:cNvGrpSpPr/>
        <p:nvPr/>
      </p:nvGrpSpPr>
      <p:grpSpPr>
        <a:xfrm>
          <a:off x="0" y="0"/>
          <a:ext cx="0" cy="0"/>
          <a:chOff x="0" y="0"/>
          <a:chExt cx="0" cy="0"/>
        </a:xfrm>
      </p:grpSpPr>
      <p:sp>
        <p:nvSpPr>
          <p:cNvPr id="358" name="Google Shape;358;p46"/>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Entram em </a:t>
            </a:r>
            <a:r>
              <a:rPr lang="pt-BR" sz="1800" b="1" i="0" u="none" strike="noStrike" cap="none" dirty="0">
                <a:solidFill>
                  <a:srgbClr val="202124"/>
                </a:solidFill>
                <a:latin typeface="Roboto"/>
                <a:ea typeface="Roboto"/>
                <a:cs typeface="Roboto"/>
                <a:sym typeface="Roboto"/>
              </a:rPr>
              <a:t>conjunto de pia com fogão </a:t>
            </a:r>
            <a:r>
              <a:rPr lang="pt-BR" sz="1800" i="0" u="none" strike="noStrike" cap="none" dirty="0">
                <a:solidFill>
                  <a:srgbClr val="202124"/>
                </a:solidFill>
                <a:latin typeface="Roboto"/>
                <a:ea typeface="Roboto"/>
                <a:cs typeface="Roboto"/>
                <a:sym typeface="Roboto"/>
              </a:rPr>
              <a:t>o conjunto dos dois produtos, em que o fogão pode ser de uma a quatro bocas.</a:t>
            </a:r>
            <a:endParaRPr dirty="0"/>
          </a:p>
        </p:txBody>
      </p:sp>
      <p:sp>
        <p:nvSpPr>
          <p:cNvPr id="360" name="Google Shape;360;p46"/>
          <p:cNvSpPr txBox="1"/>
          <p:nvPr/>
        </p:nvSpPr>
        <p:spPr>
          <a:xfrm>
            <a:off x="651716" y="423857"/>
            <a:ext cx="10888561"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para Cozinha &gt; </a:t>
            </a:r>
            <a:r>
              <a:rPr lang="pt-BR" sz="2400" b="1" i="0" u="none" strike="noStrike" cap="none" dirty="0">
                <a:solidFill>
                  <a:srgbClr val="000000"/>
                </a:solidFill>
                <a:latin typeface="Roboto"/>
                <a:ea typeface="Roboto"/>
                <a:cs typeface="Roboto"/>
                <a:sym typeface="Roboto"/>
              </a:rPr>
              <a:t>Conjunto de Pia com </a:t>
            </a:r>
            <a:r>
              <a:rPr lang="pt-BR" sz="2400" b="1" i="0" u="none" strike="noStrike" cap="none" dirty="0" err="1">
                <a:solidFill>
                  <a:srgbClr val="000000"/>
                </a:solidFill>
                <a:latin typeface="Roboto"/>
                <a:ea typeface="Roboto"/>
                <a:cs typeface="Roboto"/>
                <a:sym typeface="Roboto"/>
              </a:rPr>
              <a:t>Fogao</a:t>
            </a:r>
            <a:endParaRPr b="1" dirty="0"/>
          </a:p>
        </p:txBody>
      </p:sp>
      <p:pic>
        <p:nvPicPr>
          <p:cNvPr id="3" name="Imagem 2">
            <a:extLst>
              <a:ext uri="{FF2B5EF4-FFF2-40B4-BE49-F238E27FC236}">
                <a16:creationId xmlns:a16="http://schemas.microsoft.com/office/drawing/2014/main" id="{804DBEF4-E604-FE92-7BE4-302EAA0299FE}"/>
              </a:ext>
            </a:extLst>
          </p:cNvPr>
          <p:cNvPicPr>
            <a:picLocks noChangeAspect="1"/>
          </p:cNvPicPr>
          <p:nvPr/>
        </p:nvPicPr>
        <p:blipFill>
          <a:blip r:embed="rId3"/>
          <a:stretch>
            <a:fillRect/>
          </a:stretch>
        </p:blipFill>
        <p:spPr>
          <a:xfrm>
            <a:off x="318729" y="3154143"/>
            <a:ext cx="3087317" cy="2770191"/>
          </a:xfrm>
          <a:prstGeom prst="rect">
            <a:avLst/>
          </a:prstGeom>
        </p:spPr>
      </p:pic>
      <p:pic>
        <p:nvPicPr>
          <p:cNvPr id="5" name="Imagem 4">
            <a:extLst>
              <a:ext uri="{FF2B5EF4-FFF2-40B4-BE49-F238E27FC236}">
                <a16:creationId xmlns:a16="http://schemas.microsoft.com/office/drawing/2014/main" id="{39B2BA31-D1FD-500A-3A09-7EC3CE838C2D}"/>
              </a:ext>
            </a:extLst>
          </p:cNvPr>
          <p:cNvPicPr>
            <a:picLocks noChangeAspect="1"/>
          </p:cNvPicPr>
          <p:nvPr/>
        </p:nvPicPr>
        <p:blipFill>
          <a:blip r:embed="rId4"/>
          <a:stretch>
            <a:fillRect/>
          </a:stretch>
        </p:blipFill>
        <p:spPr>
          <a:xfrm>
            <a:off x="3804178" y="3859095"/>
            <a:ext cx="3459814" cy="1661356"/>
          </a:xfrm>
          <a:prstGeom prst="rect">
            <a:avLst/>
          </a:prstGeom>
        </p:spPr>
      </p:pic>
      <p:pic>
        <p:nvPicPr>
          <p:cNvPr id="14340" name="Picture 4" descr="Pia Ghel Plus com Fogão 4 Bocas ao Lado Esquerdo - Inox - Pia Fogão -  Magazine Luiza">
            <a:extLst>
              <a:ext uri="{FF2B5EF4-FFF2-40B4-BE49-F238E27FC236}">
                <a16:creationId xmlns:a16="http://schemas.microsoft.com/office/drawing/2014/main" id="{1698E634-E95E-28F5-FCDF-F0A57A79062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33425" b="33425"/>
          <a:stretch/>
        </p:blipFill>
        <p:spPr bwMode="auto">
          <a:xfrm>
            <a:off x="7662124" y="4074851"/>
            <a:ext cx="4086795" cy="1354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65773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13"/>
        <p:cNvGrpSpPr/>
        <p:nvPr/>
      </p:nvGrpSpPr>
      <p:grpSpPr>
        <a:xfrm>
          <a:off x="0" y="0"/>
          <a:ext cx="0" cy="0"/>
          <a:chOff x="0" y="0"/>
          <a:chExt cx="0" cy="0"/>
        </a:xfrm>
      </p:grpSpPr>
      <p:sp>
        <p:nvSpPr>
          <p:cNvPr id="414" name="Google Shape;414;p52"/>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Fruteira multiuso</a:t>
            </a:r>
            <a:r>
              <a:rPr lang="pt-BR" sz="1800" b="0" i="0" u="none" strike="noStrike" cap="none">
                <a:solidFill>
                  <a:srgbClr val="202124"/>
                </a:solidFill>
                <a:latin typeface="Roboto"/>
                <a:ea typeface="Roboto"/>
                <a:cs typeface="Roboto"/>
                <a:sym typeface="Roboto"/>
              </a:rPr>
              <a:t> é um armário com diversos compartimentos para armazenar, além de outras coisas, frutas de diversos tipos.</a:t>
            </a:r>
            <a:endParaRPr/>
          </a:p>
        </p:txBody>
      </p:sp>
      <p:sp>
        <p:nvSpPr>
          <p:cNvPr id="416" name="Google Shape;416;p52"/>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para Cozinha &gt; </a:t>
            </a:r>
            <a:r>
              <a:rPr lang="pt-BR" sz="2400" b="1" i="0" u="none" strike="noStrike" cap="none" dirty="0">
                <a:solidFill>
                  <a:srgbClr val="000000"/>
                </a:solidFill>
                <a:latin typeface="Roboto"/>
                <a:ea typeface="Roboto"/>
                <a:cs typeface="Roboto"/>
                <a:sym typeface="Roboto"/>
              </a:rPr>
              <a:t>Fruteira Multiuso</a:t>
            </a:r>
            <a:endParaRPr lang="pt-BR" b="1" dirty="0"/>
          </a:p>
        </p:txBody>
      </p:sp>
      <p:pic>
        <p:nvPicPr>
          <p:cNvPr id="417" name="Google Shape;417;p52" descr="Fruteira Multiuso Yara Branco com Carvalho - Madine"/>
          <p:cNvPicPr preferRelativeResize="0"/>
          <p:nvPr/>
        </p:nvPicPr>
        <p:blipFill rotWithShape="1">
          <a:blip r:embed="rId3">
            <a:alphaModFix/>
          </a:blip>
          <a:srcRect/>
          <a:stretch/>
        </p:blipFill>
        <p:spPr>
          <a:xfrm>
            <a:off x="315694" y="3098360"/>
            <a:ext cx="2402006" cy="3335783"/>
          </a:xfrm>
          <a:prstGeom prst="rect">
            <a:avLst/>
          </a:prstGeom>
          <a:noFill/>
          <a:ln>
            <a:noFill/>
          </a:ln>
        </p:spPr>
      </p:pic>
      <p:pic>
        <p:nvPicPr>
          <p:cNvPr id="418" name="Google Shape;418;p52" descr="Fruteira Multiuso com 3 Bandejas Ordene Br Branco, Linha Log | Amazon.com.br"/>
          <p:cNvPicPr preferRelativeResize="0"/>
          <p:nvPr/>
        </p:nvPicPr>
        <p:blipFill rotWithShape="1">
          <a:blip r:embed="rId4">
            <a:alphaModFix/>
          </a:blip>
          <a:srcRect/>
          <a:stretch/>
        </p:blipFill>
        <p:spPr>
          <a:xfrm>
            <a:off x="6227300" y="3261815"/>
            <a:ext cx="1915817" cy="3052390"/>
          </a:xfrm>
          <a:prstGeom prst="rect">
            <a:avLst/>
          </a:prstGeom>
          <a:noFill/>
          <a:ln>
            <a:noFill/>
          </a:ln>
        </p:spPr>
      </p:pic>
      <p:pic>
        <p:nvPicPr>
          <p:cNvPr id="15362" name="Picture 2" descr="Fruteira De Pedra Desmont.Monique Cesto Movel Wrm | Casas Bahia">
            <a:extLst>
              <a:ext uri="{FF2B5EF4-FFF2-40B4-BE49-F238E27FC236}">
                <a16:creationId xmlns:a16="http://schemas.microsoft.com/office/drawing/2014/main" id="{5EF769C5-14A7-5FC6-B816-8FA7FA4967B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34316" y="3158328"/>
            <a:ext cx="3215845" cy="3215845"/>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Fruteira multiuso casas bahia | Pontofrio">
            <a:extLst>
              <a:ext uri="{FF2B5EF4-FFF2-40B4-BE49-F238E27FC236}">
                <a16:creationId xmlns:a16="http://schemas.microsoft.com/office/drawing/2014/main" id="{E7F69F9E-3BDD-9216-300B-E5E31C3DC5B3}"/>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0812" t="9154" r="18690" b="9851"/>
          <a:stretch/>
        </p:blipFill>
        <p:spPr bwMode="auto">
          <a:xfrm>
            <a:off x="3271497" y="3098360"/>
            <a:ext cx="2402006" cy="32158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6665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721"/>
        <p:cNvGrpSpPr/>
        <p:nvPr/>
      </p:nvGrpSpPr>
      <p:grpSpPr>
        <a:xfrm>
          <a:off x="0" y="0"/>
          <a:ext cx="0" cy="0"/>
          <a:chOff x="0" y="0"/>
          <a:chExt cx="0" cy="0"/>
        </a:xfrm>
      </p:grpSpPr>
      <p:sp>
        <p:nvSpPr>
          <p:cNvPr id="722" name="Google Shape;722;p83"/>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paneleiro</a:t>
            </a:r>
            <a:r>
              <a:rPr lang="pt-BR" sz="1800" b="0" i="0" u="none" strike="noStrike" cap="none">
                <a:solidFill>
                  <a:srgbClr val="202124"/>
                </a:solidFill>
                <a:latin typeface="Roboto"/>
                <a:ea typeface="Roboto"/>
                <a:cs typeface="Roboto"/>
                <a:sym typeface="Roboto"/>
              </a:rPr>
              <a:t> é um móvel onde se guardam as panelas, alocado na cozinha. Geralmente possui duas portas, podendo ter espaço também para outros eletroportáteis e/ou objetos de decoração de cozinha.</a:t>
            </a:r>
            <a:endParaRPr/>
          </a:p>
        </p:txBody>
      </p:sp>
      <p:sp>
        <p:nvSpPr>
          <p:cNvPr id="724" name="Google Shape;724;p83"/>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para Cozinha &gt; </a:t>
            </a:r>
            <a:r>
              <a:rPr lang="pt-BR" sz="2400" b="1" i="0" u="none" strike="noStrike" cap="none" dirty="0">
                <a:solidFill>
                  <a:srgbClr val="000000"/>
                </a:solidFill>
                <a:latin typeface="Roboto"/>
                <a:ea typeface="Roboto"/>
                <a:cs typeface="Roboto"/>
                <a:sym typeface="Roboto"/>
              </a:rPr>
              <a:t>Paneleiro</a:t>
            </a:r>
            <a:endParaRPr b="1" dirty="0"/>
          </a:p>
        </p:txBody>
      </p:sp>
      <p:pic>
        <p:nvPicPr>
          <p:cNvPr id="725" name="Google Shape;725;p83" descr="Paneleiro de Cozinha Helena 04 Portas 05 Prateleiras 70x199x32 Branco MDP  7002 - MENU - Menu Móveis - Paneleiro - Magazine Luiza"/>
          <p:cNvPicPr preferRelativeResize="0"/>
          <p:nvPr/>
        </p:nvPicPr>
        <p:blipFill rotWithShape="1">
          <a:blip r:embed="rId3">
            <a:alphaModFix/>
          </a:blip>
          <a:srcRect l="32124" r="26323"/>
          <a:stretch/>
        </p:blipFill>
        <p:spPr>
          <a:xfrm>
            <a:off x="1254901" y="3149706"/>
            <a:ext cx="1364776" cy="3284437"/>
          </a:xfrm>
          <a:prstGeom prst="rect">
            <a:avLst/>
          </a:prstGeom>
          <a:noFill/>
          <a:ln>
            <a:noFill/>
          </a:ln>
        </p:spPr>
      </p:pic>
      <p:pic>
        <p:nvPicPr>
          <p:cNvPr id="726" name="Google Shape;726;p83" descr="Paneleiro com 2 Portas 3 Gavetas Nesher Móveis Imperatriz"/>
          <p:cNvPicPr preferRelativeResize="0"/>
          <p:nvPr/>
        </p:nvPicPr>
        <p:blipFill rotWithShape="1">
          <a:blip r:embed="rId4">
            <a:alphaModFix/>
          </a:blip>
          <a:srcRect l="29234" r="29213"/>
          <a:stretch/>
        </p:blipFill>
        <p:spPr>
          <a:xfrm>
            <a:off x="3775763" y="3149706"/>
            <a:ext cx="1364776" cy="3284437"/>
          </a:xfrm>
          <a:prstGeom prst="rect">
            <a:avLst/>
          </a:prstGeom>
          <a:noFill/>
          <a:ln>
            <a:noFill/>
          </a:ln>
        </p:spPr>
      </p:pic>
      <p:pic>
        <p:nvPicPr>
          <p:cNvPr id="727" name="Google Shape;727;p83" descr="Paneleiro Bartira Turmalina com 2 Portas e 3 Gavetas | Casas Bahia"/>
          <p:cNvPicPr preferRelativeResize="0"/>
          <p:nvPr/>
        </p:nvPicPr>
        <p:blipFill rotWithShape="1">
          <a:blip r:embed="rId5">
            <a:alphaModFix/>
          </a:blip>
          <a:srcRect l="25379" t="-1977" r="24621" b="1977"/>
          <a:stretch/>
        </p:blipFill>
        <p:spPr>
          <a:xfrm>
            <a:off x="6487692" y="3149706"/>
            <a:ext cx="1673669" cy="3158680"/>
          </a:xfrm>
          <a:prstGeom prst="rect">
            <a:avLst/>
          </a:prstGeom>
          <a:noFill/>
          <a:ln>
            <a:noFill/>
          </a:ln>
        </p:spPr>
      </p:pic>
      <p:pic>
        <p:nvPicPr>
          <p:cNvPr id="16386" name="Picture 2" descr="Paneleiro Madesa Lux 60 Cm 3 Portas - Branco/Branco Veludo">
            <a:extLst>
              <a:ext uri="{FF2B5EF4-FFF2-40B4-BE49-F238E27FC236}">
                <a16:creationId xmlns:a16="http://schemas.microsoft.com/office/drawing/2014/main" id="{AB42845E-F6C5-C18F-4255-76BEF930FBD9}"/>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33748" r="27585"/>
          <a:stretch/>
        </p:blipFill>
        <p:spPr bwMode="auto">
          <a:xfrm>
            <a:off x="9257882" y="3149706"/>
            <a:ext cx="1270004" cy="3284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21677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08"/>
        <p:cNvGrpSpPr/>
        <p:nvPr/>
      </p:nvGrpSpPr>
      <p:grpSpPr>
        <a:xfrm>
          <a:off x="0" y="0"/>
          <a:ext cx="0" cy="0"/>
          <a:chOff x="0" y="0"/>
          <a:chExt cx="0" cy="0"/>
        </a:xfrm>
      </p:grpSpPr>
      <p:sp>
        <p:nvSpPr>
          <p:cNvPr id="809" name="Google Shape;809;p92"/>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O </a:t>
            </a:r>
            <a:r>
              <a:rPr lang="pt-BR" sz="1800" b="1" i="0" u="none" strike="noStrike" cap="none" dirty="0">
                <a:solidFill>
                  <a:srgbClr val="202124"/>
                </a:solidFill>
                <a:latin typeface="Roboto"/>
                <a:ea typeface="Roboto"/>
                <a:cs typeface="Roboto"/>
                <a:sym typeface="Roboto"/>
              </a:rPr>
              <a:t>apoio</a:t>
            </a:r>
            <a:r>
              <a:rPr lang="pt-BR" sz="1800" b="1" dirty="0">
                <a:solidFill>
                  <a:srgbClr val="202124"/>
                </a:solidFill>
                <a:latin typeface="Roboto"/>
                <a:ea typeface="Roboto"/>
                <a:cs typeface="Roboto"/>
                <a:sym typeface="Roboto"/>
              </a:rPr>
              <a:t> e </a:t>
            </a:r>
            <a:r>
              <a:rPr lang="pt-BR" sz="1800" b="1" i="0" u="none" strike="noStrike" cap="none" dirty="0">
                <a:solidFill>
                  <a:srgbClr val="202124"/>
                </a:solidFill>
                <a:latin typeface="Roboto"/>
                <a:ea typeface="Roboto"/>
                <a:cs typeface="Roboto"/>
                <a:sym typeface="Roboto"/>
              </a:rPr>
              <a:t>suporte para pés</a:t>
            </a:r>
            <a:r>
              <a:rPr lang="pt-BR" sz="1800" b="0" i="0" u="none" strike="noStrike" cap="none" dirty="0">
                <a:solidFill>
                  <a:srgbClr val="202124"/>
                </a:solidFill>
                <a:latin typeface="Roboto"/>
                <a:ea typeface="Roboto"/>
                <a:cs typeface="Roboto"/>
                <a:sym typeface="Roboto"/>
              </a:rPr>
              <a:t> é usado para dar o apoio adequado para quem não consegue apoiar os pés no chão, auxiliando no relaxamento dos músculos da perna e reduzindo o desconforto. Alguns modelos permitem a movimentação dos pés.</a:t>
            </a:r>
            <a:endParaRPr dirty="0"/>
          </a:p>
        </p:txBody>
      </p:sp>
      <p:sp>
        <p:nvSpPr>
          <p:cNvPr id="811" name="Google Shape;811;p92"/>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para </a:t>
            </a:r>
            <a:r>
              <a:rPr lang="pt-BR" sz="2400" b="0" i="0" u="none" strike="noStrike" cap="none" dirty="0" err="1">
                <a:solidFill>
                  <a:srgbClr val="000000"/>
                </a:solidFill>
                <a:latin typeface="Roboto"/>
                <a:ea typeface="Roboto"/>
                <a:cs typeface="Roboto"/>
                <a:sym typeface="Roboto"/>
              </a:rPr>
              <a:t>Escritorio</a:t>
            </a:r>
            <a:r>
              <a:rPr lang="pt-BR" sz="2400" b="0" i="0" u="none" strike="noStrike" cap="none" dirty="0">
                <a:solidFill>
                  <a:srgbClr val="000000"/>
                </a:solidFill>
                <a:latin typeface="Roboto"/>
                <a:ea typeface="Roboto"/>
                <a:cs typeface="Roboto"/>
                <a:sym typeface="Roboto"/>
              </a:rPr>
              <a:t> &gt; </a:t>
            </a:r>
            <a:r>
              <a:rPr lang="pt-BR" sz="2400" b="1" i="0" u="none" strike="noStrike" cap="none" dirty="0">
                <a:solidFill>
                  <a:srgbClr val="000000"/>
                </a:solidFill>
                <a:latin typeface="Roboto"/>
                <a:ea typeface="Roboto"/>
                <a:cs typeface="Roboto"/>
                <a:sym typeface="Roboto"/>
              </a:rPr>
              <a:t>Apoio e Suporte para </a:t>
            </a:r>
            <a:r>
              <a:rPr lang="pt-BR" sz="2400" b="1" i="0" u="none" strike="noStrike" cap="none" dirty="0" err="1">
                <a:solidFill>
                  <a:srgbClr val="000000"/>
                </a:solidFill>
                <a:latin typeface="Roboto"/>
                <a:ea typeface="Roboto"/>
                <a:cs typeface="Roboto"/>
                <a:sym typeface="Roboto"/>
              </a:rPr>
              <a:t>Pes</a:t>
            </a:r>
            <a:endParaRPr sz="2400" b="1" i="0" u="none" strike="noStrike" cap="none" dirty="0">
              <a:solidFill>
                <a:srgbClr val="000000"/>
              </a:solidFill>
              <a:latin typeface="Roboto"/>
              <a:ea typeface="Roboto"/>
              <a:cs typeface="Roboto"/>
              <a:sym typeface="Roboto"/>
            </a:endParaRPr>
          </a:p>
        </p:txBody>
      </p:sp>
      <p:pic>
        <p:nvPicPr>
          <p:cNvPr id="812" name="Google Shape;812;p92" descr="Apoio de Pé, Multivisão, Apoio-PR, Preto, 19.5x47x41 cm | Amazon.com.br"/>
          <p:cNvPicPr preferRelativeResize="0"/>
          <p:nvPr/>
        </p:nvPicPr>
        <p:blipFill rotWithShape="1">
          <a:blip r:embed="rId3">
            <a:alphaModFix/>
          </a:blip>
          <a:srcRect/>
          <a:stretch/>
        </p:blipFill>
        <p:spPr>
          <a:xfrm>
            <a:off x="474232" y="4036103"/>
            <a:ext cx="3108339" cy="1884740"/>
          </a:xfrm>
          <a:prstGeom prst="rect">
            <a:avLst/>
          </a:prstGeom>
          <a:noFill/>
          <a:ln>
            <a:noFill/>
          </a:ln>
        </p:spPr>
      </p:pic>
      <p:pic>
        <p:nvPicPr>
          <p:cNvPr id="813" name="Google Shape;813;p92" descr="Apoio Para Os Pés | Ergonômico ECO-P14 (Cód. ECO P14 PRETO) | Ergonomize -  Viver Melhor"/>
          <p:cNvPicPr preferRelativeResize="0"/>
          <p:nvPr/>
        </p:nvPicPr>
        <p:blipFill rotWithShape="1">
          <a:blip r:embed="rId4">
            <a:alphaModFix/>
          </a:blip>
          <a:srcRect/>
          <a:stretch/>
        </p:blipFill>
        <p:spPr>
          <a:xfrm>
            <a:off x="4186424" y="3125545"/>
            <a:ext cx="3108339" cy="3108339"/>
          </a:xfrm>
          <a:prstGeom prst="rect">
            <a:avLst/>
          </a:prstGeom>
          <a:noFill/>
          <a:ln>
            <a:noFill/>
          </a:ln>
        </p:spPr>
      </p:pic>
      <p:pic>
        <p:nvPicPr>
          <p:cNvPr id="17410" name="Picture 2" descr="Apoio para pés Checkout - Airmicro">
            <a:extLst>
              <a:ext uri="{FF2B5EF4-FFF2-40B4-BE49-F238E27FC236}">
                <a16:creationId xmlns:a16="http://schemas.microsoft.com/office/drawing/2014/main" id="{91EE18CB-6610-4934-F2A5-07EA6A42975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4495" t="26068" r="3367" b="14413"/>
          <a:stretch/>
        </p:blipFill>
        <p:spPr bwMode="auto">
          <a:xfrm>
            <a:off x="8005577" y="3913016"/>
            <a:ext cx="3108339" cy="20078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19919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21"/>
        <p:cNvGrpSpPr/>
        <p:nvPr/>
      </p:nvGrpSpPr>
      <p:grpSpPr>
        <a:xfrm>
          <a:off x="0" y="0"/>
          <a:ext cx="0" cy="0"/>
          <a:chOff x="0" y="0"/>
          <a:chExt cx="0" cy="0"/>
        </a:xfrm>
      </p:grpSpPr>
      <p:sp>
        <p:nvSpPr>
          <p:cNvPr id="622" name="Google Shape;622;p73"/>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Armário para escritório </a:t>
            </a:r>
            <a:r>
              <a:rPr lang="pt-BR" sz="1800" b="0" i="0" u="none" strike="noStrike" cap="none">
                <a:solidFill>
                  <a:srgbClr val="202124"/>
                </a:solidFill>
                <a:latin typeface="Roboto"/>
                <a:ea typeface="Roboto"/>
                <a:cs typeface="Roboto"/>
                <a:sym typeface="Roboto"/>
              </a:rPr>
              <a:t>é um armário comum, mas possui um visual mais polido e tons mais neutros. O material pode ser feito de madeira ou aço, em alguns casos tendo fechaduras em alguns dos armários. </a:t>
            </a:r>
            <a:endParaRPr/>
          </a:p>
        </p:txBody>
      </p:sp>
      <p:sp>
        <p:nvSpPr>
          <p:cNvPr id="624" name="Google Shape;624;p73"/>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para </a:t>
            </a:r>
            <a:r>
              <a:rPr lang="pt-BR" sz="2400" b="0" i="0" u="none" strike="noStrike" cap="none" dirty="0" err="1">
                <a:solidFill>
                  <a:srgbClr val="000000"/>
                </a:solidFill>
                <a:latin typeface="Roboto"/>
                <a:ea typeface="Roboto"/>
                <a:cs typeface="Roboto"/>
                <a:sym typeface="Roboto"/>
              </a:rPr>
              <a:t>Escritorio</a:t>
            </a:r>
            <a:r>
              <a:rPr lang="pt-BR" sz="2400" b="0" i="0" u="none" strike="noStrike" cap="none" dirty="0">
                <a:solidFill>
                  <a:srgbClr val="000000"/>
                </a:solidFill>
                <a:latin typeface="Roboto"/>
                <a:ea typeface="Roboto"/>
                <a:cs typeface="Roboto"/>
                <a:sym typeface="Roboto"/>
              </a:rPr>
              <a:t> &gt; </a:t>
            </a:r>
            <a:r>
              <a:rPr lang="pt-BR" sz="2400" b="1" i="0" u="none" strike="noStrike" cap="none" dirty="0" err="1">
                <a:solidFill>
                  <a:srgbClr val="000000"/>
                </a:solidFill>
                <a:latin typeface="Roboto"/>
                <a:ea typeface="Roboto"/>
                <a:cs typeface="Roboto"/>
                <a:sym typeface="Roboto"/>
              </a:rPr>
              <a:t>Armario</a:t>
            </a:r>
            <a:r>
              <a:rPr lang="pt-BR" sz="2400" b="1" i="0" u="none" strike="noStrike" cap="none" dirty="0">
                <a:solidFill>
                  <a:srgbClr val="000000"/>
                </a:solidFill>
                <a:latin typeface="Roboto"/>
                <a:ea typeface="Roboto"/>
                <a:cs typeface="Roboto"/>
                <a:sym typeface="Roboto"/>
              </a:rPr>
              <a:t> para </a:t>
            </a:r>
            <a:r>
              <a:rPr lang="pt-BR" sz="2400" b="1" i="0" u="none" strike="noStrike" cap="none" dirty="0" err="1">
                <a:solidFill>
                  <a:srgbClr val="000000"/>
                </a:solidFill>
                <a:latin typeface="Roboto"/>
                <a:ea typeface="Roboto"/>
                <a:cs typeface="Roboto"/>
                <a:sym typeface="Roboto"/>
              </a:rPr>
              <a:t>Escritorio</a:t>
            </a:r>
            <a:endParaRPr sz="2400" b="1" i="0" u="none" strike="noStrike" cap="none" dirty="0">
              <a:solidFill>
                <a:srgbClr val="000000"/>
              </a:solidFill>
              <a:latin typeface="Roboto"/>
              <a:ea typeface="Roboto"/>
              <a:cs typeface="Roboto"/>
              <a:sym typeface="Roboto"/>
            </a:endParaRPr>
          </a:p>
        </p:txBody>
      </p:sp>
      <p:pic>
        <p:nvPicPr>
          <p:cNvPr id="625" name="Google Shape;625;p73" descr="Armário de Escritório New City 2 PT Cinza 160 cm - Gebb Work - Outros  Móveis - Magazine Luiza"/>
          <p:cNvPicPr preferRelativeResize="0"/>
          <p:nvPr/>
        </p:nvPicPr>
        <p:blipFill rotWithShape="1">
          <a:blip r:embed="rId3">
            <a:alphaModFix/>
          </a:blip>
          <a:srcRect/>
          <a:stretch/>
        </p:blipFill>
        <p:spPr>
          <a:xfrm>
            <a:off x="474361" y="3273407"/>
            <a:ext cx="3160736" cy="3160736"/>
          </a:xfrm>
          <a:prstGeom prst="rect">
            <a:avLst/>
          </a:prstGeom>
          <a:noFill/>
          <a:ln>
            <a:noFill/>
          </a:ln>
        </p:spPr>
      </p:pic>
      <p:pic>
        <p:nvPicPr>
          <p:cNvPr id="626" name="Google Shape;626;p73" descr="Armário Escritório Alto Gold 40MM"/>
          <p:cNvPicPr preferRelativeResize="0"/>
          <p:nvPr/>
        </p:nvPicPr>
        <p:blipFill rotWithShape="1">
          <a:blip r:embed="rId4">
            <a:alphaModFix/>
          </a:blip>
          <a:srcRect/>
          <a:stretch/>
        </p:blipFill>
        <p:spPr>
          <a:xfrm>
            <a:off x="3667799" y="3351203"/>
            <a:ext cx="3005143" cy="3005143"/>
          </a:xfrm>
          <a:prstGeom prst="rect">
            <a:avLst/>
          </a:prstGeom>
          <a:noFill/>
          <a:ln>
            <a:noFill/>
          </a:ln>
        </p:spPr>
      </p:pic>
      <p:pic>
        <p:nvPicPr>
          <p:cNvPr id="627" name="Google Shape;627;p73" descr="Armários para Escritório SP | Armário Escritório SP | Armários Office SP"/>
          <p:cNvPicPr preferRelativeResize="0"/>
          <p:nvPr/>
        </p:nvPicPr>
        <p:blipFill rotWithShape="1">
          <a:blip r:embed="rId5">
            <a:alphaModFix/>
          </a:blip>
          <a:srcRect/>
          <a:stretch/>
        </p:blipFill>
        <p:spPr>
          <a:xfrm>
            <a:off x="7357473" y="3429000"/>
            <a:ext cx="4360166" cy="2908231"/>
          </a:xfrm>
          <a:prstGeom prst="rect">
            <a:avLst/>
          </a:prstGeom>
          <a:noFill/>
          <a:ln>
            <a:noFill/>
          </a:ln>
        </p:spPr>
      </p:pic>
    </p:spTree>
    <p:extLst>
      <p:ext uri="{BB962C8B-B14F-4D97-AF65-F5344CB8AC3E}">
        <p14:creationId xmlns:p14="http://schemas.microsoft.com/office/powerpoint/2010/main" val="5809166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31"/>
        <p:cNvGrpSpPr/>
        <p:nvPr/>
      </p:nvGrpSpPr>
      <p:grpSpPr>
        <a:xfrm>
          <a:off x="0" y="0"/>
          <a:ext cx="0" cy="0"/>
          <a:chOff x="0" y="0"/>
          <a:chExt cx="0" cy="0"/>
        </a:xfrm>
      </p:grpSpPr>
      <p:sp>
        <p:nvSpPr>
          <p:cNvPr id="632" name="Google Shape;632;p74"/>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balcão para escritório </a:t>
            </a:r>
            <a:r>
              <a:rPr lang="pt-BR" sz="1800" b="0" i="0" u="none" strike="noStrike" cap="none">
                <a:solidFill>
                  <a:srgbClr val="202124"/>
                </a:solidFill>
                <a:latin typeface="Roboto"/>
                <a:ea typeface="Roboto"/>
                <a:cs typeface="Roboto"/>
                <a:sym typeface="Roboto"/>
              </a:rPr>
              <a:t>é um móvel como um pequeno armário de até 1m de altura, com portas, que pode servir como apoio para acessórios de decoração, papelaria, impressora, entre outros equipamentos. </a:t>
            </a:r>
            <a:endParaRPr/>
          </a:p>
        </p:txBody>
      </p:sp>
      <p:sp>
        <p:nvSpPr>
          <p:cNvPr id="634" name="Google Shape;634;p74"/>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para </a:t>
            </a:r>
            <a:r>
              <a:rPr lang="pt-BR" sz="2400" b="0" i="0" u="none" strike="noStrike" cap="none" dirty="0" err="1">
                <a:solidFill>
                  <a:srgbClr val="000000"/>
                </a:solidFill>
                <a:latin typeface="Roboto"/>
                <a:ea typeface="Roboto"/>
                <a:cs typeface="Roboto"/>
                <a:sym typeface="Roboto"/>
              </a:rPr>
              <a:t>Escritorio</a:t>
            </a:r>
            <a:r>
              <a:rPr lang="pt-BR" sz="2400" b="0" i="0" u="none" strike="noStrike" cap="none" dirty="0">
                <a:solidFill>
                  <a:srgbClr val="000000"/>
                </a:solidFill>
                <a:latin typeface="Roboto"/>
                <a:ea typeface="Roboto"/>
                <a:cs typeface="Roboto"/>
                <a:sym typeface="Roboto"/>
              </a:rPr>
              <a:t> &gt; </a:t>
            </a:r>
            <a:r>
              <a:rPr lang="pt-BR" sz="2400" b="1" i="0" u="none" strike="noStrike" cap="none" dirty="0" err="1">
                <a:solidFill>
                  <a:srgbClr val="000000"/>
                </a:solidFill>
                <a:latin typeface="Roboto"/>
                <a:ea typeface="Roboto"/>
                <a:cs typeface="Roboto"/>
                <a:sym typeface="Roboto"/>
              </a:rPr>
              <a:t>Balcao</a:t>
            </a:r>
            <a:r>
              <a:rPr lang="pt-BR" sz="2400" b="1" i="0" u="none" strike="noStrike" cap="none" dirty="0">
                <a:solidFill>
                  <a:srgbClr val="000000"/>
                </a:solidFill>
                <a:latin typeface="Roboto"/>
                <a:ea typeface="Roboto"/>
                <a:cs typeface="Roboto"/>
                <a:sym typeface="Roboto"/>
              </a:rPr>
              <a:t> para </a:t>
            </a:r>
            <a:r>
              <a:rPr lang="pt-BR" sz="2400" b="1" i="0" u="none" strike="noStrike" cap="none" dirty="0" err="1">
                <a:solidFill>
                  <a:srgbClr val="000000"/>
                </a:solidFill>
                <a:latin typeface="Roboto"/>
                <a:ea typeface="Roboto"/>
                <a:cs typeface="Roboto"/>
                <a:sym typeface="Roboto"/>
              </a:rPr>
              <a:t>Escritorio</a:t>
            </a:r>
            <a:endParaRPr sz="2400" b="1" i="0" u="none" strike="noStrike" cap="none" dirty="0">
              <a:solidFill>
                <a:srgbClr val="000000"/>
              </a:solidFill>
              <a:latin typeface="Roboto"/>
              <a:ea typeface="Roboto"/>
              <a:cs typeface="Roboto"/>
              <a:sym typeface="Roboto"/>
            </a:endParaRPr>
          </a:p>
        </p:txBody>
      </p:sp>
      <p:pic>
        <p:nvPicPr>
          <p:cNvPr id="635" name="Google Shape;635;p74" descr="Balcão Para Escritório 3 Portas ME4147 Branco Tecno Mobili | Milani Store"/>
          <p:cNvPicPr preferRelativeResize="0"/>
          <p:nvPr/>
        </p:nvPicPr>
        <p:blipFill rotWithShape="1">
          <a:blip r:embed="rId3">
            <a:alphaModFix/>
          </a:blip>
          <a:srcRect/>
          <a:stretch/>
        </p:blipFill>
        <p:spPr>
          <a:xfrm>
            <a:off x="722301" y="3249480"/>
            <a:ext cx="3184663" cy="3184663"/>
          </a:xfrm>
          <a:prstGeom prst="rect">
            <a:avLst/>
          </a:prstGeom>
          <a:noFill/>
          <a:ln>
            <a:noFill/>
          </a:ln>
        </p:spPr>
      </p:pic>
      <p:pic>
        <p:nvPicPr>
          <p:cNvPr id="636" name="Google Shape;636;p74" descr="Armário Baixo Escritório Stock Móveis Essencial Madeirado | Ponto"/>
          <p:cNvPicPr preferRelativeResize="0"/>
          <p:nvPr/>
        </p:nvPicPr>
        <p:blipFill rotWithShape="1">
          <a:blip r:embed="rId4">
            <a:alphaModFix/>
          </a:blip>
          <a:srcRect/>
          <a:stretch/>
        </p:blipFill>
        <p:spPr>
          <a:xfrm>
            <a:off x="4681085" y="3429000"/>
            <a:ext cx="2593172" cy="2778638"/>
          </a:xfrm>
          <a:prstGeom prst="rect">
            <a:avLst/>
          </a:prstGeom>
          <a:noFill/>
          <a:ln>
            <a:noFill/>
          </a:ln>
        </p:spPr>
      </p:pic>
      <p:pic>
        <p:nvPicPr>
          <p:cNvPr id="18436" name="Picture 4" descr="Balcão Para Recepção Escritório Office Atria Executiva 147x147cm A02 Charuto Preto - Lyam Decor">
            <a:extLst>
              <a:ext uri="{FF2B5EF4-FFF2-40B4-BE49-F238E27FC236}">
                <a16:creationId xmlns:a16="http://schemas.microsoft.com/office/drawing/2014/main" id="{5BBA82FF-3B1F-F9C0-2EE2-4363B3AD6D8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85035" y="3249479"/>
            <a:ext cx="3184664" cy="31846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95972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32"/>
          <p:cNvSpPr txBox="1"/>
          <p:nvPr/>
        </p:nvSpPr>
        <p:spPr>
          <a:xfrm>
            <a:off x="735403"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cadeira gamer </a:t>
            </a:r>
            <a:r>
              <a:rPr lang="pt-BR" sz="1800" b="0" i="0" u="none" strike="noStrike" cap="none">
                <a:solidFill>
                  <a:srgbClr val="202124"/>
                </a:solidFill>
                <a:latin typeface="Roboto"/>
                <a:ea typeface="Roboto"/>
                <a:cs typeface="Roboto"/>
                <a:sym typeface="Roboto"/>
              </a:rPr>
              <a:t>é feita para que os usuários fiquem confortáveis e tenham a saúde garantida ao passar várias horas sentados para jogar. Dessa forma, a cadeira gamer é a ideal por oferecer conforto e também um suporte para que as pessoas tenham suas costas e pescoço protegidos de dores e outros problemas mais sérios. São diferentes das cadeiras de escritório por ter o encosto alto.</a:t>
            </a:r>
            <a:endParaRPr/>
          </a:p>
        </p:txBody>
      </p:sp>
      <p:sp>
        <p:nvSpPr>
          <p:cNvPr id="226" name="Google Shape;226;p32"/>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para </a:t>
            </a:r>
            <a:r>
              <a:rPr lang="pt-BR" sz="2400" b="0" i="0" u="none" strike="noStrike" cap="none" dirty="0" err="1">
                <a:solidFill>
                  <a:srgbClr val="000000"/>
                </a:solidFill>
                <a:latin typeface="Roboto"/>
                <a:ea typeface="Roboto"/>
                <a:cs typeface="Roboto"/>
                <a:sym typeface="Roboto"/>
              </a:rPr>
              <a:t>Escritorio</a:t>
            </a:r>
            <a:r>
              <a:rPr lang="pt-BR" sz="2400" b="0" i="0" u="none" strike="noStrike" cap="none" dirty="0">
                <a:solidFill>
                  <a:srgbClr val="000000"/>
                </a:solidFill>
                <a:latin typeface="Roboto"/>
                <a:ea typeface="Roboto"/>
                <a:cs typeface="Roboto"/>
                <a:sym typeface="Roboto"/>
              </a:rPr>
              <a:t> &gt; </a:t>
            </a:r>
            <a:r>
              <a:rPr lang="pt-BR" sz="2400" b="1" i="0" u="none" strike="noStrike" cap="none" dirty="0">
                <a:solidFill>
                  <a:srgbClr val="000000"/>
                </a:solidFill>
                <a:latin typeface="Roboto"/>
                <a:ea typeface="Roboto"/>
                <a:cs typeface="Roboto"/>
                <a:sym typeface="Roboto"/>
              </a:rPr>
              <a:t>Cadeira Gamer</a:t>
            </a:r>
            <a:endParaRPr b="1" dirty="0"/>
          </a:p>
        </p:txBody>
      </p:sp>
      <p:pic>
        <p:nvPicPr>
          <p:cNvPr id="227" name="Google Shape;227;p32"/>
          <p:cNvPicPr preferRelativeResize="0"/>
          <p:nvPr/>
        </p:nvPicPr>
        <p:blipFill rotWithShape="1">
          <a:blip r:embed="rId3">
            <a:alphaModFix/>
          </a:blip>
          <a:srcRect/>
          <a:stretch/>
        </p:blipFill>
        <p:spPr>
          <a:xfrm>
            <a:off x="870755" y="3802913"/>
            <a:ext cx="2143125" cy="2143125"/>
          </a:xfrm>
          <a:prstGeom prst="rect">
            <a:avLst/>
          </a:prstGeom>
          <a:noFill/>
          <a:ln>
            <a:noFill/>
          </a:ln>
        </p:spPr>
      </p:pic>
      <p:pic>
        <p:nvPicPr>
          <p:cNvPr id="228" name="Google Shape;228;p32"/>
          <p:cNvPicPr preferRelativeResize="0"/>
          <p:nvPr/>
        </p:nvPicPr>
        <p:blipFill rotWithShape="1">
          <a:blip r:embed="rId4">
            <a:alphaModFix/>
          </a:blip>
          <a:srcRect/>
          <a:stretch/>
        </p:blipFill>
        <p:spPr>
          <a:xfrm>
            <a:off x="3284913" y="3802913"/>
            <a:ext cx="2256045" cy="2256045"/>
          </a:xfrm>
          <a:prstGeom prst="rect">
            <a:avLst/>
          </a:prstGeom>
          <a:noFill/>
          <a:ln>
            <a:noFill/>
          </a:ln>
        </p:spPr>
      </p:pic>
      <p:pic>
        <p:nvPicPr>
          <p:cNvPr id="229" name="Google Shape;229;p32"/>
          <p:cNvPicPr preferRelativeResize="0"/>
          <p:nvPr/>
        </p:nvPicPr>
        <p:blipFill rotWithShape="1">
          <a:blip r:embed="rId5">
            <a:alphaModFix/>
          </a:blip>
          <a:srcRect/>
          <a:stretch/>
        </p:blipFill>
        <p:spPr>
          <a:xfrm>
            <a:off x="6230095" y="3927389"/>
            <a:ext cx="2143125" cy="2143125"/>
          </a:xfrm>
          <a:prstGeom prst="rect">
            <a:avLst/>
          </a:prstGeom>
          <a:noFill/>
          <a:ln>
            <a:noFill/>
          </a:ln>
        </p:spPr>
      </p:pic>
      <p:pic>
        <p:nvPicPr>
          <p:cNvPr id="230" name="Google Shape;230;p32"/>
          <p:cNvPicPr preferRelativeResize="0"/>
          <p:nvPr/>
        </p:nvPicPr>
        <p:blipFill rotWithShape="1">
          <a:blip r:embed="rId6">
            <a:alphaModFix/>
          </a:blip>
          <a:srcRect/>
          <a:stretch/>
        </p:blipFill>
        <p:spPr>
          <a:xfrm>
            <a:off x="9178120" y="3927389"/>
            <a:ext cx="2143125" cy="2143125"/>
          </a:xfrm>
          <a:prstGeom prst="rect">
            <a:avLst/>
          </a:prstGeom>
          <a:noFill/>
          <a:ln>
            <a:noFill/>
          </a:ln>
        </p:spPr>
      </p:pic>
    </p:spTree>
    <p:extLst>
      <p:ext uri="{BB962C8B-B14F-4D97-AF65-F5344CB8AC3E}">
        <p14:creationId xmlns:p14="http://schemas.microsoft.com/office/powerpoint/2010/main" val="21575837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40"/>
        <p:cNvGrpSpPr/>
        <p:nvPr/>
      </p:nvGrpSpPr>
      <p:grpSpPr>
        <a:xfrm>
          <a:off x="0" y="0"/>
          <a:ext cx="0" cy="0"/>
          <a:chOff x="0" y="0"/>
          <a:chExt cx="0" cy="0"/>
        </a:xfrm>
      </p:grpSpPr>
      <p:sp>
        <p:nvSpPr>
          <p:cNvPr id="641" name="Google Shape;641;p75"/>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Cadeira para escritório</a:t>
            </a:r>
            <a:r>
              <a:rPr lang="pt-BR" sz="1800" b="0" i="0" u="none" strike="noStrike" cap="none">
                <a:solidFill>
                  <a:srgbClr val="202124"/>
                </a:solidFill>
                <a:latin typeface="Roboto"/>
                <a:ea typeface="Roboto"/>
                <a:cs typeface="Roboto"/>
                <a:sym typeface="Roboto"/>
              </a:rPr>
              <a:t> é voltada para o uso em</a:t>
            </a:r>
            <a:r>
              <a:rPr lang="pt-BR" sz="1800" b="1" i="0" u="none" strike="noStrike" cap="none">
                <a:solidFill>
                  <a:srgbClr val="202124"/>
                </a:solidFill>
                <a:latin typeface="Roboto"/>
                <a:ea typeface="Roboto"/>
                <a:cs typeface="Roboto"/>
                <a:sym typeface="Roboto"/>
              </a:rPr>
              <a:t> </a:t>
            </a:r>
            <a:r>
              <a:rPr lang="pt-BR" sz="1800" b="0" i="0" u="none" strike="noStrike" cap="none">
                <a:solidFill>
                  <a:srgbClr val="202124"/>
                </a:solidFill>
                <a:latin typeface="Roboto"/>
                <a:ea typeface="Roboto"/>
                <a:cs typeface="Roboto"/>
                <a:sym typeface="Roboto"/>
              </a:rPr>
              <a:t>escritório</a:t>
            </a:r>
            <a:r>
              <a:rPr lang="pt-BR" sz="1800" b="1" i="0" u="none" strike="noStrike" cap="none">
                <a:solidFill>
                  <a:srgbClr val="202124"/>
                </a:solidFill>
                <a:latin typeface="Roboto"/>
                <a:ea typeface="Roboto"/>
                <a:cs typeface="Roboto"/>
                <a:sym typeface="Roboto"/>
              </a:rPr>
              <a:t> </a:t>
            </a:r>
            <a:r>
              <a:rPr lang="pt-BR" sz="1800" b="0" i="0" u="none" strike="noStrike" cap="none">
                <a:solidFill>
                  <a:srgbClr val="202124"/>
                </a:solidFill>
                <a:latin typeface="Roboto"/>
                <a:ea typeface="Roboto"/>
                <a:cs typeface="Roboto"/>
                <a:sym typeface="Roboto"/>
              </a:rPr>
              <a:t>e no trabalho. Possui apoio de braço e regulagem de altura para melhorar a ergonomia e prevenir doenças relacionadas a postura.</a:t>
            </a:r>
            <a:endParaRPr/>
          </a:p>
        </p:txBody>
      </p:sp>
      <p:sp>
        <p:nvSpPr>
          <p:cNvPr id="643" name="Google Shape;643;p75"/>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a:solidFill>
                  <a:srgbClr val="000000"/>
                </a:solidFill>
                <a:latin typeface="Roboto"/>
                <a:ea typeface="Roboto"/>
                <a:cs typeface="Roboto"/>
                <a:sym typeface="Roboto"/>
              </a:rPr>
              <a:t>Moveis &gt; Moveis para Escritorio &gt; </a:t>
            </a:r>
            <a:r>
              <a:rPr lang="pt-BR" sz="2400" b="1" i="0" u="none" strike="noStrike" cap="none">
                <a:solidFill>
                  <a:srgbClr val="000000"/>
                </a:solidFill>
                <a:latin typeface="Roboto"/>
                <a:ea typeface="Roboto"/>
                <a:cs typeface="Roboto"/>
                <a:sym typeface="Roboto"/>
              </a:rPr>
              <a:t>Cadeira para Escritorio</a:t>
            </a:r>
            <a:endParaRPr sz="2400" b="1" i="0" u="none" strike="noStrike" cap="none">
              <a:solidFill>
                <a:srgbClr val="000000"/>
              </a:solidFill>
              <a:latin typeface="Roboto"/>
              <a:ea typeface="Roboto"/>
              <a:cs typeface="Roboto"/>
              <a:sym typeface="Roboto"/>
            </a:endParaRPr>
          </a:p>
        </p:txBody>
      </p:sp>
      <p:pic>
        <p:nvPicPr>
          <p:cNvPr id="644" name="Google Shape;644;p75"/>
          <p:cNvPicPr preferRelativeResize="0"/>
          <p:nvPr/>
        </p:nvPicPr>
        <p:blipFill rotWithShape="1">
          <a:blip r:embed="rId3">
            <a:alphaModFix/>
          </a:blip>
          <a:srcRect l="19037" r="23767"/>
          <a:stretch/>
        </p:blipFill>
        <p:spPr>
          <a:xfrm>
            <a:off x="735403" y="3266468"/>
            <a:ext cx="2209576" cy="2893597"/>
          </a:xfrm>
          <a:prstGeom prst="rect">
            <a:avLst/>
          </a:prstGeom>
          <a:noFill/>
          <a:ln>
            <a:noFill/>
          </a:ln>
        </p:spPr>
      </p:pic>
      <p:pic>
        <p:nvPicPr>
          <p:cNvPr id="645" name="Google Shape;645;p75"/>
          <p:cNvPicPr preferRelativeResize="0"/>
          <p:nvPr/>
        </p:nvPicPr>
        <p:blipFill rotWithShape="1">
          <a:blip r:embed="rId4">
            <a:alphaModFix/>
          </a:blip>
          <a:srcRect/>
          <a:stretch/>
        </p:blipFill>
        <p:spPr>
          <a:xfrm>
            <a:off x="3273286" y="3036753"/>
            <a:ext cx="3127514" cy="3297785"/>
          </a:xfrm>
          <a:prstGeom prst="rect">
            <a:avLst/>
          </a:prstGeom>
          <a:noFill/>
          <a:ln>
            <a:noFill/>
          </a:ln>
        </p:spPr>
      </p:pic>
      <p:pic>
        <p:nvPicPr>
          <p:cNvPr id="646" name="Google Shape;646;p75" descr="Cadeira Escritório Presidente Viena Preta Conforsit 3798 | Amazon.com.br"/>
          <p:cNvPicPr preferRelativeResize="0"/>
          <p:nvPr/>
        </p:nvPicPr>
        <p:blipFill rotWithShape="1">
          <a:blip r:embed="rId5">
            <a:alphaModFix/>
          </a:blip>
          <a:srcRect/>
          <a:stretch/>
        </p:blipFill>
        <p:spPr>
          <a:xfrm>
            <a:off x="6729107" y="3327393"/>
            <a:ext cx="1994038" cy="2707841"/>
          </a:xfrm>
          <a:prstGeom prst="rect">
            <a:avLst/>
          </a:prstGeom>
          <a:noFill/>
          <a:ln>
            <a:noFill/>
          </a:ln>
        </p:spPr>
      </p:pic>
      <p:pic>
        <p:nvPicPr>
          <p:cNvPr id="647" name="Google Shape;647;p75"/>
          <p:cNvPicPr preferRelativeResize="0"/>
          <p:nvPr/>
        </p:nvPicPr>
        <p:blipFill rotWithShape="1">
          <a:blip r:embed="rId6">
            <a:alphaModFix/>
          </a:blip>
          <a:srcRect/>
          <a:stretch/>
        </p:blipFill>
        <p:spPr>
          <a:xfrm>
            <a:off x="9051452" y="3429000"/>
            <a:ext cx="2689151" cy="2829693"/>
          </a:xfrm>
          <a:prstGeom prst="rect">
            <a:avLst/>
          </a:prstGeom>
          <a:noFill/>
          <a:ln>
            <a:noFill/>
          </a:ln>
        </p:spPr>
      </p:pic>
    </p:spTree>
    <p:extLst>
      <p:ext uri="{BB962C8B-B14F-4D97-AF65-F5344CB8AC3E}">
        <p14:creationId xmlns:p14="http://schemas.microsoft.com/office/powerpoint/2010/main" val="18918090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51"/>
        <p:cNvGrpSpPr/>
        <p:nvPr/>
      </p:nvGrpSpPr>
      <p:grpSpPr>
        <a:xfrm>
          <a:off x="0" y="0"/>
          <a:ext cx="0" cy="0"/>
          <a:chOff x="0" y="0"/>
          <a:chExt cx="0" cy="0"/>
        </a:xfrm>
      </p:grpSpPr>
      <p:sp>
        <p:nvSpPr>
          <p:cNvPr id="652" name="Google Shape;652;p76"/>
          <p:cNvSpPr txBox="1"/>
          <p:nvPr/>
        </p:nvSpPr>
        <p:spPr>
          <a:xfrm>
            <a:off x="735403"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a:t>
            </a:r>
            <a:r>
              <a:rPr lang="pt-BR" sz="1800" b="1" i="0" u="none" strike="noStrike" cap="none">
                <a:solidFill>
                  <a:srgbClr val="202124"/>
                </a:solidFill>
                <a:latin typeface="Roboto"/>
                <a:ea typeface="Roboto"/>
                <a:cs typeface="Roboto"/>
                <a:sym typeface="Roboto"/>
              </a:rPr>
              <a:t> claviculário para escritório </a:t>
            </a:r>
            <a:r>
              <a:rPr lang="pt-BR" sz="1800" b="0" i="0" u="none" strike="noStrike" cap="none">
                <a:solidFill>
                  <a:srgbClr val="202124"/>
                </a:solidFill>
                <a:latin typeface="Roboto"/>
                <a:ea typeface="Roboto"/>
                <a:cs typeface="Roboto"/>
                <a:sym typeface="Roboto"/>
              </a:rPr>
              <a:t>é um móvel com vários ganchos onde se penduram as chaves. O claviculário pode ser organizado de várias formas, como, por exemplo, conter algumas informações por meio de etiquetas na chave como nome, telefone, data do atendimento, tipo do serviço, prazo de entrega, entre outros, além de ser organizado por cores e etapas.</a:t>
            </a:r>
            <a:endParaRPr/>
          </a:p>
        </p:txBody>
      </p:sp>
      <p:sp>
        <p:nvSpPr>
          <p:cNvPr id="654" name="Google Shape;654;p76"/>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a:solidFill>
                  <a:srgbClr val="000000"/>
                </a:solidFill>
                <a:latin typeface="Roboto"/>
                <a:ea typeface="Roboto"/>
                <a:cs typeface="Roboto"/>
                <a:sym typeface="Roboto"/>
              </a:rPr>
              <a:t>Moveis &gt;</a:t>
            </a:r>
            <a:r>
              <a:rPr lang="pt-BR" sz="2400" b="1" i="0" u="none" strike="noStrike" cap="none">
                <a:solidFill>
                  <a:srgbClr val="000000"/>
                </a:solidFill>
                <a:latin typeface="Roboto"/>
                <a:ea typeface="Roboto"/>
                <a:cs typeface="Roboto"/>
                <a:sym typeface="Roboto"/>
              </a:rPr>
              <a:t> </a:t>
            </a:r>
            <a:r>
              <a:rPr lang="pt-BR" sz="2400" b="0" i="0" u="none" strike="noStrike" cap="none">
                <a:solidFill>
                  <a:srgbClr val="000000"/>
                </a:solidFill>
                <a:latin typeface="Roboto"/>
                <a:ea typeface="Roboto"/>
                <a:cs typeface="Roboto"/>
                <a:sym typeface="Roboto"/>
              </a:rPr>
              <a:t>Moveis para Escritorio &gt; </a:t>
            </a:r>
            <a:r>
              <a:rPr lang="pt-BR" sz="2400" b="1" i="0" u="none" strike="noStrike" cap="none">
                <a:solidFill>
                  <a:srgbClr val="000000"/>
                </a:solidFill>
                <a:latin typeface="Roboto"/>
                <a:ea typeface="Roboto"/>
                <a:cs typeface="Roboto"/>
                <a:sym typeface="Roboto"/>
              </a:rPr>
              <a:t>Claviculario para Escritorio</a:t>
            </a:r>
            <a:endParaRPr sz="2400" b="1" i="0" u="none" strike="noStrike" cap="none">
              <a:solidFill>
                <a:srgbClr val="000000"/>
              </a:solidFill>
              <a:latin typeface="Roboto"/>
              <a:ea typeface="Roboto"/>
              <a:cs typeface="Roboto"/>
              <a:sym typeface="Roboto"/>
            </a:endParaRPr>
          </a:p>
        </p:txBody>
      </p:sp>
      <p:pic>
        <p:nvPicPr>
          <p:cNvPr id="655" name="Google Shape;655;p76" descr="Claviculário Para Escritório 47 Chaves Novo 100% Lacrado! | Parcelamento  sem juros"/>
          <p:cNvPicPr preferRelativeResize="0"/>
          <p:nvPr/>
        </p:nvPicPr>
        <p:blipFill rotWithShape="1">
          <a:blip r:embed="rId3">
            <a:alphaModFix/>
          </a:blip>
          <a:srcRect/>
          <a:stretch/>
        </p:blipFill>
        <p:spPr>
          <a:xfrm>
            <a:off x="476095" y="3916907"/>
            <a:ext cx="3454460" cy="2517236"/>
          </a:xfrm>
          <a:prstGeom prst="rect">
            <a:avLst/>
          </a:prstGeom>
          <a:noFill/>
          <a:ln>
            <a:noFill/>
          </a:ln>
        </p:spPr>
      </p:pic>
      <p:pic>
        <p:nvPicPr>
          <p:cNvPr id="656" name="Google Shape;656;p76" descr="Porta Chaves Claviculario em Curitiba | Móveis para Escritório"/>
          <p:cNvPicPr preferRelativeResize="0"/>
          <p:nvPr/>
        </p:nvPicPr>
        <p:blipFill rotWithShape="1">
          <a:blip r:embed="rId4">
            <a:alphaModFix/>
          </a:blip>
          <a:srcRect/>
          <a:stretch/>
        </p:blipFill>
        <p:spPr>
          <a:xfrm>
            <a:off x="4462110" y="3807972"/>
            <a:ext cx="3860471" cy="2626171"/>
          </a:xfrm>
          <a:prstGeom prst="rect">
            <a:avLst/>
          </a:prstGeom>
          <a:noFill/>
          <a:ln>
            <a:noFill/>
          </a:ln>
        </p:spPr>
      </p:pic>
      <p:pic>
        <p:nvPicPr>
          <p:cNvPr id="19458" name="Picture 2">
            <a:extLst>
              <a:ext uri="{FF2B5EF4-FFF2-40B4-BE49-F238E27FC236}">
                <a16:creationId xmlns:a16="http://schemas.microsoft.com/office/drawing/2014/main" id="{E94603E0-43F6-8BC5-CE31-644F3ED12D1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50845" y="3429000"/>
            <a:ext cx="3065060" cy="30650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47537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60"/>
        <p:cNvGrpSpPr/>
        <p:nvPr/>
      </p:nvGrpSpPr>
      <p:grpSpPr>
        <a:xfrm>
          <a:off x="0" y="0"/>
          <a:ext cx="0" cy="0"/>
          <a:chOff x="0" y="0"/>
          <a:chExt cx="0" cy="0"/>
        </a:xfrm>
      </p:grpSpPr>
      <p:sp>
        <p:nvSpPr>
          <p:cNvPr id="661" name="Google Shape;661;p77"/>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Entram em </a:t>
            </a:r>
            <a:r>
              <a:rPr lang="pt-BR" sz="1800" b="1" i="0" u="none" strike="noStrike" cap="none">
                <a:solidFill>
                  <a:srgbClr val="202124"/>
                </a:solidFill>
                <a:latin typeface="Roboto"/>
                <a:ea typeface="Roboto"/>
                <a:cs typeface="Roboto"/>
                <a:sym typeface="Roboto"/>
              </a:rPr>
              <a:t>conjunto de escritório</a:t>
            </a:r>
            <a:r>
              <a:rPr lang="pt-BR" sz="1800" b="0" i="0" u="none" strike="noStrike" cap="none">
                <a:solidFill>
                  <a:srgbClr val="202124"/>
                </a:solidFill>
                <a:latin typeface="Roboto"/>
                <a:ea typeface="Roboto"/>
                <a:cs typeface="Roboto"/>
                <a:sym typeface="Roboto"/>
              </a:rPr>
              <a:t> móveis em mais de uma quantidade usados no escritório, como duas mesas para escritório, cadeiras para escritório, armários para escritório, entre outros, além dos conjuntos combinados entre si.</a:t>
            </a:r>
            <a:endParaRPr/>
          </a:p>
        </p:txBody>
      </p:sp>
      <p:sp>
        <p:nvSpPr>
          <p:cNvPr id="663" name="Google Shape;663;p77"/>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para </a:t>
            </a:r>
            <a:r>
              <a:rPr lang="pt-BR" sz="2400" b="0" i="0" u="none" strike="noStrike" cap="none" dirty="0" err="1">
                <a:solidFill>
                  <a:srgbClr val="000000"/>
                </a:solidFill>
                <a:latin typeface="Roboto"/>
                <a:ea typeface="Roboto"/>
                <a:cs typeface="Roboto"/>
                <a:sym typeface="Roboto"/>
              </a:rPr>
              <a:t>Escritorio</a:t>
            </a:r>
            <a:r>
              <a:rPr lang="pt-BR" sz="2400" b="0" i="0" u="none" strike="noStrike" cap="none" dirty="0">
                <a:solidFill>
                  <a:srgbClr val="000000"/>
                </a:solidFill>
                <a:latin typeface="Roboto"/>
                <a:ea typeface="Roboto"/>
                <a:cs typeface="Roboto"/>
                <a:sym typeface="Roboto"/>
              </a:rPr>
              <a:t> &gt; </a:t>
            </a:r>
            <a:r>
              <a:rPr lang="pt-BR" sz="2400" b="1" i="0" u="none" strike="noStrike" cap="none" dirty="0">
                <a:solidFill>
                  <a:srgbClr val="000000"/>
                </a:solidFill>
                <a:latin typeface="Roboto"/>
                <a:ea typeface="Roboto"/>
                <a:cs typeface="Roboto"/>
                <a:sym typeface="Roboto"/>
              </a:rPr>
              <a:t>Conjunto de </a:t>
            </a:r>
            <a:r>
              <a:rPr lang="pt-BR" sz="2400" b="1" i="0" u="none" strike="noStrike" cap="none" dirty="0" err="1">
                <a:solidFill>
                  <a:srgbClr val="000000"/>
                </a:solidFill>
                <a:latin typeface="Roboto"/>
                <a:ea typeface="Roboto"/>
                <a:cs typeface="Roboto"/>
                <a:sym typeface="Roboto"/>
              </a:rPr>
              <a:t>Escritorio</a:t>
            </a:r>
            <a:endParaRPr sz="2400" b="1" i="0" u="none" strike="noStrike" cap="none" dirty="0">
              <a:solidFill>
                <a:srgbClr val="000000"/>
              </a:solidFill>
              <a:latin typeface="Roboto"/>
              <a:ea typeface="Roboto"/>
              <a:cs typeface="Roboto"/>
              <a:sym typeface="Roboto"/>
            </a:endParaRPr>
          </a:p>
        </p:txBody>
      </p:sp>
      <p:pic>
        <p:nvPicPr>
          <p:cNvPr id="664" name="Google Shape;664;p77" descr="Conjunto Escritório Completo Estilo Industrial Steel Quadra Vermont Base  Preto - Artesano - MPozenato"/>
          <p:cNvPicPr preferRelativeResize="0"/>
          <p:nvPr/>
        </p:nvPicPr>
        <p:blipFill rotWithShape="1">
          <a:blip r:embed="rId3">
            <a:alphaModFix/>
          </a:blip>
          <a:srcRect/>
          <a:stretch/>
        </p:blipFill>
        <p:spPr>
          <a:xfrm>
            <a:off x="807657" y="3275360"/>
            <a:ext cx="3136710" cy="3136710"/>
          </a:xfrm>
          <a:prstGeom prst="rect">
            <a:avLst/>
          </a:prstGeom>
          <a:noFill/>
          <a:ln>
            <a:noFill/>
          </a:ln>
        </p:spPr>
      </p:pic>
      <p:pic>
        <p:nvPicPr>
          <p:cNvPr id="665" name="Google Shape;665;p77" descr="Conjunto Escritorio 03 Peças Office Nogal Branco | Milani Store"/>
          <p:cNvPicPr preferRelativeResize="0"/>
          <p:nvPr/>
        </p:nvPicPr>
        <p:blipFill rotWithShape="1">
          <a:blip r:embed="rId4">
            <a:alphaModFix/>
          </a:blip>
          <a:srcRect/>
          <a:stretch/>
        </p:blipFill>
        <p:spPr>
          <a:xfrm>
            <a:off x="4571648" y="3374608"/>
            <a:ext cx="2634451" cy="2634451"/>
          </a:xfrm>
          <a:prstGeom prst="rect">
            <a:avLst/>
          </a:prstGeom>
          <a:noFill/>
          <a:ln>
            <a:noFill/>
          </a:ln>
        </p:spPr>
      </p:pic>
      <p:pic>
        <p:nvPicPr>
          <p:cNvPr id="666" name="Google Shape;666;p77" descr="Conjunto Escritório Mesa Escrivaninha 120cm E Gaveteiro 2 Gavetas Estilo  Industrial New Port F02 Nature - Mpozenato | Leroy Merlin"/>
          <p:cNvPicPr preferRelativeResize="0"/>
          <p:nvPr/>
        </p:nvPicPr>
        <p:blipFill rotWithShape="1">
          <a:blip r:embed="rId5">
            <a:alphaModFix/>
          </a:blip>
          <a:srcRect/>
          <a:stretch/>
        </p:blipFill>
        <p:spPr>
          <a:xfrm>
            <a:off x="7833381" y="3255453"/>
            <a:ext cx="2905488" cy="2905488"/>
          </a:xfrm>
          <a:prstGeom prst="rect">
            <a:avLst/>
          </a:prstGeom>
          <a:noFill/>
          <a:ln>
            <a:noFill/>
          </a:ln>
        </p:spPr>
      </p:pic>
    </p:spTree>
    <p:extLst>
      <p:ext uri="{BB962C8B-B14F-4D97-AF65-F5344CB8AC3E}">
        <p14:creationId xmlns:p14="http://schemas.microsoft.com/office/powerpoint/2010/main" val="25142598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52"/>
        <p:cNvGrpSpPr/>
        <p:nvPr/>
      </p:nvGrpSpPr>
      <p:grpSpPr>
        <a:xfrm>
          <a:off x="0" y="0"/>
          <a:ext cx="0" cy="0"/>
          <a:chOff x="0" y="0"/>
          <a:chExt cx="0" cy="0"/>
        </a:xfrm>
      </p:grpSpPr>
      <p:sp>
        <p:nvSpPr>
          <p:cNvPr id="453" name="Google Shape;453;p55"/>
          <p:cNvSpPr txBox="1"/>
          <p:nvPr/>
        </p:nvSpPr>
        <p:spPr>
          <a:xfrm>
            <a:off x="735402" y="1898609"/>
            <a:ext cx="10721193" cy="369291"/>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Livreiro</a:t>
            </a:r>
            <a:r>
              <a:rPr lang="pt-BR" sz="1800" b="0" i="0" u="none" strike="noStrike" cap="none">
                <a:solidFill>
                  <a:srgbClr val="202124"/>
                </a:solidFill>
                <a:latin typeface="Roboto"/>
                <a:ea typeface="Roboto"/>
                <a:cs typeface="Roboto"/>
                <a:sym typeface="Roboto"/>
              </a:rPr>
              <a:t> é uma estante para colocar livros</a:t>
            </a:r>
            <a:r>
              <a:rPr lang="pt-BR" sz="1800">
                <a:solidFill>
                  <a:srgbClr val="202124"/>
                </a:solidFill>
                <a:latin typeface="Roboto"/>
                <a:ea typeface="Roboto"/>
                <a:cs typeface="Roboto"/>
                <a:sym typeface="Roboto"/>
              </a:rPr>
              <a:t> ou outros objetos </a:t>
            </a:r>
            <a:r>
              <a:rPr lang="pt-BR" sz="1800" b="0" i="0" u="none" strike="noStrike" cap="none">
                <a:solidFill>
                  <a:srgbClr val="202124"/>
                </a:solidFill>
                <a:latin typeface="Roboto"/>
                <a:ea typeface="Roboto"/>
                <a:cs typeface="Roboto"/>
                <a:sym typeface="Roboto"/>
              </a:rPr>
              <a:t>feito normalmente de madeira. </a:t>
            </a:r>
            <a:endParaRPr/>
          </a:p>
        </p:txBody>
      </p:sp>
      <p:sp>
        <p:nvSpPr>
          <p:cNvPr id="455" name="Google Shape;455;p55"/>
          <p:cNvSpPr txBox="1"/>
          <p:nvPr/>
        </p:nvSpPr>
        <p:spPr>
          <a:xfrm>
            <a:off x="3041070" y="489102"/>
            <a:ext cx="6109854"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Moveis &gt; </a:t>
            </a:r>
            <a:r>
              <a:rPr lang="pt-BR" sz="2400" b="0" i="0" u="none" strike="noStrike" cap="none" dirty="0">
                <a:solidFill>
                  <a:srgbClr val="000000"/>
                </a:solidFill>
                <a:latin typeface="Roboto"/>
                <a:ea typeface="Roboto"/>
                <a:cs typeface="Roboto"/>
                <a:sym typeface="Roboto"/>
              </a:rPr>
              <a:t>Moveis para </a:t>
            </a:r>
            <a:r>
              <a:rPr lang="pt-BR" sz="2400" b="0" i="0" u="none" strike="noStrike" cap="none" dirty="0" err="1">
                <a:solidFill>
                  <a:srgbClr val="000000"/>
                </a:solidFill>
                <a:latin typeface="Roboto"/>
                <a:ea typeface="Roboto"/>
                <a:cs typeface="Roboto"/>
                <a:sym typeface="Roboto"/>
              </a:rPr>
              <a:t>Escritorio</a:t>
            </a:r>
            <a:r>
              <a:rPr lang="pt-BR" sz="2400" b="0" i="0" u="none" strike="noStrike" cap="none" dirty="0">
                <a:solidFill>
                  <a:srgbClr val="000000"/>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Livreiro</a:t>
            </a:r>
            <a:endParaRPr dirty="0"/>
          </a:p>
        </p:txBody>
      </p:sp>
      <p:pic>
        <p:nvPicPr>
          <p:cNvPr id="456" name="Google Shape;456;p55" descr="Estante Livreiro Com Prateleiras Linus Branco - Qmovi | Leroy Merlin"/>
          <p:cNvPicPr preferRelativeResize="0"/>
          <p:nvPr/>
        </p:nvPicPr>
        <p:blipFill rotWithShape="1">
          <a:blip r:embed="rId3">
            <a:alphaModFix/>
          </a:blip>
          <a:srcRect l="26480" r="26420"/>
          <a:stretch/>
        </p:blipFill>
        <p:spPr>
          <a:xfrm>
            <a:off x="3204466" y="3023879"/>
            <a:ext cx="1637731" cy="3274490"/>
          </a:xfrm>
          <a:prstGeom prst="rect">
            <a:avLst/>
          </a:prstGeom>
          <a:noFill/>
          <a:ln>
            <a:noFill/>
          </a:ln>
        </p:spPr>
      </p:pic>
      <p:pic>
        <p:nvPicPr>
          <p:cNvPr id="457" name="Google Shape;457;p55" descr="Estante Livreiro com 4 Prateleiras Dublin Rud Rack"/>
          <p:cNvPicPr preferRelativeResize="0"/>
          <p:nvPr/>
        </p:nvPicPr>
        <p:blipFill rotWithShape="1">
          <a:blip r:embed="rId4">
            <a:alphaModFix/>
          </a:blip>
          <a:srcRect l="23948" r="21139"/>
          <a:stretch/>
        </p:blipFill>
        <p:spPr>
          <a:xfrm>
            <a:off x="594295" y="2893566"/>
            <a:ext cx="1941229" cy="3535116"/>
          </a:xfrm>
          <a:prstGeom prst="rect">
            <a:avLst/>
          </a:prstGeom>
          <a:noFill/>
          <a:ln>
            <a:noFill/>
          </a:ln>
        </p:spPr>
      </p:pic>
      <p:pic>
        <p:nvPicPr>
          <p:cNvPr id="458" name="Google Shape;458;p55"/>
          <p:cNvPicPr preferRelativeResize="0"/>
          <p:nvPr/>
        </p:nvPicPr>
        <p:blipFill rotWithShape="1">
          <a:blip r:embed="rId5">
            <a:alphaModFix/>
          </a:blip>
          <a:srcRect/>
          <a:stretch/>
        </p:blipFill>
        <p:spPr>
          <a:xfrm>
            <a:off x="8252413" y="2751519"/>
            <a:ext cx="3372321" cy="3677163"/>
          </a:xfrm>
          <a:prstGeom prst="rect">
            <a:avLst/>
          </a:prstGeom>
          <a:noFill/>
          <a:ln>
            <a:noFill/>
          </a:ln>
        </p:spPr>
      </p:pic>
      <p:pic>
        <p:nvPicPr>
          <p:cNvPr id="20482" name="Picture 2" descr="Estante Livreiro 3 Prateleiras 1 Gaveta Linz Móveis">
            <a:extLst>
              <a:ext uri="{FF2B5EF4-FFF2-40B4-BE49-F238E27FC236}">
                <a16:creationId xmlns:a16="http://schemas.microsoft.com/office/drawing/2014/main" id="{5866A4DC-B4DE-31B5-FDA0-1FC7200B6041}"/>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3381" t="2388" r="23382"/>
          <a:stretch/>
        </p:blipFill>
        <p:spPr bwMode="auto">
          <a:xfrm>
            <a:off x="5625570" y="3062555"/>
            <a:ext cx="1782683" cy="3268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14343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70"/>
        <p:cNvGrpSpPr/>
        <p:nvPr/>
      </p:nvGrpSpPr>
      <p:grpSpPr>
        <a:xfrm>
          <a:off x="0" y="0"/>
          <a:ext cx="0" cy="0"/>
          <a:chOff x="0" y="0"/>
          <a:chExt cx="0" cy="0"/>
        </a:xfrm>
      </p:grpSpPr>
      <p:sp>
        <p:nvSpPr>
          <p:cNvPr id="671" name="Google Shape;671;p78"/>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longarina para escritório</a:t>
            </a:r>
            <a:r>
              <a:rPr lang="pt-BR" sz="1800" b="0" i="0" u="none" strike="noStrike" cap="none">
                <a:solidFill>
                  <a:srgbClr val="202124"/>
                </a:solidFill>
                <a:latin typeface="Roboto"/>
                <a:ea typeface="Roboto"/>
                <a:cs typeface="Roboto"/>
                <a:sym typeface="Roboto"/>
              </a:rPr>
              <a:t> é um móvel com mais de um assento, podendo acomodar de 3 a 5 pessoas. São usadas no escritório, recepção ou sala de espera. Possuem vários tamanhos e modelos.</a:t>
            </a:r>
            <a:endParaRPr/>
          </a:p>
        </p:txBody>
      </p:sp>
      <p:sp>
        <p:nvSpPr>
          <p:cNvPr id="673" name="Google Shape;673;p78"/>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a:solidFill>
                  <a:srgbClr val="000000"/>
                </a:solidFill>
                <a:latin typeface="Roboto"/>
                <a:ea typeface="Roboto"/>
                <a:cs typeface="Roboto"/>
                <a:sym typeface="Roboto"/>
              </a:rPr>
              <a:t>Moveis &gt; Moveis para Escritorio &gt; </a:t>
            </a:r>
            <a:r>
              <a:rPr lang="pt-BR" sz="2400" b="1" i="0" u="none" strike="noStrike" cap="none">
                <a:solidFill>
                  <a:srgbClr val="000000"/>
                </a:solidFill>
                <a:latin typeface="Roboto"/>
                <a:ea typeface="Roboto"/>
                <a:cs typeface="Roboto"/>
                <a:sym typeface="Roboto"/>
              </a:rPr>
              <a:t>Longarina para Escritorio</a:t>
            </a:r>
            <a:endParaRPr sz="2400" b="1" i="0" u="none" strike="noStrike" cap="none">
              <a:solidFill>
                <a:srgbClr val="000000"/>
              </a:solidFill>
              <a:latin typeface="Roboto"/>
              <a:ea typeface="Roboto"/>
              <a:cs typeface="Roboto"/>
              <a:sym typeface="Roboto"/>
            </a:endParaRPr>
          </a:p>
        </p:txBody>
      </p:sp>
      <p:pic>
        <p:nvPicPr>
          <p:cNvPr id="674" name="Google Shape;674;p78" descr="LONGARINA 3 LUGARES SECRETARIA INJETADA - Milla Móveis para Escritório"/>
          <p:cNvPicPr preferRelativeResize="0"/>
          <p:nvPr/>
        </p:nvPicPr>
        <p:blipFill rotWithShape="1">
          <a:blip r:embed="rId3">
            <a:alphaModFix/>
          </a:blip>
          <a:srcRect/>
          <a:stretch/>
        </p:blipFill>
        <p:spPr>
          <a:xfrm>
            <a:off x="761983" y="3236858"/>
            <a:ext cx="3179929" cy="3179929"/>
          </a:xfrm>
          <a:prstGeom prst="rect">
            <a:avLst/>
          </a:prstGeom>
          <a:noFill/>
          <a:ln>
            <a:noFill/>
          </a:ln>
        </p:spPr>
      </p:pic>
      <p:pic>
        <p:nvPicPr>
          <p:cNvPr id="675" name="Google Shape;675;p78" descr="Cadeira Longarina 3 Lugares Cromado Prata - NCL01 - Nagano - Cadeira  Longarina - Magazine Luiza"/>
          <p:cNvPicPr preferRelativeResize="0"/>
          <p:nvPr/>
        </p:nvPicPr>
        <p:blipFill rotWithShape="1">
          <a:blip r:embed="rId4">
            <a:alphaModFix/>
          </a:blip>
          <a:srcRect/>
          <a:stretch/>
        </p:blipFill>
        <p:spPr>
          <a:xfrm>
            <a:off x="4278622" y="3077612"/>
            <a:ext cx="3287555" cy="3287555"/>
          </a:xfrm>
          <a:prstGeom prst="rect">
            <a:avLst/>
          </a:prstGeom>
          <a:noFill/>
          <a:ln>
            <a:noFill/>
          </a:ln>
        </p:spPr>
      </p:pic>
      <p:pic>
        <p:nvPicPr>
          <p:cNvPr id="676" name="Google Shape;676;p78" descr="LONGARINA 3 LUGARES ISO - Milla Móveis para Escritório"/>
          <p:cNvPicPr preferRelativeResize="0"/>
          <p:nvPr/>
        </p:nvPicPr>
        <p:blipFill rotWithShape="1">
          <a:blip r:embed="rId5">
            <a:alphaModFix/>
          </a:blip>
          <a:srcRect/>
          <a:stretch/>
        </p:blipFill>
        <p:spPr>
          <a:xfrm>
            <a:off x="7902888" y="3185238"/>
            <a:ext cx="3179929" cy="3179929"/>
          </a:xfrm>
          <a:prstGeom prst="rect">
            <a:avLst/>
          </a:prstGeom>
          <a:noFill/>
          <a:ln>
            <a:noFill/>
          </a:ln>
        </p:spPr>
      </p:pic>
    </p:spTree>
    <p:extLst>
      <p:ext uri="{BB962C8B-B14F-4D97-AF65-F5344CB8AC3E}">
        <p14:creationId xmlns:p14="http://schemas.microsoft.com/office/powerpoint/2010/main" val="7824074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80"/>
        <p:cNvGrpSpPr/>
        <p:nvPr/>
      </p:nvGrpSpPr>
      <p:grpSpPr>
        <a:xfrm>
          <a:off x="0" y="0"/>
          <a:ext cx="0" cy="0"/>
          <a:chOff x="0" y="0"/>
          <a:chExt cx="0" cy="0"/>
        </a:xfrm>
      </p:grpSpPr>
      <p:sp>
        <p:nvSpPr>
          <p:cNvPr id="681" name="Google Shape;681;p79"/>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Mesa para escritório</a:t>
            </a:r>
            <a:r>
              <a:rPr lang="pt-BR" sz="1800" b="0" i="0" u="none" strike="noStrike" cap="none">
                <a:solidFill>
                  <a:srgbClr val="202124"/>
                </a:solidFill>
                <a:latin typeface="Roboto"/>
                <a:ea typeface="Roboto"/>
                <a:cs typeface="Roboto"/>
                <a:sym typeface="Roboto"/>
              </a:rPr>
              <a:t> é própria para o trabalho para execução das tarefas. Pode tanto ser utilizadas em um ambiente em casa que funcione como escritório, como também no próprio escritório.</a:t>
            </a:r>
            <a:endParaRPr/>
          </a:p>
        </p:txBody>
      </p:sp>
      <p:sp>
        <p:nvSpPr>
          <p:cNvPr id="683" name="Google Shape;683;p79"/>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a:solidFill>
                  <a:srgbClr val="000000"/>
                </a:solidFill>
                <a:latin typeface="Roboto"/>
                <a:ea typeface="Roboto"/>
                <a:cs typeface="Roboto"/>
                <a:sym typeface="Roboto"/>
              </a:rPr>
              <a:t>Moveis &gt; Moveis para Escritorio &gt; </a:t>
            </a:r>
            <a:r>
              <a:rPr lang="pt-BR" sz="2400" b="1" i="0" u="none" strike="noStrike" cap="none">
                <a:solidFill>
                  <a:srgbClr val="000000"/>
                </a:solidFill>
                <a:latin typeface="Roboto"/>
                <a:ea typeface="Roboto"/>
                <a:cs typeface="Roboto"/>
                <a:sym typeface="Roboto"/>
              </a:rPr>
              <a:t>Mesa para Escritorio</a:t>
            </a:r>
            <a:endParaRPr sz="2400" b="1" i="0" u="none" strike="noStrike" cap="none">
              <a:solidFill>
                <a:srgbClr val="000000"/>
              </a:solidFill>
              <a:latin typeface="Roboto"/>
              <a:ea typeface="Roboto"/>
              <a:cs typeface="Roboto"/>
              <a:sym typeface="Roboto"/>
            </a:endParaRPr>
          </a:p>
        </p:txBody>
      </p:sp>
      <p:pic>
        <p:nvPicPr>
          <p:cNvPr id="684" name="Google Shape;684;p79" descr="Mesa Diretor Para Escritório 1.50M Carvalho Munique Kappesberg |  Amazon.com.br"/>
          <p:cNvPicPr preferRelativeResize="0"/>
          <p:nvPr/>
        </p:nvPicPr>
        <p:blipFill rotWithShape="1">
          <a:blip r:embed="rId3">
            <a:alphaModFix/>
          </a:blip>
          <a:srcRect/>
          <a:stretch/>
        </p:blipFill>
        <p:spPr>
          <a:xfrm>
            <a:off x="462448" y="3708152"/>
            <a:ext cx="3061648" cy="1867173"/>
          </a:xfrm>
          <a:prstGeom prst="rect">
            <a:avLst/>
          </a:prstGeom>
          <a:noFill/>
          <a:ln>
            <a:noFill/>
          </a:ln>
        </p:spPr>
      </p:pic>
      <p:pic>
        <p:nvPicPr>
          <p:cNvPr id="685" name="Google Shape;685;p79" descr="Mesa de Escritório Slim 1,20 x 0,60 com 2 Gavetas Cinza"/>
          <p:cNvPicPr preferRelativeResize="0"/>
          <p:nvPr/>
        </p:nvPicPr>
        <p:blipFill rotWithShape="1">
          <a:blip r:embed="rId4">
            <a:alphaModFix/>
          </a:blip>
          <a:srcRect/>
          <a:stretch/>
        </p:blipFill>
        <p:spPr>
          <a:xfrm>
            <a:off x="4164057" y="2709799"/>
            <a:ext cx="3563628" cy="3563628"/>
          </a:xfrm>
          <a:prstGeom prst="rect">
            <a:avLst/>
          </a:prstGeom>
          <a:noFill/>
          <a:ln>
            <a:noFill/>
          </a:ln>
        </p:spPr>
      </p:pic>
      <p:pic>
        <p:nvPicPr>
          <p:cNvPr id="21506" name="Picture 2" descr="Escrivaninha 1 Gaveta 1 Porta Cinamomo Mila Permóbili">
            <a:extLst>
              <a:ext uri="{FF2B5EF4-FFF2-40B4-BE49-F238E27FC236}">
                <a16:creationId xmlns:a16="http://schemas.microsoft.com/office/drawing/2014/main" id="{29B29301-5905-90CC-836D-5B22C766623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67646" y="2790861"/>
            <a:ext cx="3044482" cy="3044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08621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28"/>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baú</a:t>
            </a:r>
            <a:r>
              <a:rPr lang="pt-BR" sz="1800" b="0" i="0" u="none" strike="noStrike" cap="none">
                <a:solidFill>
                  <a:srgbClr val="202124"/>
                </a:solidFill>
                <a:latin typeface="Roboto"/>
                <a:ea typeface="Roboto"/>
                <a:cs typeface="Roboto"/>
                <a:sym typeface="Roboto"/>
              </a:rPr>
              <a:t>, geralmente, é formado por uma base retangular e uma tampa móvel, e o seu interior pode ou não ser dividido. É usado para armazenar roupas, itens de valor.</a:t>
            </a:r>
            <a:endParaRPr/>
          </a:p>
        </p:txBody>
      </p:sp>
      <p:sp>
        <p:nvSpPr>
          <p:cNvPr id="188" name="Google Shape;188;p28"/>
          <p:cNvSpPr txBox="1"/>
          <p:nvPr/>
        </p:nvSpPr>
        <p:spPr>
          <a:xfrm>
            <a:off x="1569337" y="337531"/>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Moveis para Quarto &gt; </a:t>
            </a:r>
            <a:r>
              <a:rPr lang="pt-BR" sz="2400" b="1" i="0" u="none" strike="noStrike" cap="none" dirty="0">
                <a:solidFill>
                  <a:srgbClr val="000000"/>
                </a:solidFill>
                <a:latin typeface="Roboto"/>
                <a:ea typeface="Roboto"/>
                <a:cs typeface="Roboto"/>
                <a:sym typeface="Roboto"/>
              </a:rPr>
              <a:t>Bau</a:t>
            </a:r>
            <a:endParaRPr dirty="0"/>
          </a:p>
        </p:txBody>
      </p:sp>
      <p:pic>
        <p:nvPicPr>
          <p:cNvPr id="189" name="Google Shape;189;p28" descr="Baú, Loja de Móveis Masotti"/>
          <p:cNvPicPr preferRelativeResize="0"/>
          <p:nvPr/>
        </p:nvPicPr>
        <p:blipFill rotWithShape="1">
          <a:blip r:embed="rId3">
            <a:alphaModFix/>
          </a:blip>
          <a:srcRect/>
          <a:stretch/>
        </p:blipFill>
        <p:spPr>
          <a:xfrm>
            <a:off x="735403" y="3185522"/>
            <a:ext cx="3153912" cy="3153912"/>
          </a:xfrm>
          <a:prstGeom prst="rect">
            <a:avLst/>
          </a:prstGeom>
          <a:noFill/>
          <a:ln>
            <a:noFill/>
          </a:ln>
        </p:spPr>
      </p:pic>
      <p:pic>
        <p:nvPicPr>
          <p:cNvPr id="190" name="Google Shape;190;p28" descr="Móveis Mariano BAÚ COM CLICK 100 % MDF MÓVEIS MARIANO"/>
          <p:cNvPicPr preferRelativeResize="0"/>
          <p:nvPr/>
        </p:nvPicPr>
        <p:blipFill rotWithShape="1">
          <a:blip r:embed="rId4">
            <a:alphaModFix/>
          </a:blip>
          <a:srcRect/>
          <a:stretch/>
        </p:blipFill>
        <p:spPr>
          <a:xfrm>
            <a:off x="4234484" y="3185522"/>
            <a:ext cx="3007898" cy="3153912"/>
          </a:xfrm>
          <a:prstGeom prst="rect">
            <a:avLst/>
          </a:prstGeom>
          <a:noFill/>
          <a:ln>
            <a:noFill/>
          </a:ln>
        </p:spPr>
      </p:pic>
      <p:pic>
        <p:nvPicPr>
          <p:cNvPr id="191" name="Google Shape;191;p28" descr="Baú: Encontre Promoções e o Menor Preço No Zoom"/>
          <p:cNvPicPr preferRelativeResize="0"/>
          <p:nvPr/>
        </p:nvPicPr>
        <p:blipFill rotWithShape="1">
          <a:blip r:embed="rId5">
            <a:alphaModFix/>
          </a:blip>
          <a:srcRect/>
          <a:stretch/>
        </p:blipFill>
        <p:spPr>
          <a:xfrm>
            <a:off x="7942769" y="3185522"/>
            <a:ext cx="3153912" cy="3153912"/>
          </a:xfrm>
          <a:prstGeom prst="rect">
            <a:avLst/>
          </a:prstGeom>
          <a:noFill/>
          <a:ln>
            <a:noFill/>
          </a:ln>
        </p:spPr>
      </p:pic>
    </p:spTree>
    <p:extLst>
      <p:ext uri="{BB962C8B-B14F-4D97-AF65-F5344CB8AC3E}">
        <p14:creationId xmlns:p14="http://schemas.microsoft.com/office/powerpoint/2010/main" val="42867319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27"/>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base para cama box </a:t>
            </a:r>
            <a:r>
              <a:rPr lang="pt-BR" sz="1800" b="0" i="0" u="none" strike="noStrike" cap="none">
                <a:solidFill>
                  <a:srgbClr val="202124"/>
                </a:solidFill>
                <a:latin typeface="Roboto"/>
                <a:ea typeface="Roboto"/>
                <a:cs typeface="Roboto"/>
                <a:sym typeface="Roboto"/>
              </a:rPr>
              <a:t>serve para sustentar o colchão e podem conter um baú para guardar utensílios debaixo da cama ou não.</a:t>
            </a:r>
            <a:endParaRPr/>
          </a:p>
        </p:txBody>
      </p:sp>
      <p:sp>
        <p:nvSpPr>
          <p:cNvPr id="179" name="Google Shape;179;p27"/>
          <p:cNvSpPr txBox="1"/>
          <p:nvPr/>
        </p:nvSpPr>
        <p:spPr>
          <a:xfrm>
            <a:off x="527026" y="407912"/>
            <a:ext cx="11137942" cy="83095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para Quarto &gt; Cabeceira, Cama e </a:t>
            </a:r>
            <a:r>
              <a:rPr lang="pt-BR" sz="2400" b="0" i="0" u="none" strike="noStrike" cap="none" dirty="0" err="1">
                <a:solidFill>
                  <a:srgbClr val="000000"/>
                </a:solidFill>
                <a:latin typeface="Roboto"/>
                <a:ea typeface="Roboto"/>
                <a:cs typeface="Roboto"/>
                <a:sym typeface="Roboto"/>
              </a:rPr>
              <a:t>Colchao</a:t>
            </a:r>
            <a:r>
              <a:rPr lang="pt-BR" sz="2400" b="0" i="0" u="none" strike="noStrike" cap="none" dirty="0">
                <a:solidFill>
                  <a:srgbClr val="000000"/>
                </a:solidFill>
                <a:latin typeface="Roboto"/>
                <a:ea typeface="Roboto"/>
                <a:cs typeface="Roboto"/>
                <a:sym typeface="Roboto"/>
              </a:rPr>
              <a:t> &gt; </a:t>
            </a:r>
          </a:p>
          <a:p>
            <a:pPr marL="0" marR="0" lvl="0" indent="0" algn="ctr" rtl="0">
              <a:lnSpc>
                <a:spcPct val="100000"/>
              </a:lnSpc>
              <a:spcBef>
                <a:spcPts val="0"/>
              </a:spcBef>
              <a:spcAft>
                <a:spcPts val="0"/>
              </a:spcAft>
              <a:buClr>
                <a:srgbClr val="000000"/>
              </a:buClr>
              <a:buSzPts val="1800"/>
              <a:buFont typeface="Arial"/>
              <a:buNone/>
            </a:pPr>
            <a:r>
              <a:rPr lang="pt-BR" sz="2400" b="1" i="0" u="none" strike="noStrike" cap="none" dirty="0">
                <a:solidFill>
                  <a:srgbClr val="000000"/>
                </a:solidFill>
                <a:latin typeface="Roboto"/>
                <a:ea typeface="Roboto"/>
                <a:cs typeface="Roboto"/>
                <a:sym typeface="Roboto"/>
              </a:rPr>
              <a:t>Base para Cama Box</a:t>
            </a:r>
            <a:endParaRPr b="1" dirty="0"/>
          </a:p>
        </p:txBody>
      </p:sp>
      <p:pic>
        <p:nvPicPr>
          <p:cNvPr id="180" name="Google Shape;180;p27" descr="Base para Cama Box Casal Martin Premium com Baú Suede (45x138x188) Bege |  Amazon.com.br"/>
          <p:cNvPicPr preferRelativeResize="0"/>
          <p:nvPr/>
        </p:nvPicPr>
        <p:blipFill rotWithShape="1">
          <a:blip r:embed="rId3">
            <a:alphaModFix/>
          </a:blip>
          <a:srcRect/>
          <a:stretch/>
        </p:blipFill>
        <p:spPr>
          <a:xfrm>
            <a:off x="527026" y="3204641"/>
            <a:ext cx="3103278" cy="2418238"/>
          </a:xfrm>
          <a:prstGeom prst="rect">
            <a:avLst/>
          </a:prstGeom>
          <a:noFill/>
          <a:ln>
            <a:noFill/>
          </a:ln>
        </p:spPr>
      </p:pic>
      <p:pic>
        <p:nvPicPr>
          <p:cNvPr id="181" name="Google Shape;181;p27" descr="Base Cama Box Casal Probel - 26x138x188cm PA00502 - Base para Cama Box  Casal - Magazine Luiza"/>
          <p:cNvPicPr preferRelativeResize="0"/>
          <p:nvPr/>
        </p:nvPicPr>
        <p:blipFill rotWithShape="1">
          <a:blip r:embed="rId4">
            <a:alphaModFix/>
          </a:blip>
          <a:srcRect/>
          <a:stretch/>
        </p:blipFill>
        <p:spPr>
          <a:xfrm>
            <a:off x="4236390" y="3117392"/>
            <a:ext cx="3256655" cy="2737497"/>
          </a:xfrm>
          <a:prstGeom prst="rect">
            <a:avLst/>
          </a:prstGeom>
          <a:noFill/>
          <a:ln>
            <a:noFill/>
          </a:ln>
        </p:spPr>
      </p:pic>
      <p:pic>
        <p:nvPicPr>
          <p:cNvPr id="22530" name="Picture 2" descr="Base Cama Box Solteiro Castor Poliéster, 9123 - Preto">
            <a:extLst>
              <a:ext uri="{FF2B5EF4-FFF2-40B4-BE49-F238E27FC236}">
                <a16:creationId xmlns:a16="http://schemas.microsoft.com/office/drawing/2014/main" id="{F2602E64-BB28-BA52-0783-2B0655B2E6E4}"/>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5522" r="1377" b="17413"/>
          <a:stretch/>
        </p:blipFill>
        <p:spPr bwMode="auto">
          <a:xfrm>
            <a:off x="8199941" y="3408331"/>
            <a:ext cx="3256655" cy="22145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225959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30"/>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cabeceira</a:t>
            </a:r>
            <a:r>
              <a:rPr lang="pt-BR" sz="1800" b="0" i="0" u="none" strike="noStrike" cap="none">
                <a:solidFill>
                  <a:srgbClr val="202124"/>
                </a:solidFill>
                <a:latin typeface="Roboto"/>
                <a:ea typeface="Roboto"/>
                <a:cs typeface="Roboto"/>
                <a:sym typeface="Roboto"/>
              </a:rPr>
              <a:t> é um móvel à parte da cama, sendo colocado na parede da cama, onde é possível encostar o corpo e repousar a cabeça.</a:t>
            </a:r>
            <a:endParaRPr/>
          </a:p>
        </p:txBody>
      </p:sp>
      <p:sp>
        <p:nvSpPr>
          <p:cNvPr id="207" name="Google Shape;207;p30"/>
          <p:cNvSpPr txBox="1"/>
          <p:nvPr/>
        </p:nvSpPr>
        <p:spPr>
          <a:xfrm>
            <a:off x="455173" y="591760"/>
            <a:ext cx="10935026"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para Quarto &gt; Cabeceira, Cama e </a:t>
            </a:r>
            <a:r>
              <a:rPr lang="pt-BR" sz="2400" b="0" i="0" u="none" strike="noStrike" cap="none" dirty="0" err="1">
                <a:solidFill>
                  <a:srgbClr val="000000"/>
                </a:solidFill>
                <a:latin typeface="Roboto"/>
                <a:ea typeface="Roboto"/>
                <a:cs typeface="Roboto"/>
                <a:sym typeface="Roboto"/>
              </a:rPr>
              <a:t>Colchao</a:t>
            </a:r>
            <a:r>
              <a:rPr lang="pt-BR" sz="2400" b="0" i="0" u="none" strike="noStrike" cap="none" dirty="0">
                <a:solidFill>
                  <a:srgbClr val="000000"/>
                </a:solidFill>
                <a:latin typeface="Roboto"/>
                <a:ea typeface="Roboto"/>
                <a:cs typeface="Roboto"/>
                <a:sym typeface="Roboto"/>
              </a:rPr>
              <a:t> &gt; </a:t>
            </a:r>
            <a:r>
              <a:rPr lang="pt-BR" sz="2400" b="1" i="0" u="none" strike="noStrike" cap="none" dirty="0">
                <a:solidFill>
                  <a:srgbClr val="000000"/>
                </a:solidFill>
                <a:latin typeface="Roboto"/>
                <a:ea typeface="Roboto"/>
                <a:cs typeface="Roboto"/>
                <a:sym typeface="Roboto"/>
              </a:rPr>
              <a:t>Cabeceira</a:t>
            </a:r>
            <a:endParaRPr b="1" dirty="0"/>
          </a:p>
        </p:txBody>
      </p:sp>
      <p:pic>
        <p:nvPicPr>
          <p:cNvPr id="208" name="Google Shape;208;p30" descr="Cabeceira de Cama Imperial Personalização Exclusiva"/>
          <p:cNvPicPr preferRelativeResize="0"/>
          <p:nvPr/>
        </p:nvPicPr>
        <p:blipFill rotWithShape="1">
          <a:blip r:embed="rId3">
            <a:alphaModFix/>
          </a:blip>
          <a:srcRect/>
          <a:stretch/>
        </p:blipFill>
        <p:spPr>
          <a:xfrm>
            <a:off x="937477" y="3112634"/>
            <a:ext cx="2954740" cy="2954740"/>
          </a:xfrm>
          <a:prstGeom prst="rect">
            <a:avLst/>
          </a:prstGeom>
          <a:noFill/>
          <a:ln>
            <a:noFill/>
          </a:ln>
        </p:spPr>
      </p:pic>
      <p:pic>
        <p:nvPicPr>
          <p:cNvPr id="209" name="Google Shape;209;p30" descr="Cabeceira Estofada Sofistic para Colchões de Casal de 138 cm - Bom Pastor -  Moveis Simonetti"/>
          <p:cNvPicPr preferRelativeResize="0"/>
          <p:nvPr/>
        </p:nvPicPr>
        <p:blipFill rotWithShape="1">
          <a:blip r:embed="rId4">
            <a:alphaModFix/>
          </a:blip>
          <a:srcRect/>
          <a:stretch/>
        </p:blipFill>
        <p:spPr>
          <a:xfrm>
            <a:off x="4419773" y="2980144"/>
            <a:ext cx="3005827" cy="3005827"/>
          </a:xfrm>
          <a:prstGeom prst="rect">
            <a:avLst/>
          </a:prstGeom>
          <a:noFill/>
          <a:ln>
            <a:noFill/>
          </a:ln>
        </p:spPr>
      </p:pic>
      <p:pic>
        <p:nvPicPr>
          <p:cNvPr id="210" name="Google Shape;210;p30" descr="Cabeceira De Cama Box Casal 138cm Versalite Courino Facto Bege. | Leroy  Merlin"/>
          <p:cNvPicPr preferRelativeResize="0"/>
          <p:nvPr/>
        </p:nvPicPr>
        <p:blipFill rotWithShape="1">
          <a:blip r:embed="rId5">
            <a:alphaModFix/>
          </a:blip>
          <a:srcRect/>
          <a:stretch/>
        </p:blipFill>
        <p:spPr>
          <a:xfrm>
            <a:off x="8102893" y="3097609"/>
            <a:ext cx="3168631" cy="3168631"/>
          </a:xfrm>
          <a:prstGeom prst="rect">
            <a:avLst/>
          </a:prstGeom>
          <a:noFill/>
          <a:ln>
            <a:noFill/>
          </a:ln>
        </p:spPr>
      </p:pic>
    </p:spTree>
    <p:extLst>
      <p:ext uri="{BB962C8B-B14F-4D97-AF65-F5344CB8AC3E}">
        <p14:creationId xmlns:p14="http://schemas.microsoft.com/office/powerpoint/2010/main" val="12568233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35"/>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cama</a:t>
            </a:r>
            <a:r>
              <a:rPr lang="pt-BR" sz="1800" b="0" i="0" u="none" strike="noStrike" cap="none">
                <a:solidFill>
                  <a:srgbClr val="202124"/>
                </a:solidFill>
                <a:latin typeface="Roboto"/>
                <a:ea typeface="Roboto"/>
                <a:cs typeface="Roboto"/>
                <a:sym typeface="Roboto"/>
              </a:rPr>
              <a:t> normalmente é fabricada de madeira, mas pode ser feita por outros materiais. Utiliza-se um colchão por cima do estrado para dormir de modo mais confortável. As bicamas que possuírem estrado também entram nesta categoria.</a:t>
            </a:r>
            <a:endParaRPr/>
          </a:p>
        </p:txBody>
      </p:sp>
      <p:sp>
        <p:nvSpPr>
          <p:cNvPr id="257" name="Google Shape;257;p35"/>
          <p:cNvSpPr txBox="1"/>
          <p:nvPr/>
        </p:nvSpPr>
        <p:spPr>
          <a:xfrm>
            <a:off x="1317930" y="540292"/>
            <a:ext cx="9556137"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para Quarto &gt; Cabeceira, Cama e </a:t>
            </a:r>
            <a:r>
              <a:rPr lang="pt-BR" sz="2400" b="0" i="0" u="none" strike="noStrike" cap="none" dirty="0" err="1">
                <a:solidFill>
                  <a:srgbClr val="000000"/>
                </a:solidFill>
                <a:latin typeface="Roboto"/>
                <a:ea typeface="Roboto"/>
                <a:cs typeface="Roboto"/>
                <a:sym typeface="Roboto"/>
              </a:rPr>
              <a:t>Colchao</a:t>
            </a:r>
            <a:r>
              <a:rPr lang="pt-BR" sz="2400" b="0" i="0" u="none" strike="noStrike" cap="none" dirty="0">
                <a:solidFill>
                  <a:srgbClr val="000000"/>
                </a:solidFill>
                <a:latin typeface="Roboto"/>
                <a:ea typeface="Roboto"/>
                <a:cs typeface="Roboto"/>
                <a:sym typeface="Roboto"/>
              </a:rPr>
              <a:t> &gt; </a:t>
            </a:r>
            <a:r>
              <a:rPr lang="pt-BR" sz="2400" b="1" i="0" u="none" strike="noStrike" cap="none" dirty="0">
                <a:solidFill>
                  <a:srgbClr val="000000"/>
                </a:solidFill>
                <a:latin typeface="Roboto"/>
                <a:ea typeface="Roboto"/>
                <a:cs typeface="Roboto"/>
                <a:sym typeface="Roboto"/>
              </a:rPr>
              <a:t>Cama</a:t>
            </a:r>
            <a:endParaRPr b="1" dirty="0"/>
          </a:p>
        </p:txBody>
      </p:sp>
      <p:pic>
        <p:nvPicPr>
          <p:cNvPr id="258" name="Google Shape;258;p35"/>
          <p:cNvPicPr preferRelativeResize="0"/>
          <p:nvPr/>
        </p:nvPicPr>
        <p:blipFill rotWithShape="1">
          <a:blip r:embed="rId3">
            <a:alphaModFix/>
          </a:blip>
          <a:srcRect/>
          <a:stretch/>
        </p:blipFill>
        <p:spPr>
          <a:xfrm>
            <a:off x="1158465" y="3547137"/>
            <a:ext cx="2581567" cy="2581567"/>
          </a:xfrm>
          <a:prstGeom prst="rect">
            <a:avLst/>
          </a:prstGeom>
          <a:noFill/>
          <a:ln>
            <a:noFill/>
          </a:ln>
        </p:spPr>
      </p:pic>
      <p:pic>
        <p:nvPicPr>
          <p:cNvPr id="259" name="Google Shape;259;p35"/>
          <p:cNvPicPr preferRelativeResize="0"/>
          <p:nvPr/>
        </p:nvPicPr>
        <p:blipFill rotWithShape="1">
          <a:blip r:embed="rId4">
            <a:alphaModFix/>
          </a:blip>
          <a:srcRect/>
          <a:stretch/>
        </p:blipFill>
        <p:spPr>
          <a:xfrm>
            <a:off x="4324819" y="3633694"/>
            <a:ext cx="3000847" cy="2247739"/>
          </a:xfrm>
          <a:prstGeom prst="rect">
            <a:avLst/>
          </a:prstGeom>
          <a:noFill/>
          <a:ln>
            <a:noFill/>
          </a:ln>
        </p:spPr>
      </p:pic>
      <p:pic>
        <p:nvPicPr>
          <p:cNvPr id="260" name="Google Shape;260;p35" descr="Bicama Solteiro Fênix Manu com Baú | Extra"/>
          <p:cNvPicPr preferRelativeResize="0"/>
          <p:nvPr/>
        </p:nvPicPr>
        <p:blipFill rotWithShape="1">
          <a:blip r:embed="rId5">
            <a:alphaModFix/>
          </a:blip>
          <a:srcRect/>
          <a:stretch/>
        </p:blipFill>
        <p:spPr>
          <a:xfrm>
            <a:off x="7867182" y="3676754"/>
            <a:ext cx="3471807" cy="2322331"/>
          </a:xfrm>
          <a:prstGeom prst="rect">
            <a:avLst/>
          </a:prstGeom>
          <a:noFill/>
          <a:ln>
            <a:noFill/>
          </a:ln>
        </p:spPr>
      </p:pic>
    </p:spTree>
    <p:extLst>
      <p:ext uri="{BB962C8B-B14F-4D97-AF65-F5344CB8AC3E}">
        <p14:creationId xmlns:p14="http://schemas.microsoft.com/office/powerpoint/2010/main" val="14062670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8"/>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Colchão</a:t>
            </a:r>
            <a:r>
              <a:rPr lang="pt-BR" sz="1800" b="0" i="0" u="none" strike="noStrike" cap="none">
                <a:solidFill>
                  <a:srgbClr val="202124"/>
                </a:solidFill>
                <a:latin typeface="Roboto"/>
                <a:ea typeface="Roboto"/>
                <a:cs typeface="Roboto"/>
                <a:sym typeface="Roboto"/>
              </a:rPr>
              <a:t> é um objeto usado para se deitar e/ou dormir, geralmente colocado sobre um estrado ou uma base de cama box. </a:t>
            </a:r>
            <a:endParaRPr/>
          </a:p>
        </p:txBody>
      </p:sp>
      <p:sp>
        <p:nvSpPr>
          <p:cNvPr id="285" name="Google Shape;285;p38"/>
          <p:cNvSpPr txBox="1"/>
          <p:nvPr/>
        </p:nvSpPr>
        <p:spPr>
          <a:xfrm>
            <a:off x="1130192" y="682215"/>
            <a:ext cx="9931614"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para Quarto &gt; Cabeceira, Cama e </a:t>
            </a:r>
            <a:r>
              <a:rPr lang="pt-BR" sz="2400" b="0" i="0" u="none" strike="noStrike" cap="none" dirty="0" err="1">
                <a:solidFill>
                  <a:srgbClr val="000000"/>
                </a:solidFill>
                <a:latin typeface="Roboto"/>
                <a:ea typeface="Roboto"/>
                <a:cs typeface="Roboto"/>
                <a:sym typeface="Roboto"/>
              </a:rPr>
              <a:t>Colchao</a:t>
            </a:r>
            <a:r>
              <a:rPr lang="pt-BR" sz="2400" b="0" i="0" u="none" strike="noStrike" cap="none" dirty="0">
                <a:solidFill>
                  <a:srgbClr val="000000"/>
                </a:solidFill>
                <a:latin typeface="Roboto"/>
                <a:ea typeface="Roboto"/>
                <a:cs typeface="Roboto"/>
                <a:sym typeface="Roboto"/>
              </a:rPr>
              <a:t> &gt; </a:t>
            </a:r>
            <a:r>
              <a:rPr lang="pt-BR" sz="2400" b="1" i="0" u="none" strike="noStrike" cap="none" dirty="0" err="1">
                <a:solidFill>
                  <a:srgbClr val="000000"/>
                </a:solidFill>
                <a:latin typeface="Roboto"/>
                <a:ea typeface="Roboto"/>
                <a:cs typeface="Roboto"/>
                <a:sym typeface="Roboto"/>
              </a:rPr>
              <a:t>Colchao</a:t>
            </a:r>
            <a:endParaRPr sz="2400" b="1" i="0" u="none" strike="noStrike" cap="none" dirty="0">
              <a:solidFill>
                <a:srgbClr val="000000"/>
              </a:solidFill>
              <a:latin typeface="Roboto"/>
              <a:ea typeface="Roboto"/>
              <a:cs typeface="Roboto"/>
              <a:sym typeface="Roboto"/>
            </a:endParaRPr>
          </a:p>
        </p:txBody>
      </p:sp>
      <p:pic>
        <p:nvPicPr>
          <p:cNvPr id="286" name="Google Shape;286;p38" descr="Colchão Solteirão Molas Ensacadas E Espuma 100% Viscoelástica Nasa Bf  Colchões 97x203x32cm em Promoção | Ofertas na Americanas"/>
          <p:cNvPicPr preferRelativeResize="0"/>
          <p:nvPr/>
        </p:nvPicPr>
        <p:blipFill rotWithShape="1">
          <a:blip r:embed="rId3">
            <a:alphaModFix/>
          </a:blip>
          <a:srcRect t="26585" b="14609"/>
          <a:stretch/>
        </p:blipFill>
        <p:spPr>
          <a:xfrm>
            <a:off x="867158" y="3674155"/>
            <a:ext cx="3058674" cy="2082657"/>
          </a:xfrm>
          <a:prstGeom prst="rect">
            <a:avLst/>
          </a:prstGeom>
          <a:noFill/>
          <a:ln>
            <a:noFill/>
          </a:ln>
        </p:spPr>
      </p:pic>
      <p:pic>
        <p:nvPicPr>
          <p:cNvPr id="23554" name="Picture 2" descr="Colchão Solteiro Espuma D45 Minaspuma Celebrate Plus One Face 78x188x27cm -  Minaspuma">
            <a:extLst>
              <a:ext uri="{FF2B5EF4-FFF2-40B4-BE49-F238E27FC236}">
                <a16:creationId xmlns:a16="http://schemas.microsoft.com/office/drawing/2014/main" id="{321B6BE3-DD76-6511-09C5-2D5FD27F8A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11457" y="3264838"/>
            <a:ext cx="2710218" cy="2710218"/>
          </a:xfrm>
          <a:prstGeom prst="rect">
            <a:avLst/>
          </a:prstGeom>
          <a:noFill/>
          <a:extLst>
            <a:ext uri="{909E8E84-426E-40DD-AFC4-6F175D3DCCD1}">
              <a14:hiddenFill xmlns:a14="http://schemas.microsoft.com/office/drawing/2010/main">
                <a:solidFill>
                  <a:srgbClr val="FFFFFF"/>
                </a:solidFill>
              </a14:hiddenFill>
            </a:ext>
          </a:extLst>
        </p:spPr>
      </p:pic>
      <p:pic>
        <p:nvPicPr>
          <p:cNvPr id="23556" name="Picture 4" descr="Colchão Juvenil 12 X 68 X 148 Cm Portobel">
            <a:extLst>
              <a:ext uri="{FF2B5EF4-FFF2-40B4-BE49-F238E27FC236}">
                <a16:creationId xmlns:a16="http://schemas.microsoft.com/office/drawing/2014/main" id="{BD6F57DA-DD32-B5D4-6440-23CE901D97D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69851" y="2992451"/>
            <a:ext cx="3254991" cy="3254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69248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43"/>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Entram em </a:t>
            </a:r>
            <a:r>
              <a:rPr lang="pt-BR" sz="1800" b="1" i="0" u="none" strike="noStrike" cap="none" dirty="0">
                <a:solidFill>
                  <a:srgbClr val="202124"/>
                </a:solidFill>
                <a:latin typeface="Roboto"/>
                <a:ea typeface="Roboto"/>
                <a:cs typeface="Roboto"/>
                <a:sym typeface="Roboto"/>
              </a:rPr>
              <a:t>conjunto de </a:t>
            </a:r>
            <a:r>
              <a:rPr lang="pt-BR" sz="1800" b="1" dirty="0">
                <a:solidFill>
                  <a:srgbClr val="202124"/>
                </a:solidFill>
                <a:latin typeface="Roboto"/>
                <a:ea typeface="Roboto"/>
                <a:cs typeface="Roboto"/>
                <a:sym typeface="Roboto"/>
              </a:rPr>
              <a:t>base e colchão para </a:t>
            </a:r>
            <a:r>
              <a:rPr lang="pt-BR" sz="1800" b="1" i="0" u="none" strike="noStrike" cap="none" dirty="0">
                <a:solidFill>
                  <a:srgbClr val="202124"/>
                </a:solidFill>
                <a:latin typeface="Roboto"/>
                <a:ea typeface="Roboto"/>
                <a:cs typeface="Roboto"/>
                <a:sym typeface="Roboto"/>
              </a:rPr>
              <a:t>cama box</a:t>
            </a:r>
            <a:r>
              <a:rPr lang="pt-BR" sz="1800" b="0" i="0" u="none" strike="noStrike" cap="none" dirty="0">
                <a:solidFill>
                  <a:srgbClr val="202124"/>
                </a:solidFill>
                <a:latin typeface="Roboto"/>
                <a:ea typeface="Roboto"/>
                <a:cs typeface="Roboto"/>
                <a:sym typeface="Roboto"/>
              </a:rPr>
              <a:t> conjuntos de bases de cama box + colchões e as bicamas box, podendo ser acoplados ou em peças separadas. Também iremos classificar os kits de cama box ou base box acompanhados de cabeceira e/ou baú.</a:t>
            </a:r>
            <a:endParaRPr dirty="0"/>
          </a:p>
        </p:txBody>
      </p:sp>
      <p:sp>
        <p:nvSpPr>
          <p:cNvPr id="331" name="Google Shape;331;p43"/>
          <p:cNvSpPr txBox="1"/>
          <p:nvPr/>
        </p:nvSpPr>
        <p:spPr>
          <a:xfrm>
            <a:off x="200887" y="366930"/>
            <a:ext cx="11790218" cy="83095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para Quarto &gt; Cabeceira, Cama e </a:t>
            </a:r>
            <a:r>
              <a:rPr lang="pt-BR" sz="2400" b="0" i="0" u="none" strike="noStrike" cap="none" dirty="0" err="1">
                <a:solidFill>
                  <a:srgbClr val="000000"/>
                </a:solidFill>
                <a:latin typeface="Roboto"/>
                <a:ea typeface="Roboto"/>
                <a:cs typeface="Roboto"/>
                <a:sym typeface="Roboto"/>
              </a:rPr>
              <a:t>Colchao</a:t>
            </a:r>
            <a:r>
              <a:rPr lang="pt-BR" sz="2400" b="0" i="0" u="none" strike="noStrike" cap="none" dirty="0">
                <a:solidFill>
                  <a:srgbClr val="000000"/>
                </a:solidFill>
                <a:latin typeface="Roboto"/>
                <a:ea typeface="Roboto"/>
                <a:cs typeface="Roboto"/>
                <a:sym typeface="Roboto"/>
              </a:rPr>
              <a:t> &gt; </a:t>
            </a:r>
          </a:p>
          <a:p>
            <a:pPr marL="0" marR="0" lvl="0" indent="0" algn="ctr" rtl="0">
              <a:lnSpc>
                <a:spcPct val="100000"/>
              </a:lnSpc>
              <a:spcBef>
                <a:spcPts val="0"/>
              </a:spcBef>
              <a:spcAft>
                <a:spcPts val="0"/>
              </a:spcAft>
              <a:buClr>
                <a:srgbClr val="000000"/>
              </a:buClr>
              <a:buSzPts val="1800"/>
              <a:buFont typeface="Arial"/>
              <a:buNone/>
            </a:pPr>
            <a:r>
              <a:rPr lang="pt-BR" sz="2400" b="1" i="0" u="none" strike="noStrike" cap="none" dirty="0">
                <a:solidFill>
                  <a:srgbClr val="000000"/>
                </a:solidFill>
                <a:latin typeface="Roboto"/>
                <a:ea typeface="Roboto"/>
                <a:cs typeface="Roboto"/>
                <a:sym typeface="Roboto"/>
              </a:rPr>
              <a:t>Conjunto de Base e </a:t>
            </a:r>
            <a:r>
              <a:rPr lang="pt-BR" sz="2400" b="1" i="0" u="none" strike="noStrike" cap="none" dirty="0" err="1">
                <a:solidFill>
                  <a:srgbClr val="000000"/>
                </a:solidFill>
                <a:latin typeface="Roboto"/>
                <a:ea typeface="Roboto"/>
                <a:cs typeface="Roboto"/>
                <a:sym typeface="Roboto"/>
              </a:rPr>
              <a:t>Colchao</a:t>
            </a:r>
            <a:r>
              <a:rPr lang="pt-BR" sz="2400" b="1" i="0" u="none" strike="noStrike" cap="none" dirty="0">
                <a:solidFill>
                  <a:srgbClr val="000000"/>
                </a:solidFill>
                <a:latin typeface="Roboto"/>
                <a:ea typeface="Roboto"/>
                <a:cs typeface="Roboto"/>
                <a:sym typeface="Roboto"/>
              </a:rPr>
              <a:t> para Cama Box</a:t>
            </a:r>
            <a:endParaRPr b="1" dirty="0"/>
          </a:p>
        </p:txBody>
      </p:sp>
      <p:pic>
        <p:nvPicPr>
          <p:cNvPr id="332" name="Google Shape;332;p43" descr="Conjunto Cama Box - Colchão Ortobom de Molas Nanolastic Exclusive + Cama Box  Exclusive Cinza | Costa Rica Colchões"/>
          <p:cNvPicPr preferRelativeResize="0"/>
          <p:nvPr/>
        </p:nvPicPr>
        <p:blipFill rotWithShape="1">
          <a:blip r:embed="rId3">
            <a:alphaModFix/>
          </a:blip>
          <a:srcRect/>
          <a:stretch/>
        </p:blipFill>
        <p:spPr>
          <a:xfrm>
            <a:off x="618631" y="3880512"/>
            <a:ext cx="2986190" cy="2148327"/>
          </a:xfrm>
          <a:prstGeom prst="rect">
            <a:avLst/>
          </a:prstGeom>
          <a:noFill/>
          <a:ln>
            <a:noFill/>
          </a:ln>
        </p:spPr>
      </p:pic>
      <p:pic>
        <p:nvPicPr>
          <p:cNvPr id="333" name="Google Shape;333;p43" descr="Cama Box Solteiro Bicama de Molas Cinza - mobile"/>
          <p:cNvPicPr preferRelativeResize="0"/>
          <p:nvPr/>
        </p:nvPicPr>
        <p:blipFill rotWithShape="1">
          <a:blip r:embed="rId4">
            <a:alphaModFix/>
          </a:blip>
          <a:srcRect/>
          <a:stretch/>
        </p:blipFill>
        <p:spPr>
          <a:xfrm>
            <a:off x="4692839" y="3880511"/>
            <a:ext cx="2482097" cy="2148327"/>
          </a:xfrm>
          <a:prstGeom prst="rect">
            <a:avLst/>
          </a:prstGeom>
          <a:noFill/>
          <a:ln>
            <a:noFill/>
          </a:ln>
        </p:spPr>
      </p:pic>
      <p:pic>
        <p:nvPicPr>
          <p:cNvPr id="3" name="Imagem 2">
            <a:extLst>
              <a:ext uri="{FF2B5EF4-FFF2-40B4-BE49-F238E27FC236}">
                <a16:creationId xmlns:a16="http://schemas.microsoft.com/office/drawing/2014/main" id="{DEAF6D7A-F98A-480C-757F-51C9DE6FBC25}"/>
              </a:ext>
            </a:extLst>
          </p:cNvPr>
          <p:cNvPicPr>
            <a:picLocks noChangeAspect="1"/>
          </p:cNvPicPr>
          <p:nvPr/>
        </p:nvPicPr>
        <p:blipFill>
          <a:blip r:embed="rId5"/>
          <a:stretch>
            <a:fillRect/>
          </a:stretch>
        </p:blipFill>
        <p:spPr>
          <a:xfrm>
            <a:off x="8215923" y="3522621"/>
            <a:ext cx="3240673" cy="2605352"/>
          </a:xfrm>
          <a:prstGeom prst="rect">
            <a:avLst/>
          </a:prstGeom>
        </p:spPr>
      </p:pic>
    </p:spTree>
    <p:extLst>
      <p:ext uri="{BB962C8B-B14F-4D97-AF65-F5344CB8AC3E}">
        <p14:creationId xmlns:p14="http://schemas.microsoft.com/office/powerpoint/2010/main" val="17842242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34"/>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calçadeira</a:t>
            </a:r>
            <a:r>
              <a:rPr lang="pt-BR" sz="1800" b="0" i="0" u="none" strike="noStrike" cap="none">
                <a:solidFill>
                  <a:srgbClr val="202124"/>
                </a:solidFill>
                <a:latin typeface="Roboto"/>
                <a:ea typeface="Roboto"/>
                <a:cs typeface="Roboto"/>
                <a:sym typeface="Roboto"/>
              </a:rPr>
              <a:t> é um móvel que serve como decoração do quarto. É uma espécie de sofá sem encosto, e utilizado na frente da cama, seja de casal, seja de solteiro. Serve não só para guardar sapatos, como também para se sentar e calçar os sapatos.</a:t>
            </a:r>
            <a:endParaRPr/>
          </a:p>
        </p:txBody>
      </p:sp>
      <p:sp>
        <p:nvSpPr>
          <p:cNvPr id="248" name="Google Shape;248;p34"/>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Moveis para Quarto &gt; </a:t>
            </a:r>
            <a:r>
              <a:rPr lang="pt-BR" sz="2400" b="1" i="0" u="none" strike="noStrike" cap="none" dirty="0">
                <a:solidFill>
                  <a:srgbClr val="000000"/>
                </a:solidFill>
                <a:latin typeface="Roboto"/>
                <a:ea typeface="Roboto"/>
                <a:cs typeface="Roboto"/>
                <a:sym typeface="Roboto"/>
              </a:rPr>
              <a:t>Calcadeira</a:t>
            </a:r>
            <a:endParaRPr dirty="0"/>
          </a:p>
        </p:txBody>
      </p:sp>
      <p:pic>
        <p:nvPicPr>
          <p:cNvPr id="249" name="Google Shape;249;p34" descr="Recamier Calçadeira Buriti 7810 1.40 m - R$ 982,80 - Madeira Fina"/>
          <p:cNvPicPr preferRelativeResize="0"/>
          <p:nvPr/>
        </p:nvPicPr>
        <p:blipFill rotWithShape="1">
          <a:blip r:embed="rId3">
            <a:alphaModFix/>
          </a:blip>
          <a:srcRect/>
          <a:stretch/>
        </p:blipFill>
        <p:spPr>
          <a:xfrm>
            <a:off x="231854" y="3384785"/>
            <a:ext cx="3814472" cy="2860854"/>
          </a:xfrm>
          <a:prstGeom prst="rect">
            <a:avLst/>
          </a:prstGeom>
          <a:noFill/>
          <a:ln>
            <a:noFill/>
          </a:ln>
        </p:spPr>
      </p:pic>
      <p:pic>
        <p:nvPicPr>
          <p:cNvPr id="250" name="Google Shape;250;p34" descr="Calçadeira Baú Casal Queen Size 160 cm Potenza"/>
          <p:cNvPicPr preferRelativeResize="0"/>
          <p:nvPr/>
        </p:nvPicPr>
        <p:blipFill rotWithShape="1">
          <a:blip r:embed="rId4">
            <a:alphaModFix/>
          </a:blip>
          <a:srcRect/>
          <a:stretch/>
        </p:blipFill>
        <p:spPr>
          <a:xfrm>
            <a:off x="4384125" y="3010402"/>
            <a:ext cx="3423741" cy="3423741"/>
          </a:xfrm>
          <a:prstGeom prst="rect">
            <a:avLst/>
          </a:prstGeom>
          <a:noFill/>
          <a:ln>
            <a:noFill/>
          </a:ln>
        </p:spPr>
      </p:pic>
      <p:pic>
        <p:nvPicPr>
          <p:cNvPr id="24578" name="Picture 2" descr="Calçadeira Baú Queen Everest P02 160 Cm Para Cama Box Suede - ADJ Decor">
            <a:extLst>
              <a:ext uri="{FF2B5EF4-FFF2-40B4-BE49-F238E27FC236}">
                <a16:creationId xmlns:a16="http://schemas.microsoft.com/office/drawing/2014/main" id="{06FBF241-7985-28FB-731D-226BA2BADAD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21692" b="22188"/>
          <a:stretch/>
        </p:blipFill>
        <p:spPr bwMode="auto">
          <a:xfrm>
            <a:off x="8145665" y="3950582"/>
            <a:ext cx="3583675" cy="2011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92824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p39"/>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cômoda adulto </a:t>
            </a:r>
            <a:r>
              <a:rPr lang="pt-BR" sz="1800" b="0" i="0" u="none" strike="noStrike" cap="none">
                <a:solidFill>
                  <a:srgbClr val="202124"/>
                </a:solidFill>
                <a:latin typeface="Roboto"/>
                <a:ea typeface="Roboto"/>
                <a:cs typeface="Roboto"/>
                <a:sym typeface="Roboto"/>
              </a:rPr>
              <a:t>é uma espécie de armário que possui gavetas horizontais, podendo ser paralelas, e não são muito altas, sendo um pouco acima da cintura. Pode ter pés ou não, e é usada para guardar roupas mais leves, sapatos, entre outros objetos.</a:t>
            </a:r>
            <a:endParaRPr/>
          </a:p>
        </p:txBody>
      </p:sp>
      <p:sp>
        <p:nvSpPr>
          <p:cNvPr id="294" name="Google Shape;294;p39"/>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Moveis para Quarto &gt; </a:t>
            </a:r>
            <a:r>
              <a:rPr lang="pt-BR" sz="2400" b="1" i="0" u="none" strike="noStrike" cap="none" dirty="0" err="1">
                <a:solidFill>
                  <a:srgbClr val="000000"/>
                </a:solidFill>
                <a:latin typeface="Roboto"/>
                <a:ea typeface="Roboto"/>
                <a:cs typeface="Roboto"/>
                <a:sym typeface="Roboto"/>
              </a:rPr>
              <a:t>Comoda</a:t>
            </a:r>
            <a:r>
              <a:rPr lang="pt-BR" sz="2400" b="1" i="0" u="none" strike="noStrike" cap="none" dirty="0">
                <a:solidFill>
                  <a:srgbClr val="000000"/>
                </a:solidFill>
                <a:latin typeface="Roboto"/>
                <a:ea typeface="Roboto"/>
                <a:cs typeface="Roboto"/>
                <a:sym typeface="Roboto"/>
              </a:rPr>
              <a:t> Adulto</a:t>
            </a:r>
            <a:endParaRPr dirty="0"/>
          </a:p>
        </p:txBody>
      </p:sp>
      <p:pic>
        <p:nvPicPr>
          <p:cNvPr id="295" name="Google Shape;295;p39" descr="Cômoda 6 Gavetas Cozy Branco c/ Carvalho - Quater - Quarto de Bebê -  Magazine Luiza"/>
          <p:cNvPicPr preferRelativeResize="0"/>
          <p:nvPr/>
        </p:nvPicPr>
        <p:blipFill rotWithShape="1">
          <a:blip r:embed="rId3">
            <a:alphaModFix/>
          </a:blip>
          <a:srcRect/>
          <a:stretch/>
        </p:blipFill>
        <p:spPr>
          <a:xfrm>
            <a:off x="735403" y="3304045"/>
            <a:ext cx="2881254" cy="2731934"/>
          </a:xfrm>
          <a:prstGeom prst="rect">
            <a:avLst/>
          </a:prstGeom>
          <a:noFill/>
          <a:ln>
            <a:noFill/>
          </a:ln>
        </p:spPr>
      </p:pic>
      <p:pic>
        <p:nvPicPr>
          <p:cNvPr id="296" name="Google Shape;296;p39" descr="Lojas Móbile I Site Oficial I Cômoda Sapateira com 6 Gavetas e 1 Porta Da  Vinci Rovere Naturale Montagem e Entrega Grátis"/>
          <p:cNvPicPr preferRelativeResize="0"/>
          <p:nvPr/>
        </p:nvPicPr>
        <p:blipFill rotWithShape="1">
          <a:blip r:embed="rId4">
            <a:alphaModFix/>
          </a:blip>
          <a:srcRect/>
          <a:stretch/>
        </p:blipFill>
        <p:spPr>
          <a:xfrm>
            <a:off x="4349182" y="3429000"/>
            <a:ext cx="2881254" cy="2832090"/>
          </a:xfrm>
          <a:prstGeom prst="rect">
            <a:avLst/>
          </a:prstGeom>
          <a:noFill/>
          <a:ln>
            <a:noFill/>
          </a:ln>
        </p:spPr>
      </p:pic>
      <p:pic>
        <p:nvPicPr>
          <p:cNvPr id="25602" name="Picture 2" descr="Cômoda Com Espelho 5 Gavetas 2 Portas New Master Móveis Albatroz">
            <a:extLst>
              <a:ext uri="{FF2B5EF4-FFF2-40B4-BE49-F238E27FC236}">
                <a16:creationId xmlns:a16="http://schemas.microsoft.com/office/drawing/2014/main" id="{C1FCE316-6306-5E27-16BD-D12EE778B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62961" y="2923194"/>
            <a:ext cx="3493635" cy="34936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479994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sp>
        <p:nvSpPr>
          <p:cNvPr id="320" name="Google Shape;320;p42"/>
          <p:cNvSpPr txBox="1"/>
          <p:nvPr/>
        </p:nvSpPr>
        <p:spPr>
          <a:xfrm>
            <a:off x="735403" y="1898609"/>
            <a:ext cx="10721193"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Entram na categoria </a:t>
            </a:r>
            <a:r>
              <a:rPr lang="pt-BR" sz="1800" b="1" i="0" u="none" strike="noStrike" cap="none" dirty="0">
                <a:solidFill>
                  <a:srgbClr val="202124"/>
                </a:solidFill>
                <a:latin typeface="Roboto"/>
                <a:ea typeface="Roboto"/>
                <a:cs typeface="Roboto"/>
                <a:sym typeface="Roboto"/>
              </a:rPr>
              <a:t>conjunto de baú, cabeceira</a:t>
            </a:r>
            <a:r>
              <a:rPr lang="pt-BR" sz="1800" b="1" dirty="0">
                <a:solidFill>
                  <a:srgbClr val="202124"/>
                </a:solidFill>
                <a:latin typeface="Roboto"/>
                <a:ea typeface="Roboto"/>
                <a:cs typeface="Roboto"/>
                <a:sym typeface="Roboto"/>
              </a:rPr>
              <a:t> e </a:t>
            </a:r>
            <a:r>
              <a:rPr lang="pt-BR" sz="1800" b="1" i="0" u="none" strike="noStrike" cap="none" dirty="0">
                <a:solidFill>
                  <a:srgbClr val="202124"/>
                </a:solidFill>
                <a:latin typeface="Roboto"/>
                <a:ea typeface="Roboto"/>
                <a:cs typeface="Roboto"/>
                <a:sym typeface="Roboto"/>
              </a:rPr>
              <a:t>calçadeira</a:t>
            </a:r>
            <a:r>
              <a:rPr lang="pt-BR" sz="1800" b="0" i="0" u="none" strike="noStrike" cap="none" dirty="0">
                <a:solidFill>
                  <a:srgbClr val="202124"/>
                </a:solidFill>
                <a:latin typeface="Roboto"/>
                <a:ea typeface="Roboto"/>
                <a:cs typeface="Roboto"/>
                <a:sym typeface="Roboto"/>
              </a:rPr>
              <a:t> os conjuntos de móveis combinados entre baú, cabeceira e calçadeira, podendo as combinações serem entre baú e cabeceira, baú e calçadeira, cabeceira e calçadeira, e até mesmo os três produtos juntos. Baú, cabeceira e calçadeira vendidos em mais de um item são considerados também na categoria, como, por exemplo, dois baús, duas cabeceiras, duas calçadeiras.</a:t>
            </a:r>
            <a:endParaRPr dirty="0"/>
          </a:p>
        </p:txBody>
      </p:sp>
      <p:sp>
        <p:nvSpPr>
          <p:cNvPr id="322" name="Google Shape;322;p42"/>
          <p:cNvSpPr txBox="1"/>
          <p:nvPr/>
        </p:nvSpPr>
        <p:spPr>
          <a:xfrm>
            <a:off x="1006337" y="423857"/>
            <a:ext cx="1017932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para Quarto &gt; </a:t>
            </a:r>
            <a:r>
              <a:rPr lang="pt-BR" sz="2400" b="1" i="0" u="none" strike="noStrike" cap="none" dirty="0">
                <a:solidFill>
                  <a:srgbClr val="000000"/>
                </a:solidFill>
                <a:latin typeface="Roboto"/>
                <a:ea typeface="Roboto"/>
                <a:cs typeface="Roboto"/>
                <a:sym typeface="Roboto"/>
              </a:rPr>
              <a:t>Conjunto de Bau, Cabeceira e Calcadeira</a:t>
            </a:r>
            <a:endParaRPr b="1" dirty="0"/>
          </a:p>
        </p:txBody>
      </p:sp>
      <p:pic>
        <p:nvPicPr>
          <p:cNvPr id="323" name="Google Shape;323;p42" descr="Conjunto cabeceira e bau | Ponto"/>
          <p:cNvPicPr preferRelativeResize="0"/>
          <p:nvPr/>
        </p:nvPicPr>
        <p:blipFill rotWithShape="1">
          <a:blip r:embed="rId3">
            <a:alphaModFix/>
          </a:blip>
          <a:srcRect/>
          <a:stretch/>
        </p:blipFill>
        <p:spPr>
          <a:xfrm>
            <a:off x="4260494" y="3395367"/>
            <a:ext cx="3286407" cy="3286407"/>
          </a:xfrm>
          <a:prstGeom prst="rect">
            <a:avLst/>
          </a:prstGeom>
          <a:noFill/>
          <a:ln>
            <a:noFill/>
          </a:ln>
        </p:spPr>
      </p:pic>
      <p:pic>
        <p:nvPicPr>
          <p:cNvPr id="324" name="Google Shape;324;p42" descr="Cabeceira e calcadeira | Casas Bahia"/>
          <p:cNvPicPr preferRelativeResize="0"/>
          <p:nvPr/>
        </p:nvPicPr>
        <p:blipFill rotWithShape="1">
          <a:blip r:embed="rId4">
            <a:alphaModFix/>
          </a:blip>
          <a:srcRect/>
          <a:stretch/>
        </p:blipFill>
        <p:spPr>
          <a:xfrm>
            <a:off x="8436012" y="3735429"/>
            <a:ext cx="2567341" cy="2567341"/>
          </a:xfrm>
          <a:prstGeom prst="rect">
            <a:avLst/>
          </a:prstGeom>
          <a:noFill/>
          <a:ln>
            <a:noFill/>
          </a:ln>
        </p:spPr>
      </p:pic>
      <p:pic>
        <p:nvPicPr>
          <p:cNvPr id="2" name="Google Shape;218;p31" descr="Kit Cabeceira + Calçadeira Baú Mirage Solteiro 90cm Suede Bege - DL Decor -  Doce Lar Decorações - Cabeceiras Cama Box - Magazine Luiza">
            <a:extLst>
              <a:ext uri="{FF2B5EF4-FFF2-40B4-BE49-F238E27FC236}">
                <a16:creationId xmlns:a16="http://schemas.microsoft.com/office/drawing/2014/main" id="{6A51BD34-2237-C3DB-AF12-A501D0340AB6}"/>
              </a:ext>
            </a:extLst>
          </p:cNvPr>
          <p:cNvPicPr preferRelativeResize="0"/>
          <p:nvPr/>
        </p:nvPicPr>
        <p:blipFill rotWithShape="1">
          <a:blip r:embed="rId5">
            <a:alphaModFix/>
          </a:blip>
          <a:srcRect/>
          <a:stretch/>
        </p:blipFill>
        <p:spPr>
          <a:xfrm>
            <a:off x="936044" y="3883535"/>
            <a:ext cx="2435339" cy="2310073"/>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sp>
        <p:nvSpPr>
          <p:cNvPr id="376" name="Google Shape;376;p48"/>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Entram em </a:t>
            </a:r>
            <a:r>
              <a:rPr lang="pt-BR" sz="1800" b="1" i="0" u="none" strike="noStrike" cap="none">
                <a:solidFill>
                  <a:srgbClr val="202124"/>
                </a:solidFill>
                <a:latin typeface="Roboto"/>
                <a:ea typeface="Roboto"/>
                <a:cs typeface="Roboto"/>
                <a:sym typeface="Roboto"/>
              </a:rPr>
              <a:t>conjunto de quarto adulto </a:t>
            </a:r>
            <a:r>
              <a:rPr lang="pt-BR" sz="1800" b="0" i="0" u="none" strike="noStrike" cap="none">
                <a:solidFill>
                  <a:srgbClr val="202124"/>
                </a:solidFill>
                <a:latin typeface="Roboto"/>
                <a:ea typeface="Roboto"/>
                <a:cs typeface="Roboto"/>
                <a:sym typeface="Roboto"/>
              </a:rPr>
              <a:t>os móveis que compõem todo o quarto, como, por exemplo, guarda-roupa, cômoda, penteadeira, prateleira, cubo, nicho, entre outros. Entram também os móveis combinados. </a:t>
            </a:r>
            <a:endParaRPr/>
          </a:p>
        </p:txBody>
      </p:sp>
      <p:sp>
        <p:nvSpPr>
          <p:cNvPr id="378" name="Google Shape;378;p48"/>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Moveis para Quarto &gt; </a:t>
            </a:r>
            <a:r>
              <a:rPr lang="pt-BR" sz="2400" b="1" i="0" u="none" strike="noStrike" cap="none" dirty="0">
                <a:solidFill>
                  <a:srgbClr val="000000"/>
                </a:solidFill>
                <a:latin typeface="Roboto"/>
                <a:ea typeface="Roboto"/>
                <a:cs typeface="Roboto"/>
                <a:sym typeface="Roboto"/>
              </a:rPr>
              <a:t>Conjunto de Quarto Adulto</a:t>
            </a:r>
            <a:endParaRPr dirty="0"/>
          </a:p>
        </p:txBody>
      </p:sp>
      <p:pic>
        <p:nvPicPr>
          <p:cNvPr id="379" name="Google Shape;379;p48" descr="Conjunto Quarto Guarda-Roupa Capelinha Casal C/ Espelho 10 Portas Cômoda  Sapateira 5 Gavetas Cama Casal"/>
          <p:cNvPicPr preferRelativeResize="0"/>
          <p:nvPr/>
        </p:nvPicPr>
        <p:blipFill rotWithShape="1">
          <a:blip r:embed="rId3">
            <a:alphaModFix/>
          </a:blip>
          <a:srcRect/>
          <a:stretch/>
        </p:blipFill>
        <p:spPr>
          <a:xfrm>
            <a:off x="583373" y="3165792"/>
            <a:ext cx="3364875" cy="3364875"/>
          </a:xfrm>
          <a:prstGeom prst="rect">
            <a:avLst/>
          </a:prstGeom>
          <a:noFill/>
          <a:ln>
            <a:noFill/>
          </a:ln>
        </p:spPr>
      </p:pic>
      <p:pic>
        <p:nvPicPr>
          <p:cNvPr id="380" name="Google Shape;380;p48" descr="Jogo Quarto Casal Guarda Roupa Munique Cômoda Triunfo e Cabeceira London  Ébano Touch – Demóbile - Móveis Leartam"/>
          <p:cNvPicPr preferRelativeResize="0"/>
          <p:nvPr/>
        </p:nvPicPr>
        <p:blipFill rotWithShape="1">
          <a:blip r:embed="rId4">
            <a:alphaModFix/>
          </a:blip>
          <a:srcRect/>
          <a:stretch/>
        </p:blipFill>
        <p:spPr>
          <a:xfrm>
            <a:off x="4282152" y="3262318"/>
            <a:ext cx="3171825" cy="3171825"/>
          </a:xfrm>
          <a:prstGeom prst="rect">
            <a:avLst/>
          </a:prstGeom>
          <a:noFill/>
          <a:ln>
            <a:noFill/>
          </a:ln>
        </p:spPr>
      </p:pic>
      <p:pic>
        <p:nvPicPr>
          <p:cNvPr id="381" name="Google Shape;381;p48"/>
          <p:cNvPicPr preferRelativeResize="0"/>
          <p:nvPr/>
        </p:nvPicPr>
        <p:blipFill rotWithShape="1">
          <a:blip r:embed="rId5">
            <a:alphaModFix/>
          </a:blip>
          <a:srcRect/>
          <a:stretch/>
        </p:blipFill>
        <p:spPr>
          <a:xfrm>
            <a:off x="7819415" y="3374608"/>
            <a:ext cx="3946667" cy="2682702"/>
          </a:xfrm>
          <a:prstGeom prst="rect">
            <a:avLst/>
          </a:prstGeom>
          <a:noFill/>
          <a:ln>
            <a:noFill/>
          </a:ln>
        </p:spPr>
      </p:pic>
    </p:spTree>
    <p:extLst>
      <p:ext uri="{BB962C8B-B14F-4D97-AF65-F5344CB8AC3E}">
        <p14:creationId xmlns:p14="http://schemas.microsoft.com/office/powerpoint/2010/main" val="184398496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431"/>
        <p:cNvGrpSpPr/>
        <p:nvPr/>
      </p:nvGrpSpPr>
      <p:grpSpPr>
        <a:xfrm>
          <a:off x="0" y="0"/>
          <a:ext cx="0" cy="0"/>
          <a:chOff x="0" y="0"/>
          <a:chExt cx="0" cy="0"/>
        </a:xfrm>
      </p:grpSpPr>
      <p:sp>
        <p:nvSpPr>
          <p:cNvPr id="432" name="Google Shape;432;p5"/>
          <p:cNvSpPr txBox="1"/>
          <p:nvPr/>
        </p:nvSpPr>
        <p:spPr>
          <a:xfrm>
            <a:off x="735402"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Guarda-roupa</a:t>
            </a:r>
            <a:r>
              <a:rPr lang="pt-BR" sz="1800" b="0" i="0" u="none" strike="noStrike" cap="none">
                <a:solidFill>
                  <a:srgbClr val="202124"/>
                </a:solidFill>
                <a:latin typeface="Roboto"/>
                <a:ea typeface="Roboto"/>
                <a:cs typeface="Roboto"/>
                <a:sym typeface="Roboto"/>
              </a:rPr>
              <a:t> ou roupeiro é um móvel utilizado no quarto para guardar produtos de cama, mesa e banho, além de roupas, calçados e acessórios. Pode ser embutido ou não.</a:t>
            </a:r>
            <a:endParaRPr/>
          </a:p>
        </p:txBody>
      </p:sp>
      <p:sp>
        <p:nvSpPr>
          <p:cNvPr id="434" name="Google Shape;434;p5"/>
          <p:cNvSpPr txBox="1"/>
          <p:nvPr/>
        </p:nvSpPr>
        <p:spPr>
          <a:xfrm>
            <a:off x="2374251" y="447167"/>
            <a:ext cx="7443492"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Moveis para Quarto &gt; </a:t>
            </a:r>
            <a:r>
              <a:rPr lang="pt-BR" sz="2400" b="1" i="0" u="none" strike="noStrike" cap="none" dirty="0">
                <a:solidFill>
                  <a:srgbClr val="202124"/>
                </a:solidFill>
                <a:latin typeface="Roboto"/>
                <a:ea typeface="Roboto"/>
                <a:cs typeface="Roboto"/>
                <a:sym typeface="Roboto"/>
              </a:rPr>
              <a:t>Guarda Roupa Adulto</a:t>
            </a:r>
            <a:endParaRPr dirty="0"/>
          </a:p>
        </p:txBody>
      </p:sp>
      <p:pic>
        <p:nvPicPr>
          <p:cNvPr id="435" name="Google Shape;435;p5" descr="Guarda-Roupa Line Adulto 4 Portas MDP Vila Rica | Leroy Merlin"/>
          <p:cNvPicPr preferRelativeResize="0"/>
          <p:nvPr/>
        </p:nvPicPr>
        <p:blipFill rotWithShape="1">
          <a:blip r:embed="rId3">
            <a:alphaModFix/>
          </a:blip>
          <a:srcRect/>
          <a:stretch/>
        </p:blipFill>
        <p:spPr>
          <a:xfrm>
            <a:off x="735402" y="3097609"/>
            <a:ext cx="2993060" cy="2993060"/>
          </a:xfrm>
          <a:prstGeom prst="rect">
            <a:avLst/>
          </a:prstGeom>
          <a:noFill/>
          <a:ln>
            <a:noFill/>
          </a:ln>
        </p:spPr>
      </p:pic>
      <p:pic>
        <p:nvPicPr>
          <p:cNvPr id="436" name="Google Shape;436;p5" descr="Imagem de Guarda-roupa Casal Modulado Para Box Queen Móveis Leartam"/>
          <p:cNvPicPr preferRelativeResize="0"/>
          <p:nvPr/>
        </p:nvPicPr>
        <p:blipFill rotWithShape="1">
          <a:blip r:embed="rId4">
            <a:alphaModFix/>
          </a:blip>
          <a:srcRect/>
          <a:stretch/>
        </p:blipFill>
        <p:spPr>
          <a:xfrm>
            <a:off x="3987930" y="2745543"/>
            <a:ext cx="3697192" cy="3697192"/>
          </a:xfrm>
          <a:prstGeom prst="rect">
            <a:avLst/>
          </a:prstGeom>
          <a:noFill/>
          <a:ln>
            <a:noFill/>
          </a:ln>
        </p:spPr>
      </p:pic>
      <p:pic>
        <p:nvPicPr>
          <p:cNvPr id="437" name="Google Shape;437;p5" descr="Guarda-roupa Casal com Espelho 3 Portas de Correr - 3 Gavetas Europa  Maranello 11617.1 - Guarda-Roupa / Roupeiro - Magazine Luiza"/>
          <p:cNvPicPr preferRelativeResize="0"/>
          <p:nvPr/>
        </p:nvPicPr>
        <p:blipFill rotWithShape="1">
          <a:blip r:embed="rId5">
            <a:alphaModFix/>
          </a:blip>
          <a:srcRect/>
          <a:stretch/>
        </p:blipFill>
        <p:spPr>
          <a:xfrm>
            <a:off x="7944591" y="3097609"/>
            <a:ext cx="3914422" cy="2937403"/>
          </a:xfrm>
          <a:prstGeom prst="rect">
            <a:avLst/>
          </a:prstGeom>
          <a:noFill/>
          <a:ln>
            <a:noFill/>
          </a:ln>
        </p:spPr>
      </p:pic>
    </p:spTree>
    <p:extLst>
      <p:ext uri="{BB962C8B-B14F-4D97-AF65-F5344CB8AC3E}">
        <p14:creationId xmlns:p14="http://schemas.microsoft.com/office/powerpoint/2010/main" val="16952226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462"/>
        <p:cNvGrpSpPr/>
        <p:nvPr/>
      </p:nvGrpSpPr>
      <p:grpSpPr>
        <a:xfrm>
          <a:off x="0" y="0"/>
          <a:ext cx="0" cy="0"/>
          <a:chOff x="0" y="0"/>
          <a:chExt cx="0" cy="0"/>
        </a:xfrm>
      </p:grpSpPr>
      <p:sp>
        <p:nvSpPr>
          <p:cNvPr id="463" name="Google Shape;463;p56"/>
          <p:cNvSpPr txBox="1"/>
          <p:nvPr/>
        </p:nvSpPr>
        <p:spPr>
          <a:xfrm>
            <a:off x="735402" y="1898609"/>
            <a:ext cx="10721193" cy="369291"/>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Mesa de cabeceira </a:t>
            </a:r>
            <a:r>
              <a:rPr lang="pt-BR" sz="1800" b="0" i="0" u="none" strike="noStrike" cap="none" dirty="0">
                <a:solidFill>
                  <a:srgbClr val="202124"/>
                </a:solidFill>
                <a:latin typeface="Roboto"/>
                <a:ea typeface="Roboto"/>
                <a:cs typeface="Roboto"/>
                <a:sym typeface="Roboto"/>
              </a:rPr>
              <a:t>é um móvel com gavetas que podem ficar ao lado da cama para apoiar objetos. </a:t>
            </a:r>
            <a:endParaRPr dirty="0"/>
          </a:p>
        </p:txBody>
      </p:sp>
      <p:sp>
        <p:nvSpPr>
          <p:cNvPr id="465" name="Google Shape;465;p56"/>
          <p:cNvSpPr txBox="1"/>
          <p:nvPr/>
        </p:nvSpPr>
        <p:spPr>
          <a:xfrm>
            <a:off x="2527899" y="456480"/>
            <a:ext cx="7136195"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Moveis &gt; Moveis para Quarto &gt; </a:t>
            </a:r>
            <a:r>
              <a:rPr lang="pt-BR" sz="2400" b="1" i="0" u="none" strike="noStrike" cap="none" dirty="0">
                <a:solidFill>
                  <a:srgbClr val="202124"/>
                </a:solidFill>
                <a:latin typeface="Roboto"/>
                <a:ea typeface="Roboto"/>
                <a:cs typeface="Roboto"/>
                <a:sym typeface="Roboto"/>
              </a:rPr>
              <a:t>Mesa de Cabeceira</a:t>
            </a:r>
            <a:endParaRPr b="1" dirty="0"/>
          </a:p>
        </p:txBody>
      </p:sp>
      <p:pic>
        <p:nvPicPr>
          <p:cNvPr id="466" name="Google Shape;466;p56" descr="Mesa de Cabeceira Partenon 3 Gavetas Bege - Wood Prime PA 44012 - Wood prime"/>
          <p:cNvPicPr preferRelativeResize="0"/>
          <p:nvPr/>
        </p:nvPicPr>
        <p:blipFill rotWithShape="1">
          <a:blip r:embed="rId3">
            <a:alphaModFix/>
          </a:blip>
          <a:srcRect/>
          <a:stretch/>
        </p:blipFill>
        <p:spPr>
          <a:xfrm>
            <a:off x="735402" y="3289111"/>
            <a:ext cx="2854586" cy="2761614"/>
          </a:xfrm>
          <a:prstGeom prst="rect">
            <a:avLst/>
          </a:prstGeom>
          <a:noFill/>
          <a:ln>
            <a:noFill/>
          </a:ln>
        </p:spPr>
      </p:pic>
      <p:pic>
        <p:nvPicPr>
          <p:cNvPr id="467" name="Google Shape;467;p56" descr="MESA DE CABECEIRA 3 GAVETAS LIN BRANCO | Tok&amp;amp;Stok"/>
          <p:cNvPicPr preferRelativeResize="0"/>
          <p:nvPr/>
        </p:nvPicPr>
        <p:blipFill rotWithShape="1">
          <a:blip r:embed="rId4">
            <a:alphaModFix/>
          </a:blip>
          <a:srcRect/>
          <a:stretch/>
        </p:blipFill>
        <p:spPr>
          <a:xfrm>
            <a:off x="4668703" y="3289111"/>
            <a:ext cx="2854586" cy="2761615"/>
          </a:xfrm>
          <a:prstGeom prst="rect">
            <a:avLst/>
          </a:prstGeom>
          <a:noFill/>
          <a:ln>
            <a:noFill/>
          </a:ln>
        </p:spPr>
      </p:pic>
      <p:pic>
        <p:nvPicPr>
          <p:cNvPr id="3" name="Imagem 2">
            <a:extLst>
              <a:ext uri="{FF2B5EF4-FFF2-40B4-BE49-F238E27FC236}">
                <a16:creationId xmlns:a16="http://schemas.microsoft.com/office/drawing/2014/main" id="{BA12E3B7-4148-A95D-FA36-BCF0F552051D}"/>
              </a:ext>
            </a:extLst>
          </p:cNvPr>
          <p:cNvPicPr>
            <a:picLocks noChangeAspect="1"/>
          </p:cNvPicPr>
          <p:nvPr/>
        </p:nvPicPr>
        <p:blipFill>
          <a:blip r:embed="rId5"/>
          <a:stretch>
            <a:fillRect/>
          </a:stretch>
        </p:blipFill>
        <p:spPr>
          <a:xfrm>
            <a:off x="8602004" y="2723982"/>
            <a:ext cx="2456810" cy="3677538"/>
          </a:xfrm>
          <a:prstGeom prst="rect">
            <a:avLst/>
          </a:prstGeom>
        </p:spPr>
      </p:pic>
    </p:spTree>
    <p:extLst>
      <p:ext uri="{BB962C8B-B14F-4D97-AF65-F5344CB8AC3E}">
        <p14:creationId xmlns:p14="http://schemas.microsoft.com/office/powerpoint/2010/main" val="313026536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731"/>
        <p:cNvGrpSpPr/>
        <p:nvPr/>
      </p:nvGrpSpPr>
      <p:grpSpPr>
        <a:xfrm>
          <a:off x="0" y="0"/>
          <a:ext cx="0" cy="0"/>
          <a:chOff x="0" y="0"/>
          <a:chExt cx="0" cy="0"/>
        </a:xfrm>
      </p:grpSpPr>
      <p:sp>
        <p:nvSpPr>
          <p:cNvPr id="732" name="Google Shape;732;p84"/>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penteadeira</a:t>
            </a:r>
            <a:r>
              <a:rPr lang="pt-BR" sz="1800" b="0" i="0" u="none" strike="noStrike" cap="none">
                <a:solidFill>
                  <a:srgbClr val="202124"/>
                </a:solidFill>
                <a:latin typeface="Roboto"/>
                <a:ea typeface="Roboto"/>
                <a:cs typeface="Roboto"/>
                <a:sym typeface="Roboto"/>
              </a:rPr>
              <a:t> é um móvel pequeno com gavetas e espelho, utilizada por pessoas que fazem o preparo de maquiagem, cabelo e outros cuidados com a pele. Pode conter luzes ou não.</a:t>
            </a:r>
            <a:endParaRPr/>
          </a:p>
        </p:txBody>
      </p:sp>
      <p:sp>
        <p:nvSpPr>
          <p:cNvPr id="734" name="Google Shape;734;p84"/>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Moveis para Quarto &gt; </a:t>
            </a:r>
            <a:r>
              <a:rPr lang="pt-BR" sz="2400" b="1" i="0" u="none" strike="noStrike" cap="none" dirty="0">
                <a:solidFill>
                  <a:srgbClr val="000000"/>
                </a:solidFill>
                <a:latin typeface="Roboto"/>
                <a:ea typeface="Roboto"/>
                <a:cs typeface="Roboto"/>
                <a:sym typeface="Roboto"/>
              </a:rPr>
              <a:t>Penteadeira</a:t>
            </a:r>
            <a:endParaRPr dirty="0"/>
          </a:p>
        </p:txBody>
      </p:sp>
      <p:pic>
        <p:nvPicPr>
          <p:cNvPr id="735" name="Google Shape;735;p84" descr="Penteadeira Ditália 7 Gav. PE-80 Branco c/ Kit Luz Camarim - Penteadeira  Camarim - Magazine Luiza"/>
          <p:cNvPicPr preferRelativeResize="0"/>
          <p:nvPr/>
        </p:nvPicPr>
        <p:blipFill rotWithShape="1">
          <a:blip r:embed="rId3">
            <a:alphaModFix/>
          </a:blip>
          <a:srcRect/>
          <a:stretch/>
        </p:blipFill>
        <p:spPr>
          <a:xfrm>
            <a:off x="768254" y="2882310"/>
            <a:ext cx="3551833" cy="3551833"/>
          </a:xfrm>
          <a:prstGeom prst="rect">
            <a:avLst/>
          </a:prstGeom>
          <a:noFill/>
          <a:ln>
            <a:noFill/>
          </a:ln>
        </p:spPr>
      </p:pic>
      <p:pic>
        <p:nvPicPr>
          <p:cNvPr id="736" name="Google Shape;736;p84" descr="Penteadeira Camarim Bia Aérea c/ Espelho e 2 gavetas, Padrao - Branco -  toqueacampainha"/>
          <p:cNvPicPr preferRelativeResize="0"/>
          <p:nvPr/>
        </p:nvPicPr>
        <p:blipFill rotWithShape="1">
          <a:blip r:embed="rId4">
            <a:alphaModFix/>
          </a:blip>
          <a:srcRect/>
          <a:stretch/>
        </p:blipFill>
        <p:spPr>
          <a:xfrm>
            <a:off x="4320079" y="2784472"/>
            <a:ext cx="3551833" cy="3551833"/>
          </a:xfrm>
          <a:prstGeom prst="rect">
            <a:avLst/>
          </a:prstGeom>
          <a:noFill/>
          <a:ln>
            <a:noFill/>
          </a:ln>
        </p:spPr>
      </p:pic>
      <p:pic>
        <p:nvPicPr>
          <p:cNvPr id="26626" name="Picture 2" descr="Penteadeira Com Banqueta Espelho 4 Gavetas Princesa Patrimar Rosa">
            <a:extLst>
              <a:ext uri="{FF2B5EF4-FFF2-40B4-BE49-F238E27FC236}">
                <a16:creationId xmlns:a16="http://schemas.microsoft.com/office/drawing/2014/main" id="{E605D512-2610-B8B9-A41F-392D03975CD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57866" y="3077929"/>
            <a:ext cx="3160594" cy="3160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529742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790"/>
        <p:cNvGrpSpPr/>
        <p:nvPr/>
      </p:nvGrpSpPr>
      <p:grpSpPr>
        <a:xfrm>
          <a:off x="0" y="0"/>
          <a:ext cx="0" cy="0"/>
          <a:chOff x="0" y="0"/>
          <a:chExt cx="0" cy="0"/>
        </a:xfrm>
      </p:grpSpPr>
      <p:sp>
        <p:nvSpPr>
          <p:cNvPr id="791" name="Google Shape;791;p90"/>
          <p:cNvSpPr txBox="1"/>
          <p:nvPr/>
        </p:nvSpPr>
        <p:spPr>
          <a:xfrm>
            <a:off x="735403" y="1898609"/>
            <a:ext cx="10721193" cy="369291"/>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Sapateira</a:t>
            </a:r>
            <a:r>
              <a:rPr lang="pt-BR" sz="1800" b="0" i="0" u="none" strike="noStrike" cap="none">
                <a:solidFill>
                  <a:srgbClr val="202124"/>
                </a:solidFill>
                <a:latin typeface="Roboto"/>
                <a:ea typeface="Roboto"/>
                <a:cs typeface="Roboto"/>
                <a:sym typeface="Roboto"/>
              </a:rPr>
              <a:t> é um móvel, geralmente de madeira, com prateleiras, onde se guardam os sapatos.</a:t>
            </a:r>
            <a:endParaRPr/>
          </a:p>
        </p:txBody>
      </p:sp>
      <p:sp>
        <p:nvSpPr>
          <p:cNvPr id="793" name="Google Shape;793;p90"/>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Moveis para Quarto &gt; </a:t>
            </a:r>
            <a:r>
              <a:rPr lang="pt-BR" sz="2400" b="1" i="0" u="none" strike="noStrike" cap="none" dirty="0">
                <a:solidFill>
                  <a:srgbClr val="000000"/>
                </a:solidFill>
                <a:latin typeface="Roboto"/>
                <a:ea typeface="Roboto"/>
                <a:cs typeface="Roboto"/>
                <a:sym typeface="Roboto"/>
              </a:rPr>
              <a:t>Sapateira</a:t>
            </a:r>
            <a:endParaRPr dirty="0"/>
          </a:p>
        </p:txBody>
      </p:sp>
      <p:pic>
        <p:nvPicPr>
          <p:cNvPr id="794" name="Google Shape;794;p90" descr="Sapateira Laís Branco Brilho - Ajl - AJL Móveis - Móveis para Quarto -  Magazine Luiza"/>
          <p:cNvPicPr preferRelativeResize="0"/>
          <p:nvPr/>
        </p:nvPicPr>
        <p:blipFill rotWithShape="1">
          <a:blip r:embed="rId3">
            <a:alphaModFix/>
          </a:blip>
          <a:srcRect/>
          <a:stretch/>
        </p:blipFill>
        <p:spPr>
          <a:xfrm>
            <a:off x="356323" y="2848907"/>
            <a:ext cx="3585236" cy="3585236"/>
          </a:xfrm>
          <a:prstGeom prst="rect">
            <a:avLst/>
          </a:prstGeom>
          <a:noFill/>
          <a:ln>
            <a:noFill/>
          </a:ln>
        </p:spPr>
      </p:pic>
      <p:pic>
        <p:nvPicPr>
          <p:cNvPr id="795" name="Google Shape;795;p90" descr="Sapateira Banco Duo Mel e Preto! - Tadah! Design"/>
          <p:cNvPicPr preferRelativeResize="0"/>
          <p:nvPr/>
        </p:nvPicPr>
        <p:blipFill rotWithShape="1">
          <a:blip r:embed="rId4">
            <a:alphaModFix/>
          </a:blip>
          <a:srcRect t="13243" b="13864"/>
          <a:stretch/>
        </p:blipFill>
        <p:spPr>
          <a:xfrm>
            <a:off x="3603762" y="2975428"/>
            <a:ext cx="3986684" cy="2906004"/>
          </a:xfrm>
          <a:prstGeom prst="rect">
            <a:avLst/>
          </a:prstGeom>
          <a:noFill/>
          <a:ln>
            <a:noFill/>
          </a:ln>
        </p:spPr>
      </p:pic>
      <p:pic>
        <p:nvPicPr>
          <p:cNvPr id="27650" name="Picture 2" descr="Sapateira Vertical 30 Pares 10 Prateleira Organizador Sapatos - Holtter  Home Design - Sapateira - Magazine Luiza">
            <a:extLst>
              <a:ext uri="{FF2B5EF4-FFF2-40B4-BE49-F238E27FC236}">
                <a16:creationId xmlns:a16="http://schemas.microsoft.com/office/drawing/2014/main" id="{61CBF058-DABC-23D8-6674-E8BD438DEA4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63739" y="2795096"/>
            <a:ext cx="3692857" cy="36928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655388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5" name="Google Shape;235;p33"/>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cadeira infantil </a:t>
            </a:r>
            <a:r>
              <a:rPr lang="pt-BR" sz="1800" b="0" i="0" u="none" strike="noStrike" cap="none">
                <a:solidFill>
                  <a:srgbClr val="202124"/>
                </a:solidFill>
                <a:latin typeface="Roboto"/>
                <a:ea typeface="Roboto"/>
                <a:cs typeface="Roboto"/>
                <a:sym typeface="Roboto"/>
              </a:rPr>
              <a:t>possui tamanho e formato menor para que seja utilizada pelas crianças. Costuma ter 60cm de altura e suportam até 50kg.</a:t>
            </a:r>
            <a:endParaRPr/>
          </a:p>
        </p:txBody>
      </p:sp>
      <p:sp>
        <p:nvSpPr>
          <p:cNvPr id="237" name="Google Shape;237;p33"/>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Moveis para Quarto Infantil &gt; </a:t>
            </a:r>
            <a:r>
              <a:rPr lang="pt-BR" sz="2400" b="1" i="0" u="none" strike="noStrike" cap="none" dirty="0">
                <a:solidFill>
                  <a:srgbClr val="000000"/>
                </a:solidFill>
                <a:latin typeface="Roboto"/>
                <a:ea typeface="Roboto"/>
                <a:cs typeface="Roboto"/>
                <a:sym typeface="Roboto"/>
              </a:rPr>
              <a:t>Cadeira Infantil</a:t>
            </a:r>
            <a:endParaRPr dirty="0"/>
          </a:p>
        </p:txBody>
      </p:sp>
      <p:pic>
        <p:nvPicPr>
          <p:cNvPr id="238" name="Google Shape;238;p33" descr="Cadeira Moderna Infantil Plástico Eco Rosa - Rede Top Magazine"/>
          <p:cNvPicPr preferRelativeResize="0"/>
          <p:nvPr/>
        </p:nvPicPr>
        <p:blipFill rotWithShape="1">
          <a:blip r:embed="rId3">
            <a:alphaModFix/>
          </a:blip>
          <a:srcRect/>
          <a:stretch/>
        </p:blipFill>
        <p:spPr>
          <a:xfrm>
            <a:off x="263954" y="3097609"/>
            <a:ext cx="3245714" cy="3245714"/>
          </a:xfrm>
          <a:prstGeom prst="rect">
            <a:avLst/>
          </a:prstGeom>
          <a:noFill/>
          <a:ln>
            <a:noFill/>
          </a:ln>
        </p:spPr>
      </p:pic>
      <p:pic>
        <p:nvPicPr>
          <p:cNvPr id="239" name="Google Shape;239;p33"/>
          <p:cNvPicPr preferRelativeResize="0"/>
          <p:nvPr/>
        </p:nvPicPr>
        <p:blipFill rotWithShape="1">
          <a:blip r:embed="rId4">
            <a:alphaModFix/>
          </a:blip>
          <a:srcRect/>
          <a:stretch/>
        </p:blipFill>
        <p:spPr>
          <a:xfrm>
            <a:off x="3682345" y="3429000"/>
            <a:ext cx="2261885" cy="2261885"/>
          </a:xfrm>
          <a:prstGeom prst="rect">
            <a:avLst/>
          </a:prstGeom>
          <a:noFill/>
          <a:ln>
            <a:noFill/>
          </a:ln>
        </p:spPr>
      </p:pic>
      <p:pic>
        <p:nvPicPr>
          <p:cNvPr id="240" name="Google Shape;240;p33"/>
          <p:cNvPicPr preferRelativeResize="0"/>
          <p:nvPr/>
        </p:nvPicPr>
        <p:blipFill rotWithShape="1">
          <a:blip r:embed="rId5">
            <a:alphaModFix/>
          </a:blip>
          <a:srcRect/>
          <a:stretch/>
        </p:blipFill>
        <p:spPr>
          <a:xfrm>
            <a:off x="6211426" y="3359117"/>
            <a:ext cx="2508550" cy="2508550"/>
          </a:xfrm>
          <a:prstGeom prst="rect">
            <a:avLst/>
          </a:prstGeom>
          <a:noFill/>
          <a:ln>
            <a:noFill/>
          </a:ln>
        </p:spPr>
      </p:pic>
      <p:pic>
        <p:nvPicPr>
          <p:cNvPr id="241" name="Google Shape;241;p33"/>
          <p:cNvPicPr preferRelativeResize="0"/>
          <p:nvPr/>
        </p:nvPicPr>
        <p:blipFill rotWithShape="1">
          <a:blip r:embed="rId6">
            <a:alphaModFix/>
          </a:blip>
          <a:srcRect/>
          <a:stretch/>
        </p:blipFill>
        <p:spPr>
          <a:xfrm>
            <a:off x="9138572" y="3560717"/>
            <a:ext cx="2143125" cy="2143125"/>
          </a:xfrm>
          <a:prstGeom prst="rect">
            <a:avLst/>
          </a:prstGeom>
          <a:noFill/>
          <a:ln>
            <a:noFill/>
          </a:ln>
        </p:spPr>
      </p:pic>
    </p:spTree>
    <p:extLst>
      <p:ext uri="{BB962C8B-B14F-4D97-AF65-F5344CB8AC3E}">
        <p14:creationId xmlns:p14="http://schemas.microsoft.com/office/powerpoint/2010/main" val="368170502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40"/>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cômoda infantil </a:t>
            </a:r>
            <a:r>
              <a:rPr lang="pt-BR" sz="1800" b="0" i="0" u="none" strike="noStrike" cap="none">
                <a:solidFill>
                  <a:srgbClr val="202124"/>
                </a:solidFill>
                <a:latin typeface="Roboto"/>
                <a:ea typeface="Roboto"/>
                <a:cs typeface="Roboto"/>
                <a:sym typeface="Roboto"/>
              </a:rPr>
              <a:t>também pode servir com a função de trocador, e possui no mínimo 80 x 50 cm, com altura de 90 cm, podendo variar.</a:t>
            </a:r>
            <a:endParaRPr/>
          </a:p>
        </p:txBody>
      </p:sp>
      <p:sp>
        <p:nvSpPr>
          <p:cNvPr id="303" name="Google Shape;303;p40"/>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Moveis para Quarto Infantil &gt; </a:t>
            </a:r>
            <a:r>
              <a:rPr lang="pt-BR" sz="2400" b="1" i="0" u="none" strike="noStrike" cap="none" dirty="0" err="1">
                <a:solidFill>
                  <a:srgbClr val="000000"/>
                </a:solidFill>
                <a:latin typeface="Roboto"/>
                <a:ea typeface="Roboto"/>
                <a:cs typeface="Roboto"/>
                <a:sym typeface="Roboto"/>
              </a:rPr>
              <a:t>Comoda</a:t>
            </a:r>
            <a:r>
              <a:rPr lang="pt-BR" sz="2400" b="1" i="0" u="none" strike="noStrike" cap="none" dirty="0">
                <a:solidFill>
                  <a:srgbClr val="000000"/>
                </a:solidFill>
                <a:latin typeface="Roboto"/>
                <a:ea typeface="Roboto"/>
                <a:cs typeface="Roboto"/>
                <a:sym typeface="Roboto"/>
              </a:rPr>
              <a:t> </a:t>
            </a:r>
            <a:r>
              <a:rPr lang="pt-BR" sz="2400" b="1" dirty="0">
                <a:latin typeface="Roboto"/>
                <a:ea typeface="Roboto"/>
                <a:cs typeface="Roboto"/>
                <a:sym typeface="Roboto"/>
              </a:rPr>
              <a:t>I</a:t>
            </a:r>
            <a:r>
              <a:rPr lang="pt-BR" sz="2400" b="1" i="0" u="none" strike="noStrike" cap="none" dirty="0">
                <a:solidFill>
                  <a:srgbClr val="000000"/>
                </a:solidFill>
                <a:latin typeface="Roboto"/>
                <a:ea typeface="Roboto"/>
                <a:cs typeface="Roboto"/>
                <a:sym typeface="Roboto"/>
              </a:rPr>
              <a:t>nfantil</a:t>
            </a:r>
            <a:endParaRPr dirty="0"/>
          </a:p>
        </p:txBody>
      </p:sp>
      <p:pic>
        <p:nvPicPr>
          <p:cNvPr id="304" name="Google Shape;304;p40" descr="Cômoda Infantil 1 Porta 4 Gavetas Móveis Estrela - Xodó - Móveis para  Quarto Infantil - Magazine Luiza"/>
          <p:cNvPicPr preferRelativeResize="0"/>
          <p:nvPr/>
        </p:nvPicPr>
        <p:blipFill rotWithShape="1">
          <a:blip r:embed="rId3">
            <a:alphaModFix/>
          </a:blip>
          <a:srcRect/>
          <a:stretch/>
        </p:blipFill>
        <p:spPr>
          <a:xfrm>
            <a:off x="365710" y="3227051"/>
            <a:ext cx="4087715" cy="3067442"/>
          </a:xfrm>
          <a:prstGeom prst="rect">
            <a:avLst/>
          </a:prstGeom>
          <a:noFill/>
          <a:ln>
            <a:noFill/>
          </a:ln>
        </p:spPr>
      </p:pic>
      <p:pic>
        <p:nvPicPr>
          <p:cNvPr id="305" name="Google Shape;305;p40" descr="Cômoda Rodial Infantil D150 5 Gavetas 1 Porta 101x95x40 - Benoit.com.br"/>
          <p:cNvPicPr preferRelativeResize="0"/>
          <p:nvPr/>
        </p:nvPicPr>
        <p:blipFill rotWithShape="1">
          <a:blip r:embed="rId4">
            <a:alphaModFix/>
          </a:blip>
          <a:srcRect/>
          <a:stretch/>
        </p:blipFill>
        <p:spPr>
          <a:xfrm>
            <a:off x="4453425" y="3081289"/>
            <a:ext cx="3067442" cy="3067442"/>
          </a:xfrm>
          <a:prstGeom prst="rect">
            <a:avLst/>
          </a:prstGeom>
          <a:noFill/>
          <a:ln>
            <a:noFill/>
          </a:ln>
        </p:spPr>
      </p:pic>
      <p:pic>
        <p:nvPicPr>
          <p:cNvPr id="28674" name="Picture 2" descr="Cômoda Infantil Com Cantoneira Lorena Branco - Phoenix Baby">
            <a:extLst>
              <a:ext uri="{FF2B5EF4-FFF2-40B4-BE49-F238E27FC236}">
                <a16:creationId xmlns:a16="http://schemas.microsoft.com/office/drawing/2014/main" id="{EFC2A6C9-2857-31AF-76A3-D9182A85CCA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70316" y="2795877"/>
            <a:ext cx="3638266" cy="3638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087968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337"/>
        <p:cNvGrpSpPr/>
        <p:nvPr/>
      </p:nvGrpSpPr>
      <p:grpSpPr>
        <a:xfrm>
          <a:off x="0" y="0"/>
          <a:ext cx="0" cy="0"/>
          <a:chOff x="0" y="0"/>
          <a:chExt cx="0" cy="0"/>
        </a:xfrm>
      </p:grpSpPr>
      <p:pic>
        <p:nvPicPr>
          <p:cNvPr id="338" name="Google Shape;338;p44" descr="Conjunto Infantil Mesa Redonda com 1 a 4 Cadeiras Coelho MDF Branco /  Osmocolor"/>
          <p:cNvPicPr preferRelativeResize="0"/>
          <p:nvPr/>
        </p:nvPicPr>
        <p:blipFill rotWithShape="1">
          <a:blip r:embed="rId3">
            <a:alphaModFix/>
          </a:blip>
          <a:srcRect t="18702" b="14616"/>
          <a:stretch/>
        </p:blipFill>
        <p:spPr>
          <a:xfrm>
            <a:off x="925418" y="3429000"/>
            <a:ext cx="2623000" cy="2207525"/>
          </a:xfrm>
          <a:prstGeom prst="rect">
            <a:avLst/>
          </a:prstGeom>
          <a:noFill/>
          <a:ln>
            <a:noFill/>
          </a:ln>
        </p:spPr>
      </p:pic>
      <p:sp>
        <p:nvSpPr>
          <p:cNvPr id="339" name="Google Shape;339;p44"/>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Entram na categoria </a:t>
            </a:r>
            <a:r>
              <a:rPr lang="pt-BR" sz="1800" b="1" i="0" u="none" strike="noStrike" cap="none">
                <a:solidFill>
                  <a:srgbClr val="202124"/>
                </a:solidFill>
                <a:latin typeface="Roboto"/>
                <a:ea typeface="Roboto"/>
                <a:cs typeface="Roboto"/>
                <a:sym typeface="Roboto"/>
              </a:rPr>
              <a:t>conjunto de mesa e cadeira infantil </a:t>
            </a:r>
            <a:r>
              <a:rPr lang="pt-BR" sz="1800" b="0" i="0" u="none" strike="noStrike" cap="none">
                <a:solidFill>
                  <a:srgbClr val="202124"/>
                </a:solidFill>
                <a:latin typeface="Roboto"/>
                <a:ea typeface="Roboto"/>
                <a:cs typeface="Roboto"/>
                <a:sym typeface="Roboto"/>
              </a:rPr>
              <a:t>as mesas e cadeiras infantis. Possuem tamanhos menores e formatos diferentes, com desenhos no tampo ou não.</a:t>
            </a:r>
            <a:endParaRPr/>
          </a:p>
        </p:txBody>
      </p:sp>
      <p:sp>
        <p:nvSpPr>
          <p:cNvPr id="341" name="Google Shape;341;p44"/>
          <p:cNvSpPr txBox="1"/>
          <p:nvPr/>
        </p:nvSpPr>
        <p:spPr>
          <a:xfrm>
            <a:off x="651160" y="391975"/>
            <a:ext cx="1088967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Moveis para Quarto Infantil &gt; </a:t>
            </a:r>
            <a:r>
              <a:rPr lang="pt-BR" sz="2400" b="1" i="0" u="none" strike="noStrike" cap="none" dirty="0">
                <a:solidFill>
                  <a:srgbClr val="000000"/>
                </a:solidFill>
                <a:latin typeface="Roboto"/>
                <a:ea typeface="Roboto"/>
                <a:cs typeface="Roboto"/>
                <a:sym typeface="Roboto"/>
              </a:rPr>
              <a:t>Conjunto de Mesa e Cadeira Infantil</a:t>
            </a:r>
            <a:endParaRPr dirty="0"/>
          </a:p>
        </p:txBody>
      </p:sp>
      <p:pic>
        <p:nvPicPr>
          <p:cNvPr id="29698" name="Picture 2" descr="Mesa Infantil com Cadeiras - Hot Wheels - Barão">
            <a:extLst>
              <a:ext uri="{FF2B5EF4-FFF2-40B4-BE49-F238E27FC236}">
                <a16:creationId xmlns:a16="http://schemas.microsoft.com/office/drawing/2014/main" id="{7038AB7E-9656-DDC8-06FE-1875636BB9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7190" y="3082118"/>
            <a:ext cx="2901287" cy="2901287"/>
          </a:xfrm>
          <a:prstGeom prst="rect">
            <a:avLst/>
          </a:prstGeom>
          <a:noFill/>
          <a:extLst>
            <a:ext uri="{909E8E84-426E-40DD-AFC4-6F175D3DCCD1}">
              <a14:hiddenFill xmlns:a14="http://schemas.microsoft.com/office/drawing/2010/main">
                <a:solidFill>
                  <a:srgbClr val="FFFFFF"/>
                </a:solidFill>
              </a14:hiddenFill>
            </a:ext>
          </a:extLst>
        </p:spPr>
      </p:pic>
      <p:pic>
        <p:nvPicPr>
          <p:cNvPr id="29700" name="Picture 4" descr="Conjunto Mesa e Cadeiras de Atividades Frozen Activity Table Set">
            <a:extLst>
              <a:ext uri="{FF2B5EF4-FFF2-40B4-BE49-F238E27FC236}">
                <a16:creationId xmlns:a16="http://schemas.microsoft.com/office/drawing/2014/main" id="{E786CBCF-5D70-73A9-8E56-87515B3151C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38422" y="3497648"/>
            <a:ext cx="3502411" cy="21388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121354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385"/>
        <p:cNvGrpSpPr/>
        <p:nvPr/>
      </p:nvGrpSpPr>
      <p:grpSpPr>
        <a:xfrm>
          <a:off x="0" y="0"/>
          <a:ext cx="0" cy="0"/>
          <a:chOff x="0" y="0"/>
          <a:chExt cx="0" cy="0"/>
        </a:xfrm>
      </p:grpSpPr>
      <p:sp>
        <p:nvSpPr>
          <p:cNvPr id="386" name="Google Shape;386;p49"/>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Entram em </a:t>
            </a:r>
            <a:r>
              <a:rPr lang="pt-BR" sz="1800" b="1" i="0" u="none" strike="noStrike" cap="none">
                <a:solidFill>
                  <a:srgbClr val="202124"/>
                </a:solidFill>
                <a:latin typeface="Roboto"/>
                <a:ea typeface="Roboto"/>
                <a:cs typeface="Roboto"/>
                <a:sym typeface="Roboto"/>
              </a:rPr>
              <a:t>conjunto de quarto infantil </a:t>
            </a:r>
            <a:r>
              <a:rPr lang="pt-BR" sz="1800" b="0" i="0" u="none" strike="noStrike" cap="none">
                <a:solidFill>
                  <a:srgbClr val="202124"/>
                </a:solidFill>
                <a:latin typeface="Roboto"/>
                <a:ea typeface="Roboto"/>
                <a:cs typeface="Roboto"/>
                <a:sym typeface="Roboto"/>
              </a:rPr>
              <a:t>os móveis que compõem todo o quarto da criança, como, por exemplo, guarda-roupa infantil, cômoda infantil e cadeira infantil. Também compõem a categoria os móveis combinados infantis.</a:t>
            </a:r>
            <a:endParaRPr/>
          </a:p>
        </p:txBody>
      </p:sp>
      <p:sp>
        <p:nvSpPr>
          <p:cNvPr id="388" name="Google Shape;388;p49"/>
          <p:cNvSpPr txBox="1"/>
          <p:nvPr/>
        </p:nvSpPr>
        <p:spPr>
          <a:xfrm>
            <a:off x="1324992" y="423857"/>
            <a:ext cx="954201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Moveis para Quarto Infantil &gt; </a:t>
            </a:r>
            <a:r>
              <a:rPr lang="pt-BR" sz="2400" b="1" i="0" u="none" strike="noStrike" cap="none" dirty="0">
                <a:solidFill>
                  <a:srgbClr val="000000"/>
                </a:solidFill>
                <a:latin typeface="Roboto"/>
                <a:ea typeface="Roboto"/>
                <a:cs typeface="Roboto"/>
                <a:sym typeface="Roboto"/>
              </a:rPr>
              <a:t>Conjunto de Quarto Infantil</a:t>
            </a:r>
            <a:endParaRPr dirty="0"/>
          </a:p>
        </p:txBody>
      </p:sp>
      <p:pic>
        <p:nvPicPr>
          <p:cNvPr id="389" name="Google Shape;389;p49" descr="Jogo de Quarto Infantil com Guarda Roupa 04 Portas e Cômoda Lívia Branco -  Vee Decor | Jogo de Quarto Infantil | Vee Decor | Loja de Móveis e Decoração"/>
          <p:cNvPicPr preferRelativeResize="0"/>
          <p:nvPr/>
        </p:nvPicPr>
        <p:blipFill rotWithShape="1">
          <a:blip r:embed="rId3">
            <a:alphaModFix/>
          </a:blip>
          <a:srcRect/>
          <a:stretch/>
        </p:blipFill>
        <p:spPr>
          <a:xfrm>
            <a:off x="232228" y="3032659"/>
            <a:ext cx="3432354" cy="3432354"/>
          </a:xfrm>
          <a:prstGeom prst="rect">
            <a:avLst/>
          </a:prstGeom>
          <a:noFill/>
          <a:ln>
            <a:noFill/>
          </a:ln>
        </p:spPr>
      </p:pic>
      <p:pic>
        <p:nvPicPr>
          <p:cNvPr id="390" name="Google Shape;390;p49" descr="Conjunto Quarto Infantil Cômoda e Cama Villae Menina Branco Rosa"/>
          <p:cNvPicPr preferRelativeResize="0"/>
          <p:nvPr/>
        </p:nvPicPr>
        <p:blipFill rotWithShape="1">
          <a:blip r:embed="rId4">
            <a:alphaModFix/>
          </a:blip>
          <a:srcRect/>
          <a:stretch/>
        </p:blipFill>
        <p:spPr>
          <a:xfrm>
            <a:off x="4286921" y="3286043"/>
            <a:ext cx="3133867" cy="3133867"/>
          </a:xfrm>
          <a:prstGeom prst="rect">
            <a:avLst/>
          </a:prstGeom>
          <a:noFill/>
          <a:ln>
            <a:noFill/>
          </a:ln>
        </p:spPr>
      </p:pic>
      <p:pic>
        <p:nvPicPr>
          <p:cNvPr id="30722" name="Picture 2" descr="Quarto de Bebe Completo 3 pecas Peroba Guti Branco Amendoa - Moveis Linhares">
            <a:extLst>
              <a:ext uri="{FF2B5EF4-FFF2-40B4-BE49-F238E27FC236}">
                <a16:creationId xmlns:a16="http://schemas.microsoft.com/office/drawing/2014/main" id="{7F56D4FA-8444-4301-7FA9-24497892EEE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43127" y="3047491"/>
            <a:ext cx="3610970" cy="36109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951163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441"/>
        <p:cNvGrpSpPr/>
        <p:nvPr/>
      </p:nvGrpSpPr>
      <p:grpSpPr>
        <a:xfrm>
          <a:off x="0" y="0"/>
          <a:ext cx="0" cy="0"/>
          <a:chOff x="0" y="0"/>
          <a:chExt cx="0" cy="0"/>
        </a:xfrm>
      </p:grpSpPr>
      <p:sp>
        <p:nvSpPr>
          <p:cNvPr id="442" name="Google Shape;442;p54"/>
          <p:cNvSpPr txBox="1"/>
          <p:nvPr/>
        </p:nvSpPr>
        <p:spPr>
          <a:xfrm>
            <a:off x="735402"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Guarda roupa infantil</a:t>
            </a:r>
            <a:r>
              <a:rPr lang="pt-BR" sz="1800" b="0" i="0" u="none" strike="noStrike" cap="none">
                <a:solidFill>
                  <a:srgbClr val="202124"/>
                </a:solidFill>
                <a:latin typeface="Roboto"/>
                <a:ea typeface="Roboto"/>
                <a:cs typeface="Roboto"/>
                <a:sym typeface="Roboto"/>
              </a:rPr>
              <a:t> é semelhante ao guarda-roupa adulto. A diferença está no tamanho – é menor que guarda-roupa adulto – e nas portas, que podem ter vidro em sua composição. Também pode ser embutido ou não.</a:t>
            </a:r>
            <a:endParaRPr/>
          </a:p>
        </p:txBody>
      </p:sp>
      <p:sp>
        <p:nvSpPr>
          <p:cNvPr id="444" name="Google Shape;444;p54"/>
          <p:cNvSpPr txBox="1"/>
          <p:nvPr/>
        </p:nvSpPr>
        <p:spPr>
          <a:xfrm>
            <a:off x="2094274" y="435925"/>
            <a:ext cx="8645236"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Moveis para Quarto Infantil &gt; </a:t>
            </a:r>
            <a:r>
              <a:rPr lang="pt-BR" sz="2400" b="1" i="0" u="none" strike="noStrike" cap="none" dirty="0">
                <a:solidFill>
                  <a:srgbClr val="202124"/>
                </a:solidFill>
                <a:latin typeface="Roboto"/>
                <a:ea typeface="Roboto"/>
                <a:cs typeface="Roboto"/>
                <a:sym typeface="Roboto"/>
              </a:rPr>
              <a:t>Guarda Roupa Infantil</a:t>
            </a:r>
            <a:endParaRPr dirty="0"/>
          </a:p>
        </p:txBody>
      </p:sp>
      <p:pic>
        <p:nvPicPr>
          <p:cNvPr id="445" name="Google Shape;445;p54" descr="Guarda-roupa Infantil 3 Portas 2 Gavetas - Móveis Estrela Almendra Xodó -  Guarda-Roupa / Roupeiro - Magazine Luiza"/>
          <p:cNvPicPr preferRelativeResize="0"/>
          <p:nvPr/>
        </p:nvPicPr>
        <p:blipFill rotWithShape="1">
          <a:blip r:embed="rId3">
            <a:alphaModFix/>
          </a:blip>
          <a:srcRect l="18250" r="23160"/>
          <a:stretch/>
        </p:blipFill>
        <p:spPr>
          <a:xfrm>
            <a:off x="372970" y="3260351"/>
            <a:ext cx="2307601" cy="2953940"/>
          </a:xfrm>
          <a:prstGeom prst="rect">
            <a:avLst/>
          </a:prstGeom>
          <a:noFill/>
          <a:ln>
            <a:noFill/>
          </a:ln>
        </p:spPr>
      </p:pic>
      <p:pic>
        <p:nvPicPr>
          <p:cNvPr id="446" name="Google Shape;446;p54" descr="Guarda Roupa Conjugado Infantil Ternura Nature Branco Peterne"/>
          <p:cNvPicPr preferRelativeResize="0"/>
          <p:nvPr/>
        </p:nvPicPr>
        <p:blipFill rotWithShape="1">
          <a:blip r:embed="rId4">
            <a:alphaModFix/>
          </a:blip>
          <a:srcRect/>
          <a:stretch/>
        </p:blipFill>
        <p:spPr>
          <a:xfrm>
            <a:off x="3220406" y="3091836"/>
            <a:ext cx="3228339" cy="3228339"/>
          </a:xfrm>
          <a:prstGeom prst="rect">
            <a:avLst/>
          </a:prstGeom>
          <a:noFill/>
          <a:ln>
            <a:noFill/>
          </a:ln>
        </p:spPr>
      </p:pic>
      <p:pic>
        <p:nvPicPr>
          <p:cNvPr id="447" name="Google Shape;447;p54" descr="Guarda-Roupa Infantil Lili 2PT Branco e Rosa"/>
          <p:cNvPicPr preferRelativeResize="0"/>
          <p:nvPr/>
        </p:nvPicPr>
        <p:blipFill rotWithShape="1">
          <a:blip r:embed="rId5">
            <a:alphaModFix/>
          </a:blip>
          <a:srcRect/>
          <a:stretch/>
        </p:blipFill>
        <p:spPr>
          <a:xfrm>
            <a:off x="6416892" y="3091836"/>
            <a:ext cx="3094537" cy="3094537"/>
          </a:xfrm>
          <a:prstGeom prst="rect">
            <a:avLst/>
          </a:prstGeom>
          <a:noFill/>
          <a:ln>
            <a:noFill/>
          </a:ln>
        </p:spPr>
      </p:pic>
      <p:pic>
        <p:nvPicPr>
          <p:cNvPr id="448" name="Google Shape;448;p54" descr="Guarda-Roupa Infantil Floc 3 Portas Rosê - MoveisAqui"/>
          <p:cNvPicPr preferRelativeResize="0"/>
          <p:nvPr/>
        </p:nvPicPr>
        <p:blipFill rotWithShape="1">
          <a:blip r:embed="rId6">
            <a:alphaModFix/>
          </a:blip>
          <a:srcRect/>
          <a:stretch/>
        </p:blipFill>
        <p:spPr>
          <a:xfrm>
            <a:off x="9196632" y="3123151"/>
            <a:ext cx="2259963" cy="3165707"/>
          </a:xfrm>
          <a:prstGeom prst="rect">
            <a:avLst/>
          </a:prstGeom>
          <a:noFill/>
          <a:ln>
            <a:noFill/>
          </a:ln>
        </p:spPr>
      </p:pic>
    </p:spTree>
    <p:extLst>
      <p:ext uri="{BB962C8B-B14F-4D97-AF65-F5344CB8AC3E}">
        <p14:creationId xmlns:p14="http://schemas.microsoft.com/office/powerpoint/2010/main" val="176999771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92"/>
        <p:cNvGrpSpPr/>
        <p:nvPr/>
      </p:nvGrpSpPr>
      <p:grpSpPr>
        <a:xfrm>
          <a:off x="0" y="0"/>
          <a:ext cx="0" cy="0"/>
          <a:chOff x="0" y="0"/>
          <a:chExt cx="0" cy="0"/>
        </a:xfrm>
      </p:grpSpPr>
      <p:sp>
        <p:nvSpPr>
          <p:cNvPr id="593" name="Google Shape;593;p70"/>
          <p:cNvSpPr txBox="1"/>
          <p:nvPr/>
        </p:nvSpPr>
        <p:spPr>
          <a:xfrm>
            <a:off x="735399" y="1818907"/>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mesa infantil </a:t>
            </a:r>
            <a:r>
              <a:rPr lang="pt-BR" sz="1800" b="0" i="0" u="none" strike="noStrike" cap="none">
                <a:solidFill>
                  <a:srgbClr val="202124"/>
                </a:solidFill>
                <a:latin typeface="Roboto"/>
                <a:ea typeface="Roboto"/>
                <a:cs typeface="Roboto"/>
                <a:sym typeface="Roboto"/>
              </a:rPr>
              <a:t>é menor e utilizada por crianças de 3 a 5 anos de idade, com altura variando de 40cm a 46 cm. A partir dos 5 anos até 8 anos as mesas podem variar de 113cm a 127cm. Costumam apresentar desenhos e espaços para colocar canetas, lápis, giz de cera.</a:t>
            </a:r>
            <a:endParaRPr/>
          </a:p>
        </p:txBody>
      </p:sp>
      <p:sp>
        <p:nvSpPr>
          <p:cNvPr id="595" name="Google Shape;595;p70"/>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Moveis para Quarto Infantil &gt; </a:t>
            </a:r>
            <a:r>
              <a:rPr lang="pt-BR" sz="2400" b="1" i="0" u="none" strike="noStrike" cap="none" dirty="0">
                <a:solidFill>
                  <a:srgbClr val="000000"/>
                </a:solidFill>
                <a:latin typeface="Roboto"/>
                <a:ea typeface="Roboto"/>
                <a:cs typeface="Roboto"/>
                <a:sym typeface="Roboto"/>
              </a:rPr>
              <a:t>Mesa Infantil</a:t>
            </a:r>
            <a:endParaRPr dirty="0"/>
          </a:p>
        </p:txBody>
      </p:sp>
      <p:pic>
        <p:nvPicPr>
          <p:cNvPr id="597" name="Google Shape;597;p70" descr="Mesa Infantil Princesa - Lojas França"/>
          <p:cNvPicPr preferRelativeResize="0"/>
          <p:nvPr/>
        </p:nvPicPr>
        <p:blipFill rotWithShape="1">
          <a:blip r:embed="rId3">
            <a:alphaModFix/>
          </a:blip>
          <a:srcRect/>
          <a:stretch/>
        </p:blipFill>
        <p:spPr>
          <a:xfrm>
            <a:off x="735399" y="3122655"/>
            <a:ext cx="3311488" cy="3311488"/>
          </a:xfrm>
          <a:prstGeom prst="rect">
            <a:avLst/>
          </a:prstGeom>
          <a:noFill/>
          <a:ln>
            <a:noFill/>
          </a:ln>
        </p:spPr>
      </p:pic>
      <p:pic>
        <p:nvPicPr>
          <p:cNvPr id="31746" name="Picture 2" descr="Mesinha Infantil Didática de Plástico Freso - Freso - Loja Oficial -  Playgrounds, Brinquedos, Pet, SUP, Decoração">
            <a:extLst>
              <a:ext uri="{FF2B5EF4-FFF2-40B4-BE49-F238E27FC236}">
                <a16:creationId xmlns:a16="http://schemas.microsoft.com/office/drawing/2014/main" id="{0F764741-4567-52DC-771F-B69F72B2BDF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5814" b="14623"/>
          <a:stretch/>
        </p:blipFill>
        <p:spPr bwMode="auto">
          <a:xfrm>
            <a:off x="4205920" y="3429000"/>
            <a:ext cx="3780149" cy="262964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Mesa Infantil Antares Decorada, Rosa">
            <a:extLst>
              <a:ext uri="{FF2B5EF4-FFF2-40B4-BE49-F238E27FC236}">
                <a16:creationId xmlns:a16="http://schemas.microsoft.com/office/drawing/2014/main" id="{9D80346F-DC19-5CED-4476-5FFA8C83152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03525" y="3288509"/>
            <a:ext cx="2942230" cy="29422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162135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47" name="Google Shape;347;p45"/>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Entram em </a:t>
            </a:r>
            <a:r>
              <a:rPr lang="pt-BR" sz="1800" b="1" i="0" u="none" strike="noStrike" cap="none" dirty="0">
                <a:solidFill>
                  <a:srgbClr val="202124"/>
                </a:solidFill>
                <a:latin typeface="Roboto"/>
                <a:ea typeface="Roboto"/>
                <a:cs typeface="Roboto"/>
                <a:sym typeface="Roboto"/>
              </a:rPr>
              <a:t>conjunto de mesa</a:t>
            </a:r>
            <a:r>
              <a:rPr lang="pt-BR" sz="1800" b="0" i="0" u="none" strike="noStrike" cap="none" dirty="0">
                <a:solidFill>
                  <a:srgbClr val="202124"/>
                </a:solidFill>
                <a:latin typeface="Roboto"/>
                <a:ea typeface="Roboto"/>
                <a:cs typeface="Roboto"/>
                <a:sym typeface="Roboto"/>
              </a:rPr>
              <a:t> as mesas em mais de uma quantidade, podendo ser duas mesas laterais, uma mesa de centro e uma mesa lateral, duas mesas de centro, etc.</a:t>
            </a:r>
            <a:endParaRPr dirty="0"/>
          </a:p>
        </p:txBody>
      </p:sp>
      <p:sp>
        <p:nvSpPr>
          <p:cNvPr id="349" name="Google Shape;349;p45"/>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Moveis para Sala de Estar &gt; </a:t>
            </a:r>
            <a:r>
              <a:rPr lang="pt-BR" sz="2400" b="1" i="0" u="none" strike="noStrike" cap="none" dirty="0">
                <a:solidFill>
                  <a:srgbClr val="000000"/>
                </a:solidFill>
                <a:latin typeface="Roboto"/>
                <a:ea typeface="Roboto"/>
                <a:cs typeface="Roboto"/>
                <a:sym typeface="Roboto"/>
              </a:rPr>
              <a:t>Conjunto de Mesa</a:t>
            </a:r>
            <a:endParaRPr dirty="0"/>
          </a:p>
        </p:txBody>
      </p:sp>
      <p:pic>
        <p:nvPicPr>
          <p:cNvPr id="350" name="Google Shape;350;p45" descr="CONJUNTO DUAS MESAS DE APOIO NINHO REDONDAS AMARELAS ESTILO INDUSTRIAL  METAL E MADEIRA BEHL- Compre na Idea Store"/>
          <p:cNvPicPr preferRelativeResize="0"/>
          <p:nvPr/>
        </p:nvPicPr>
        <p:blipFill rotWithShape="1">
          <a:blip r:embed="rId3">
            <a:alphaModFix/>
          </a:blip>
          <a:srcRect l="17756" r="26453"/>
          <a:stretch/>
        </p:blipFill>
        <p:spPr>
          <a:xfrm>
            <a:off x="859808" y="2871129"/>
            <a:ext cx="2954267" cy="3309582"/>
          </a:xfrm>
          <a:prstGeom prst="rect">
            <a:avLst/>
          </a:prstGeom>
          <a:noFill/>
          <a:ln>
            <a:noFill/>
          </a:ln>
        </p:spPr>
      </p:pic>
      <p:pic>
        <p:nvPicPr>
          <p:cNvPr id="351" name="Google Shape;351;p45" descr="Mesa Centro Classic + Mesa Lateral Classic Redonda"/>
          <p:cNvPicPr preferRelativeResize="0"/>
          <p:nvPr/>
        </p:nvPicPr>
        <p:blipFill rotWithShape="1">
          <a:blip r:embed="rId4">
            <a:alphaModFix/>
          </a:blip>
          <a:srcRect/>
          <a:stretch/>
        </p:blipFill>
        <p:spPr>
          <a:xfrm>
            <a:off x="4493543" y="2871129"/>
            <a:ext cx="3204906" cy="3204906"/>
          </a:xfrm>
          <a:prstGeom prst="rect">
            <a:avLst/>
          </a:prstGeom>
          <a:noFill/>
          <a:ln>
            <a:noFill/>
          </a:ln>
        </p:spPr>
      </p:pic>
      <p:pic>
        <p:nvPicPr>
          <p:cNvPr id="32770" name="Picture 2" descr="Conjunto De Mesas De Centro Nature Classic Redonda Imcal">
            <a:extLst>
              <a:ext uri="{FF2B5EF4-FFF2-40B4-BE49-F238E27FC236}">
                <a16:creationId xmlns:a16="http://schemas.microsoft.com/office/drawing/2014/main" id="{027E47B3-2729-789F-D7EA-B26F2931E97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6881" t="30447" r="-200" b="21293"/>
          <a:stretch/>
        </p:blipFill>
        <p:spPr bwMode="auto">
          <a:xfrm>
            <a:off x="7927225" y="3810186"/>
            <a:ext cx="3780430" cy="19550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699265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sp>
        <p:nvSpPr>
          <p:cNvPr id="405" name="Google Shape;405;p51"/>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Estante para TV e home </a:t>
            </a:r>
            <a:r>
              <a:rPr lang="pt-BR" sz="1800" b="1" i="0" u="none" strike="noStrike" cap="none" dirty="0" err="1">
                <a:solidFill>
                  <a:srgbClr val="202124"/>
                </a:solidFill>
                <a:latin typeface="Roboto"/>
                <a:ea typeface="Roboto"/>
                <a:cs typeface="Roboto"/>
                <a:sym typeface="Roboto"/>
              </a:rPr>
              <a:t>theater</a:t>
            </a:r>
            <a:r>
              <a:rPr lang="pt-BR" sz="1800" b="0" i="0" u="none" strike="noStrike" cap="none" dirty="0">
                <a:solidFill>
                  <a:srgbClr val="202124"/>
                </a:solidFill>
                <a:latin typeface="Roboto"/>
                <a:ea typeface="Roboto"/>
                <a:cs typeface="Roboto"/>
                <a:sym typeface="Roboto"/>
              </a:rPr>
              <a:t> é um móvel mais robusto com várias gavetas, portas e espaços para livros ou outros objetos. </a:t>
            </a:r>
            <a:endParaRPr dirty="0"/>
          </a:p>
        </p:txBody>
      </p:sp>
      <p:sp>
        <p:nvSpPr>
          <p:cNvPr id="407" name="Google Shape;407;p51"/>
          <p:cNvSpPr txBox="1"/>
          <p:nvPr/>
        </p:nvSpPr>
        <p:spPr>
          <a:xfrm>
            <a:off x="1166741" y="423857"/>
            <a:ext cx="9858515"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para Sala de Estar &gt; </a:t>
            </a:r>
            <a:r>
              <a:rPr lang="pt-BR" sz="2400" b="1" i="0" u="none" strike="noStrike" cap="none" dirty="0">
                <a:solidFill>
                  <a:srgbClr val="000000"/>
                </a:solidFill>
                <a:latin typeface="Roboto"/>
                <a:ea typeface="Roboto"/>
                <a:cs typeface="Roboto"/>
                <a:sym typeface="Roboto"/>
              </a:rPr>
              <a:t>Estante para Home </a:t>
            </a:r>
            <a:r>
              <a:rPr lang="pt-BR" sz="2400" b="1" i="0" u="none" strike="noStrike" cap="none" dirty="0" err="1">
                <a:solidFill>
                  <a:srgbClr val="000000"/>
                </a:solidFill>
                <a:latin typeface="Roboto"/>
                <a:ea typeface="Roboto"/>
                <a:cs typeface="Roboto"/>
                <a:sym typeface="Roboto"/>
              </a:rPr>
              <a:t>Theater</a:t>
            </a:r>
            <a:r>
              <a:rPr lang="pt-BR" sz="2400" b="1" i="0" u="none" strike="noStrike" cap="none" dirty="0">
                <a:solidFill>
                  <a:srgbClr val="000000"/>
                </a:solidFill>
                <a:latin typeface="Roboto"/>
                <a:ea typeface="Roboto"/>
                <a:cs typeface="Roboto"/>
                <a:sym typeface="Roboto"/>
              </a:rPr>
              <a:t> e TV</a:t>
            </a:r>
            <a:endParaRPr sz="2400" b="1" i="0" u="none" strike="noStrike" cap="none" dirty="0">
              <a:solidFill>
                <a:srgbClr val="000000"/>
              </a:solidFill>
              <a:latin typeface="Roboto"/>
              <a:ea typeface="Roboto"/>
              <a:cs typeface="Roboto"/>
              <a:sym typeface="Roboto"/>
            </a:endParaRPr>
          </a:p>
        </p:txBody>
      </p:sp>
      <p:pic>
        <p:nvPicPr>
          <p:cNvPr id="408" name="Google Shape;408;p51" descr="Estante Para TV 50 Polegadas Frizz Naturale Off White Madetec | Ponto"/>
          <p:cNvPicPr preferRelativeResize="0"/>
          <p:nvPr/>
        </p:nvPicPr>
        <p:blipFill rotWithShape="1">
          <a:blip r:embed="rId3">
            <a:alphaModFix/>
          </a:blip>
          <a:srcRect/>
          <a:stretch/>
        </p:blipFill>
        <p:spPr>
          <a:xfrm>
            <a:off x="4225933" y="2744945"/>
            <a:ext cx="3740130" cy="3740130"/>
          </a:xfrm>
          <a:prstGeom prst="rect">
            <a:avLst/>
          </a:prstGeom>
          <a:noFill/>
          <a:ln>
            <a:noFill/>
          </a:ln>
        </p:spPr>
      </p:pic>
      <p:pic>
        <p:nvPicPr>
          <p:cNvPr id="409" name="Google Shape;409;p51" descr="Estante TV 55 Polegadas - Loja de Móveis Online"/>
          <p:cNvPicPr preferRelativeResize="0"/>
          <p:nvPr/>
        </p:nvPicPr>
        <p:blipFill rotWithShape="1">
          <a:blip r:embed="rId4">
            <a:alphaModFix/>
          </a:blip>
          <a:srcRect/>
          <a:stretch/>
        </p:blipFill>
        <p:spPr>
          <a:xfrm>
            <a:off x="403361" y="2744944"/>
            <a:ext cx="3740131" cy="3740131"/>
          </a:xfrm>
          <a:prstGeom prst="rect">
            <a:avLst/>
          </a:prstGeom>
          <a:noFill/>
          <a:ln>
            <a:noFill/>
          </a:ln>
        </p:spPr>
      </p:pic>
      <p:pic>
        <p:nvPicPr>
          <p:cNvPr id="33794" name="Picture 2" descr="Estante Home Theater Para Sala Tv 70 Com 4 Portas 180 Cm Moema Permóbili Off White/Nature - 100% Mdf">
            <a:extLst>
              <a:ext uri="{FF2B5EF4-FFF2-40B4-BE49-F238E27FC236}">
                <a16:creationId xmlns:a16="http://schemas.microsoft.com/office/drawing/2014/main" id="{7510CB87-1B8B-6A86-9314-9E881CD66A5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48504" y="2846809"/>
            <a:ext cx="3638266" cy="3638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487427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471"/>
        <p:cNvGrpSpPr/>
        <p:nvPr/>
      </p:nvGrpSpPr>
      <p:grpSpPr>
        <a:xfrm>
          <a:off x="0" y="0"/>
          <a:ext cx="0" cy="0"/>
          <a:chOff x="0" y="0"/>
          <a:chExt cx="0" cy="0"/>
        </a:xfrm>
      </p:grpSpPr>
      <p:sp>
        <p:nvSpPr>
          <p:cNvPr id="472" name="Google Shape;472;p57"/>
          <p:cNvSpPr txBox="1"/>
          <p:nvPr/>
        </p:nvSpPr>
        <p:spPr>
          <a:xfrm>
            <a:off x="735402"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mesa de centro</a:t>
            </a:r>
            <a:r>
              <a:rPr lang="pt-BR" sz="1800" b="0" i="0" u="none" strike="noStrike" cap="none">
                <a:solidFill>
                  <a:srgbClr val="202124"/>
                </a:solidFill>
                <a:latin typeface="Roboto"/>
                <a:ea typeface="Roboto"/>
                <a:cs typeface="Roboto"/>
                <a:sym typeface="Roboto"/>
              </a:rPr>
              <a:t> serve como apoio para as atividades que são realizadas no principal espaço de convívio: a sala de estar. Sempre em destaque, por conta da sua localização bem no meio do ambiente, a mesa de centro pode abrigar bandejas, vasos com flores, velas, pequenas esculturas e livros.</a:t>
            </a:r>
            <a:endParaRPr/>
          </a:p>
        </p:txBody>
      </p:sp>
      <p:sp>
        <p:nvSpPr>
          <p:cNvPr id="474" name="Google Shape;474;p57"/>
          <p:cNvSpPr txBox="1"/>
          <p:nvPr/>
        </p:nvSpPr>
        <p:spPr>
          <a:xfrm>
            <a:off x="2356387" y="423857"/>
            <a:ext cx="7479219"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Moveis para Sala de Estar &gt; </a:t>
            </a:r>
            <a:r>
              <a:rPr lang="pt-BR" sz="2400" b="1" i="0" u="none" strike="noStrike" cap="none" dirty="0">
                <a:solidFill>
                  <a:srgbClr val="202124"/>
                </a:solidFill>
                <a:latin typeface="Roboto"/>
                <a:ea typeface="Roboto"/>
                <a:cs typeface="Roboto"/>
                <a:sym typeface="Roboto"/>
              </a:rPr>
              <a:t>Mesa de Centro</a:t>
            </a:r>
            <a:endParaRPr dirty="0"/>
          </a:p>
        </p:txBody>
      </p:sp>
      <p:pic>
        <p:nvPicPr>
          <p:cNvPr id="475" name="Google Shape;475;p57" descr="Mesa De Centro Para Sala Mila Buriti Caemmun | Milani Store"/>
          <p:cNvPicPr preferRelativeResize="0"/>
          <p:nvPr/>
        </p:nvPicPr>
        <p:blipFill rotWithShape="1">
          <a:blip r:embed="rId3">
            <a:alphaModFix/>
          </a:blip>
          <a:srcRect/>
          <a:stretch/>
        </p:blipFill>
        <p:spPr>
          <a:xfrm>
            <a:off x="673249" y="3088486"/>
            <a:ext cx="3097916" cy="3097916"/>
          </a:xfrm>
          <a:prstGeom prst="rect">
            <a:avLst/>
          </a:prstGeom>
          <a:noFill/>
          <a:ln>
            <a:noFill/>
          </a:ln>
        </p:spPr>
      </p:pic>
      <p:pic>
        <p:nvPicPr>
          <p:cNvPr id="476" name="Google Shape;476;p57" descr="Mesa de Centro Redonda Alta Roncalli Laminado Madeira - Mesa de Centro -  Magazine Luiza"/>
          <p:cNvPicPr preferRelativeResize="0"/>
          <p:nvPr/>
        </p:nvPicPr>
        <p:blipFill rotWithShape="1">
          <a:blip r:embed="rId4">
            <a:alphaModFix/>
          </a:blip>
          <a:srcRect/>
          <a:stretch/>
        </p:blipFill>
        <p:spPr>
          <a:xfrm>
            <a:off x="3766653" y="2871047"/>
            <a:ext cx="3733800" cy="3733800"/>
          </a:xfrm>
          <a:prstGeom prst="rect">
            <a:avLst/>
          </a:prstGeom>
          <a:noFill/>
          <a:ln>
            <a:noFill/>
          </a:ln>
        </p:spPr>
      </p:pic>
      <p:pic>
        <p:nvPicPr>
          <p:cNvPr id="34818" name="Picture 2" descr="Mesa de Centro Retangular 90 x 50 x 39 Prism Patrimar Branco">
            <a:extLst>
              <a:ext uri="{FF2B5EF4-FFF2-40B4-BE49-F238E27FC236}">
                <a16:creationId xmlns:a16="http://schemas.microsoft.com/office/drawing/2014/main" id="{D2A20731-E20F-4445-FADE-DE394DCA766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6882" t="15721" r="2769" b="11642"/>
          <a:stretch/>
        </p:blipFill>
        <p:spPr bwMode="auto">
          <a:xfrm>
            <a:off x="7718616" y="3185310"/>
            <a:ext cx="3499844" cy="2813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574373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2" name="Google Shape;602;p71"/>
          <p:cNvSpPr txBox="1"/>
          <p:nvPr/>
        </p:nvSpPr>
        <p:spPr>
          <a:xfrm>
            <a:off x="735399" y="1809633"/>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mesa lateral</a:t>
            </a:r>
            <a:r>
              <a:rPr lang="pt-BR" sz="1800" b="0" i="0" u="none" strike="noStrike" cap="none">
                <a:solidFill>
                  <a:srgbClr val="202124"/>
                </a:solidFill>
                <a:latin typeface="Roboto"/>
                <a:ea typeface="Roboto"/>
                <a:cs typeface="Roboto"/>
                <a:sym typeface="Roboto"/>
              </a:rPr>
              <a:t> não costuma ser muito baixinha como uma mesa de centro, nem mais alta como uma mesa de jantar. Essa altura permite que a mesa lateral para sala seja usada confortavelmente como um apoio extra para quem está no sofá. Pode ser usada também fazendo uma composição de dois ou três móveis.</a:t>
            </a:r>
            <a:endParaRPr/>
          </a:p>
        </p:txBody>
      </p:sp>
      <p:sp>
        <p:nvSpPr>
          <p:cNvPr id="604" name="Google Shape;604;p71"/>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Moveis para Sala de Estar &gt; </a:t>
            </a:r>
            <a:r>
              <a:rPr lang="pt-BR" sz="2400" b="1" i="0" u="none" strike="noStrike" cap="none" dirty="0">
                <a:solidFill>
                  <a:srgbClr val="000000"/>
                </a:solidFill>
                <a:latin typeface="Roboto"/>
                <a:ea typeface="Roboto"/>
                <a:cs typeface="Roboto"/>
                <a:sym typeface="Roboto"/>
              </a:rPr>
              <a:t>Mesa Lateral</a:t>
            </a:r>
            <a:endParaRPr dirty="0"/>
          </a:p>
        </p:txBody>
      </p:sp>
      <p:pic>
        <p:nvPicPr>
          <p:cNvPr id="605" name="Google Shape;605;p71" descr="MESA LATERAL REDONDA 60 CM DOUBLETOP MADEIRA | Tok&amp;amp;Stok"/>
          <p:cNvPicPr preferRelativeResize="0"/>
          <p:nvPr/>
        </p:nvPicPr>
        <p:blipFill rotWithShape="1">
          <a:blip r:embed="rId3">
            <a:alphaModFix/>
          </a:blip>
          <a:srcRect/>
          <a:stretch/>
        </p:blipFill>
        <p:spPr>
          <a:xfrm>
            <a:off x="987063" y="3429000"/>
            <a:ext cx="3066322" cy="3115278"/>
          </a:xfrm>
          <a:prstGeom prst="rect">
            <a:avLst/>
          </a:prstGeom>
          <a:noFill/>
          <a:ln>
            <a:noFill/>
          </a:ln>
        </p:spPr>
      </p:pic>
      <p:pic>
        <p:nvPicPr>
          <p:cNvPr id="606" name="Google Shape;606;p71" descr="Mesa Lateral Retangular Elena Wood Marrom E Preta | Parcelamento sem juros"/>
          <p:cNvPicPr preferRelativeResize="0"/>
          <p:nvPr/>
        </p:nvPicPr>
        <p:blipFill rotWithShape="1">
          <a:blip r:embed="rId4">
            <a:alphaModFix/>
          </a:blip>
          <a:srcRect/>
          <a:stretch/>
        </p:blipFill>
        <p:spPr>
          <a:xfrm>
            <a:off x="5055492" y="3475727"/>
            <a:ext cx="2081005" cy="3115277"/>
          </a:xfrm>
          <a:prstGeom prst="rect">
            <a:avLst/>
          </a:prstGeom>
          <a:noFill/>
          <a:ln>
            <a:noFill/>
          </a:ln>
        </p:spPr>
      </p:pic>
      <p:pic>
        <p:nvPicPr>
          <p:cNvPr id="35844" name="Picture 4" descr="Mesa Lateral Guthy">
            <a:extLst>
              <a:ext uri="{FF2B5EF4-FFF2-40B4-BE49-F238E27FC236}">
                <a16:creationId xmlns:a16="http://schemas.microsoft.com/office/drawing/2014/main" id="{E953E263-7212-731E-B9E4-5D81F373863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42275" y="3568601"/>
            <a:ext cx="2969525" cy="2969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758244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711"/>
        <p:cNvGrpSpPr/>
        <p:nvPr/>
      </p:nvGrpSpPr>
      <p:grpSpPr>
        <a:xfrm>
          <a:off x="0" y="0"/>
          <a:ext cx="0" cy="0"/>
          <a:chOff x="0" y="0"/>
          <a:chExt cx="0" cy="0"/>
        </a:xfrm>
      </p:grpSpPr>
      <p:sp>
        <p:nvSpPr>
          <p:cNvPr id="712" name="Google Shape;712;p82"/>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O </a:t>
            </a:r>
            <a:r>
              <a:rPr lang="pt-BR" sz="1800" b="1" i="0" u="none" strike="noStrike" cap="none" dirty="0">
                <a:solidFill>
                  <a:srgbClr val="202124"/>
                </a:solidFill>
                <a:latin typeface="Roboto"/>
                <a:ea typeface="Roboto"/>
                <a:cs typeface="Roboto"/>
                <a:sym typeface="Roboto"/>
              </a:rPr>
              <a:t>painel para TV</a:t>
            </a:r>
            <a:r>
              <a:rPr lang="pt-BR" sz="1800" b="0" i="0" u="none" strike="noStrike" cap="none" dirty="0">
                <a:solidFill>
                  <a:srgbClr val="202124"/>
                </a:solidFill>
                <a:latin typeface="Roboto"/>
                <a:ea typeface="Roboto"/>
                <a:cs typeface="Roboto"/>
                <a:sym typeface="Roboto"/>
              </a:rPr>
              <a:t> é uma peça pequena que ocupa menos espaço e funciona muito mais como uma moldura para a televisão. Mantém toda a fiação oculta por trás de sua estrutura de madeira e também é fixado na parede, exigindo consequentemente a instalação da TV sobre ele.</a:t>
            </a:r>
            <a:endParaRPr dirty="0"/>
          </a:p>
        </p:txBody>
      </p:sp>
      <p:sp>
        <p:nvSpPr>
          <p:cNvPr id="714" name="Google Shape;714;p82"/>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Moveis para Sala de Estar &gt; </a:t>
            </a:r>
            <a:r>
              <a:rPr lang="pt-BR" sz="2400" b="1" i="0" u="none" strike="noStrike" cap="none" dirty="0">
                <a:solidFill>
                  <a:srgbClr val="000000"/>
                </a:solidFill>
                <a:latin typeface="Roboto"/>
                <a:ea typeface="Roboto"/>
                <a:cs typeface="Roboto"/>
                <a:sym typeface="Roboto"/>
              </a:rPr>
              <a:t>Painel para TV</a:t>
            </a:r>
            <a:endParaRPr dirty="0"/>
          </a:p>
        </p:txBody>
      </p:sp>
      <p:pic>
        <p:nvPicPr>
          <p:cNvPr id="715" name="Google Shape;715;p82"/>
          <p:cNvPicPr preferRelativeResize="0"/>
          <p:nvPr/>
        </p:nvPicPr>
        <p:blipFill rotWithShape="1">
          <a:blip r:embed="rId3">
            <a:alphaModFix/>
          </a:blip>
          <a:srcRect/>
          <a:stretch/>
        </p:blipFill>
        <p:spPr>
          <a:xfrm>
            <a:off x="8261832" y="3278289"/>
            <a:ext cx="2755032" cy="2755032"/>
          </a:xfrm>
          <a:prstGeom prst="rect">
            <a:avLst/>
          </a:prstGeom>
          <a:noFill/>
          <a:ln>
            <a:noFill/>
          </a:ln>
        </p:spPr>
      </p:pic>
      <p:pic>
        <p:nvPicPr>
          <p:cNvPr id="716" name="Google Shape;716;p82"/>
          <p:cNvPicPr preferRelativeResize="0"/>
          <p:nvPr/>
        </p:nvPicPr>
        <p:blipFill rotWithShape="1">
          <a:blip r:embed="rId4">
            <a:alphaModFix/>
          </a:blip>
          <a:srcRect/>
          <a:stretch/>
        </p:blipFill>
        <p:spPr>
          <a:xfrm>
            <a:off x="735403" y="3310671"/>
            <a:ext cx="3591426" cy="2819794"/>
          </a:xfrm>
          <a:prstGeom prst="rect">
            <a:avLst/>
          </a:prstGeom>
          <a:noFill/>
          <a:ln>
            <a:noFill/>
          </a:ln>
        </p:spPr>
      </p:pic>
      <p:pic>
        <p:nvPicPr>
          <p:cNvPr id="717" name="Google Shape;717;p82"/>
          <p:cNvPicPr preferRelativeResize="0"/>
          <p:nvPr/>
        </p:nvPicPr>
        <p:blipFill rotWithShape="1">
          <a:blip r:embed="rId5">
            <a:alphaModFix/>
          </a:blip>
          <a:srcRect/>
          <a:stretch/>
        </p:blipFill>
        <p:spPr>
          <a:xfrm>
            <a:off x="4916815" y="3310671"/>
            <a:ext cx="2755031" cy="2755031"/>
          </a:xfrm>
          <a:prstGeom prst="rect">
            <a:avLst/>
          </a:prstGeom>
          <a:noFill/>
          <a:ln>
            <a:noFill/>
          </a:ln>
        </p:spPr>
      </p:pic>
    </p:spTree>
    <p:extLst>
      <p:ext uri="{BB962C8B-B14F-4D97-AF65-F5344CB8AC3E}">
        <p14:creationId xmlns:p14="http://schemas.microsoft.com/office/powerpoint/2010/main" val="327340984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740"/>
        <p:cNvGrpSpPr/>
        <p:nvPr/>
      </p:nvGrpSpPr>
      <p:grpSpPr>
        <a:xfrm>
          <a:off x="0" y="0"/>
          <a:ext cx="0" cy="0"/>
          <a:chOff x="0" y="0"/>
          <a:chExt cx="0" cy="0"/>
        </a:xfrm>
      </p:grpSpPr>
      <p:sp>
        <p:nvSpPr>
          <p:cNvPr id="741" name="Google Shape;741;p85"/>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poltrona</a:t>
            </a:r>
            <a:r>
              <a:rPr lang="pt-BR" sz="1800" b="0" i="0" u="none" strike="noStrike" cap="none">
                <a:solidFill>
                  <a:srgbClr val="202124"/>
                </a:solidFill>
                <a:latin typeface="Roboto"/>
                <a:ea typeface="Roboto"/>
                <a:cs typeface="Roboto"/>
                <a:sym typeface="Roboto"/>
              </a:rPr>
              <a:t> é um assento com braços mais largos e estofada, e pode ser usada em diversos ambientes, como, por exemplo, a sala de estar ou no quarto. Pode ser usada também como objeto decorativo e peça de destaque no ambiente.</a:t>
            </a:r>
            <a:endParaRPr/>
          </a:p>
        </p:txBody>
      </p:sp>
      <p:sp>
        <p:nvSpPr>
          <p:cNvPr id="743" name="Google Shape;743;p85"/>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Moveis para Sala de Estar &gt; </a:t>
            </a:r>
            <a:r>
              <a:rPr lang="pt-BR" sz="2400" b="1" i="0" u="none" strike="noStrike" cap="none" dirty="0">
                <a:solidFill>
                  <a:srgbClr val="000000"/>
                </a:solidFill>
                <a:latin typeface="Roboto"/>
                <a:ea typeface="Roboto"/>
                <a:cs typeface="Roboto"/>
                <a:sym typeface="Roboto"/>
              </a:rPr>
              <a:t>Poltrona</a:t>
            </a:r>
            <a:endParaRPr dirty="0"/>
          </a:p>
        </p:txBody>
      </p:sp>
      <p:pic>
        <p:nvPicPr>
          <p:cNvPr id="744" name="Google Shape;744;p85" descr="Poltrona Brooks Areia - Mobly - Poltronas - Magazine Luiza"/>
          <p:cNvPicPr preferRelativeResize="0"/>
          <p:nvPr/>
        </p:nvPicPr>
        <p:blipFill rotWithShape="1">
          <a:blip r:embed="rId3">
            <a:alphaModFix/>
          </a:blip>
          <a:srcRect/>
          <a:stretch/>
        </p:blipFill>
        <p:spPr>
          <a:xfrm>
            <a:off x="514278" y="3003720"/>
            <a:ext cx="3597323" cy="3597323"/>
          </a:xfrm>
          <a:prstGeom prst="rect">
            <a:avLst/>
          </a:prstGeom>
          <a:noFill/>
          <a:ln>
            <a:noFill/>
          </a:ln>
        </p:spPr>
      </p:pic>
      <p:pic>
        <p:nvPicPr>
          <p:cNvPr id="745" name="Google Shape;745;p85" descr="Poltrona Cutiê Customização Exclusiva Design by Daniela Ferro"/>
          <p:cNvPicPr preferRelativeResize="0"/>
          <p:nvPr/>
        </p:nvPicPr>
        <p:blipFill rotWithShape="1">
          <a:blip r:embed="rId4">
            <a:alphaModFix/>
          </a:blip>
          <a:srcRect/>
          <a:stretch/>
        </p:blipFill>
        <p:spPr>
          <a:xfrm>
            <a:off x="4292666" y="3375569"/>
            <a:ext cx="3336433" cy="3336433"/>
          </a:xfrm>
          <a:prstGeom prst="rect">
            <a:avLst/>
          </a:prstGeom>
          <a:noFill/>
          <a:ln>
            <a:noFill/>
          </a:ln>
        </p:spPr>
      </p:pic>
      <p:pic>
        <p:nvPicPr>
          <p:cNvPr id="36866" name="Picture 2" descr="Poltrona com apoio de pés Clean Max">
            <a:extLst>
              <a:ext uri="{FF2B5EF4-FFF2-40B4-BE49-F238E27FC236}">
                <a16:creationId xmlns:a16="http://schemas.microsoft.com/office/drawing/2014/main" id="{7908260A-D221-826C-9BCA-E0F7BF067BD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97287" y="2821898"/>
            <a:ext cx="3614208" cy="3614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559853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759"/>
        <p:cNvGrpSpPr/>
        <p:nvPr/>
      </p:nvGrpSpPr>
      <p:grpSpPr>
        <a:xfrm>
          <a:off x="0" y="0"/>
          <a:ext cx="0" cy="0"/>
          <a:chOff x="0" y="0"/>
          <a:chExt cx="0" cy="0"/>
        </a:xfrm>
      </p:grpSpPr>
      <p:sp>
        <p:nvSpPr>
          <p:cNvPr id="760" name="Google Shape;760;p87"/>
          <p:cNvSpPr txBox="1"/>
          <p:nvPr/>
        </p:nvSpPr>
        <p:spPr>
          <a:xfrm>
            <a:off x="735403"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Os </a:t>
            </a:r>
            <a:r>
              <a:rPr lang="pt-BR" sz="1800" b="1" i="0" u="none" strike="noStrike" cap="none" dirty="0" err="1">
                <a:solidFill>
                  <a:srgbClr val="202124"/>
                </a:solidFill>
                <a:latin typeface="Roboto"/>
                <a:ea typeface="Roboto"/>
                <a:cs typeface="Roboto"/>
                <a:sym typeface="Roboto"/>
              </a:rPr>
              <a:t>puffs</a:t>
            </a:r>
            <a:r>
              <a:rPr lang="pt-BR" sz="1800" b="0" i="0" u="none" strike="noStrike" cap="none" dirty="0">
                <a:solidFill>
                  <a:srgbClr val="202124"/>
                </a:solidFill>
                <a:latin typeface="Roboto"/>
                <a:ea typeface="Roboto"/>
                <a:cs typeface="Roboto"/>
                <a:sym typeface="Roboto"/>
              </a:rPr>
              <a:t> são aconchegantes e funcionais, podem conter baú, serem utilizados como poltrona ou como descanso para as pernas. Possui vário formatos.</a:t>
            </a: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O </a:t>
            </a:r>
            <a:r>
              <a:rPr lang="pt-BR" sz="1800" b="1" i="0" u="none" strike="noStrike" cap="none" dirty="0">
                <a:solidFill>
                  <a:srgbClr val="202124"/>
                </a:solidFill>
                <a:latin typeface="Roboto"/>
                <a:ea typeface="Roboto"/>
                <a:cs typeface="Roboto"/>
                <a:sym typeface="Roboto"/>
              </a:rPr>
              <a:t>tamborete</a:t>
            </a:r>
            <a:r>
              <a:rPr lang="pt-BR" sz="1800" b="0" i="0" u="none" strike="noStrike" cap="none" dirty="0">
                <a:solidFill>
                  <a:srgbClr val="202124"/>
                </a:solidFill>
                <a:latin typeface="Roboto"/>
                <a:ea typeface="Roboto"/>
                <a:cs typeface="Roboto"/>
                <a:sym typeface="Roboto"/>
              </a:rPr>
              <a:t> é um assento que pode ser quadrado ou redondo, sem encostos e sem braços, e, geralmente, é feito de madeira.</a:t>
            </a:r>
            <a:endParaRPr dirty="0"/>
          </a:p>
        </p:txBody>
      </p:sp>
      <p:sp>
        <p:nvSpPr>
          <p:cNvPr id="762" name="Google Shape;762;p87"/>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para Sala de Estar &gt; </a:t>
            </a:r>
            <a:r>
              <a:rPr lang="pt-BR" sz="2400" b="1" i="0" u="none" strike="noStrike" cap="none" dirty="0">
                <a:solidFill>
                  <a:srgbClr val="000000"/>
                </a:solidFill>
                <a:latin typeface="Roboto"/>
                <a:ea typeface="Roboto"/>
                <a:cs typeface="Roboto"/>
                <a:sym typeface="Roboto"/>
              </a:rPr>
              <a:t>Puff e Tamborete</a:t>
            </a:r>
            <a:endParaRPr b="1" dirty="0"/>
          </a:p>
        </p:txBody>
      </p:sp>
      <p:pic>
        <p:nvPicPr>
          <p:cNvPr id="763" name="Google Shape;763;p87" descr="Puff Thor Luxo Banqueta Redonda Madeira Maciça Castellar Móbile em Promoção  | Ofertas na Americanas"/>
          <p:cNvPicPr preferRelativeResize="0"/>
          <p:nvPr/>
        </p:nvPicPr>
        <p:blipFill rotWithShape="1">
          <a:blip r:embed="rId3">
            <a:alphaModFix/>
          </a:blip>
          <a:srcRect/>
          <a:stretch/>
        </p:blipFill>
        <p:spPr>
          <a:xfrm>
            <a:off x="421729" y="3526436"/>
            <a:ext cx="1854818" cy="2029237"/>
          </a:xfrm>
          <a:prstGeom prst="rect">
            <a:avLst/>
          </a:prstGeom>
          <a:noFill/>
          <a:ln>
            <a:noFill/>
          </a:ln>
        </p:spPr>
      </p:pic>
      <p:pic>
        <p:nvPicPr>
          <p:cNvPr id="764" name="Google Shape;764;p87" descr="Tamborete 45cm Natural - Mesas Rosalin"/>
          <p:cNvPicPr preferRelativeResize="0"/>
          <p:nvPr/>
        </p:nvPicPr>
        <p:blipFill rotWithShape="1">
          <a:blip r:embed="rId4">
            <a:alphaModFix/>
          </a:blip>
          <a:srcRect l="12903" t="24241" r="21886" b="13423"/>
          <a:stretch/>
        </p:blipFill>
        <p:spPr>
          <a:xfrm>
            <a:off x="6862792" y="4638768"/>
            <a:ext cx="1493638" cy="2029237"/>
          </a:xfrm>
          <a:prstGeom prst="rect">
            <a:avLst/>
          </a:prstGeom>
          <a:noFill/>
          <a:ln>
            <a:noFill/>
          </a:ln>
        </p:spPr>
      </p:pic>
      <p:pic>
        <p:nvPicPr>
          <p:cNvPr id="765" name="Google Shape;765;p87" descr="Puff Trenna"/>
          <p:cNvPicPr preferRelativeResize="0"/>
          <p:nvPr/>
        </p:nvPicPr>
        <p:blipFill rotWithShape="1">
          <a:blip r:embed="rId5">
            <a:alphaModFix/>
          </a:blip>
          <a:srcRect t="29624" b="16924"/>
          <a:stretch/>
        </p:blipFill>
        <p:spPr>
          <a:xfrm>
            <a:off x="1797113" y="5298419"/>
            <a:ext cx="2621044" cy="1369586"/>
          </a:xfrm>
          <a:prstGeom prst="rect">
            <a:avLst/>
          </a:prstGeom>
          <a:noFill/>
          <a:ln>
            <a:noFill/>
          </a:ln>
        </p:spPr>
      </p:pic>
      <p:pic>
        <p:nvPicPr>
          <p:cNvPr id="766" name="Google Shape;766;p87" descr="Tamborete | MercadoLivre 📦"/>
          <p:cNvPicPr preferRelativeResize="0"/>
          <p:nvPr/>
        </p:nvPicPr>
        <p:blipFill rotWithShape="1">
          <a:blip r:embed="rId6">
            <a:alphaModFix/>
          </a:blip>
          <a:srcRect/>
          <a:stretch/>
        </p:blipFill>
        <p:spPr>
          <a:xfrm>
            <a:off x="9989707" y="4647186"/>
            <a:ext cx="1622716" cy="2027604"/>
          </a:xfrm>
          <a:prstGeom prst="rect">
            <a:avLst/>
          </a:prstGeom>
          <a:noFill/>
          <a:ln>
            <a:noFill/>
          </a:ln>
        </p:spPr>
      </p:pic>
      <p:pic>
        <p:nvPicPr>
          <p:cNvPr id="3" name="Imagem 2">
            <a:extLst>
              <a:ext uri="{FF2B5EF4-FFF2-40B4-BE49-F238E27FC236}">
                <a16:creationId xmlns:a16="http://schemas.microsoft.com/office/drawing/2014/main" id="{E82FC123-A856-A796-D7A2-F13939906BF3}"/>
              </a:ext>
            </a:extLst>
          </p:cNvPr>
          <p:cNvPicPr>
            <a:picLocks noChangeAspect="1"/>
          </p:cNvPicPr>
          <p:nvPr/>
        </p:nvPicPr>
        <p:blipFill>
          <a:blip r:embed="rId7"/>
          <a:stretch>
            <a:fillRect/>
          </a:stretch>
        </p:blipFill>
        <p:spPr>
          <a:xfrm>
            <a:off x="3363567" y="3569465"/>
            <a:ext cx="2476500" cy="1685925"/>
          </a:xfrm>
          <a:prstGeom prst="rect">
            <a:avLst/>
          </a:prstGeom>
        </p:spPr>
      </p:pic>
      <p:pic>
        <p:nvPicPr>
          <p:cNvPr id="2050" name="Picture 2" descr="Tamborete Katri com Tampo Reversível em Corino Marrom - 45cm | Openbox2">
            <a:extLst>
              <a:ext uri="{FF2B5EF4-FFF2-40B4-BE49-F238E27FC236}">
                <a16:creationId xmlns:a16="http://schemas.microsoft.com/office/drawing/2014/main" id="{3613DFAB-05AF-938C-FCD5-5D6E90C0C954}"/>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4362" t="19626" r="15455" b="14240"/>
          <a:stretch/>
        </p:blipFill>
        <p:spPr bwMode="auto">
          <a:xfrm>
            <a:off x="8567797" y="3347472"/>
            <a:ext cx="1622716" cy="1529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370886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770"/>
        <p:cNvGrpSpPr/>
        <p:nvPr/>
      </p:nvGrpSpPr>
      <p:grpSpPr>
        <a:xfrm>
          <a:off x="0" y="0"/>
          <a:ext cx="0" cy="0"/>
          <a:chOff x="0" y="0"/>
          <a:chExt cx="0" cy="0"/>
        </a:xfrm>
      </p:grpSpPr>
      <p:sp>
        <p:nvSpPr>
          <p:cNvPr id="771" name="Google Shape;771;p88"/>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rack</a:t>
            </a:r>
            <a:r>
              <a:rPr lang="pt-BR" sz="1800" b="0" i="0" u="none" strike="noStrike" cap="none">
                <a:solidFill>
                  <a:srgbClr val="202124"/>
                </a:solidFill>
                <a:latin typeface="Roboto"/>
                <a:ea typeface="Roboto"/>
                <a:cs typeface="Roboto"/>
                <a:sym typeface="Roboto"/>
              </a:rPr>
              <a:t> é um móvel menor e com menos divisória. Possui espaço suficiente para acomodar apenas um aparelho de TV, outros aparelhos relacionados (como, por exemplo, DVD, videogame e/ou telefone fixo), e pequenos objetos decorativos.</a:t>
            </a:r>
            <a:endParaRPr/>
          </a:p>
        </p:txBody>
      </p:sp>
      <p:sp>
        <p:nvSpPr>
          <p:cNvPr id="773" name="Google Shape;773;p88"/>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Moveis para Sala de Estar &gt; </a:t>
            </a:r>
            <a:r>
              <a:rPr lang="pt-BR" sz="2400" b="1" i="0" u="none" strike="noStrike" cap="none" dirty="0">
                <a:solidFill>
                  <a:srgbClr val="000000"/>
                </a:solidFill>
                <a:latin typeface="Roboto"/>
                <a:ea typeface="Roboto"/>
                <a:cs typeface="Roboto"/>
                <a:sym typeface="Roboto"/>
              </a:rPr>
              <a:t>Rack</a:t>
            </a:r>
            <a:endParaRPr dirty="0"/>
          </a:p>
        </p:txBody>
      </p:sp>
      <p:pic>
        <p:nvPicPr>
          <p:cNvPr id="774" name="Google Shape;774;p88" descr="Rack Retrô Para Tv De Até 55&amp;quot; Polegadas Com 1 Porta Paládio-móveis Bechara  - Off White / Cinamomo | Leroy Merlin"/>
          <p:cNvPicPr preferRelativeResize="0"/>
          <p:nvPr/>
        </p:nvPicPr>
        <p:blipFill rotWithShape="1">
          <a:blip r:embed="rId3">
            <a:alphaModFix/>
          </a:blip>
          <a:srcRect/>
          <a:stretch/>
        </p:blipFill>
        <p:spPr>
          <a:xfrm>
            <a:off x="740202" y="2976237"/>
            <a:ext cx="3517142" cy="3517142"/>
          </a:xfrm>
          <a:prstGeom prst="rect">
            <a:avLst/>
          </a:prstGeom>
          <a:noFill/>
          <a:ln>
            <a:noFill/>
          </a:ln>
        </p:spPr>
      </p:pic>
      <p:pic>
        <p:nvPicPr>
          <p:cNvPr id="775" name="Google Shape;775;p88" descr="Rack Retro 120 2 Portas - openbox"/>
          <p:cNvPicPr preferRelativeResize="0"/>
          <p:nvPr/>
        </p:nvPicPr>
        <p:blipFill rotWithShape="1">
          <a:blip r:embed="rId4">
            <a:alphaModFix/>
          </a:blip>
          <a:srcRect/>
          <a:stretch/>
        </p:blipFill>
        <p:spPr>
          <a:xfrm>
            <a:off x="4393265" y="3066474"/>
            <a:ext cx="3269550" cy="3269550"/>
          </a:xfrm>
          <a:prstGeom prst="rect">
            <a:avLst/>
          </a:prstGeom>
          <a:noFill/>
          <a:ln>
            <a:noFill/>
          </a:ln>
        </p:spPr>
      </p:pic>
      <p:pic>
        <p:nvPicPr>
          <p:cNvPr id="776" name="Google Shape;776;p88"/>
          <p:cNvPicPr preferRelativeResize="0"/>
          <p:nvPr/>
        </p:nvPicPr>
        <p:blipFill rotWithShape="1">
          <a:blip r:embed="rId5">
            <a:alphaModFix/>
          </a:blip>
          <a:srcRect/>
          <a:stretch/>
        </p:blipFill>
        <p:spPr>
          <a:xfrm>
            <a:off x="7798736" y="3067895"/>
            <a:ext cx="3366248" cy="3366248"/>
          </a:xfrm>
          <a:prstGeom prst="rect">
            <a:avLst/>
          </a:prstGeom>
          <a:noFill/>
          <a:ln>
            <a:noFill/>
          </a:ln>
        </p:spPr>
      </p:pic>
    </p:spTree>
    <p:extLst>
      <p:ext uri="{BB962C8B-B14F-4D97-AF65-F5344CB8AC3E}">
        <p14:creationId xmlns:p14="http://schemas.microsoft.com/office/powerpoint/2010/main" val="188303073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780"/>
        <p:cNvGrpSpPr/>
        <p:nvPr/>
      </p:nvGrpSpPr>
      <p:grpSpPr>
        <a:xfrm>
          <a:off x="0" y="0"/>
          <a:ext cx="0" cy="0"/>
          <a:chOff x="0" y="0"/>
          <a:chExt cx="0" cy="0"/>
        </a:xfrm>
      </p:grpSpPr>
      <p:sp>
        <p:nvSpPr>
          <p:cNvPr id="781" name="Google Shape;781;p89"/>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Entram em </a:t>
            </a:r>
            <a:r>
              <a:rPr lang="pt-BR" sz="1800" b="1" i="0" u="none" strike="noStrike" cap="none">
                <a:solidFill>
                  <a:srgbClr val="202124"/>
                </a:solidFill>
                <a:latin typeface="Roboto"/>
                <a:ea typeface="Roboto"/>
                <a:cs typeface="Roboto"/>
                <a:sym typeface="Roboto"/>
              </a:rPr>
              <a:t>rack com painel </a:t>
            </a:r>
            <a:r>
              <a:rPr lang="pt-BR" sz="1800" b="0" i="0" u="none" strike="noStrike" cap="none">
                <a:solidFill>
                  <a:srgbClr val="202124"/>
                </a:solidFill>
                <a:latin typeface="Roboto"/>
                <a:ea typeface="Roboto"/>
                <a:cs typeface="Roboto"/>
                <a:sym typeface="Roboto"/>
              </a:rPr>
              <a:t>conjunto de rack com painel, podendo vir embutidos ou como peças separadas.</a:t>
            </a:r>
            <a:endParaRPr/>
          </a:p>
        </p:txBody>
      </p:sp>
      <p:sp>
        <p:nvSpPr>
          <p:cNvPr id="783" name="Google Shape;783;p89"/>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Moveis para Sala de Estar &gt; </a:t>
            </a:r>
            <a:r>
              <a:rPr lang="pt-BR" sz="2400" b="1" i="0" u="none" strike="noStrike" cap="none" dirty="0">
                <a:solidFill>
                  <a:srgbClr val="000000"/>
                </a:solidFill>
                <a:latin typeface="Roboto"/>
                <a:ea typeface="Roboto"/>
                <a:cs typeface="Roboto"/>
                <a:sym typeface="Roboto"/>
              </a:rPr>
              <a:t>Rack com Painel para TV</a:t>
            </a:r>
            <a:endParaRPr dirty="0"/>
          </a:p>
        </p:txBody>
      </p:sp>
      <p:pic>
        <p:nvPicPr>
          <p:cNvPr id="784" name="Google Shape;784;p89"/>
          <p:cNvPicPr preferRelativeResize="0"/>
          <p:nvPr/>
        </p:nvPicPr>
        <p:blipFill rotWithShape="1">
          <a:blip r:embed="rId3">
            <a:alphaModFix/>
          </a:blip>
          <a:srcRect l="13470" r="14304"/>
          <a:stretch/>
        </p:blipFill>
        <p:spPr>
          <a:xfrm>
            <a:off x="626872" y="3048513"/>
            <a:ext cx="3141215" cy="3274475"/>
          </a:xfrm>
          <a:prstGeom prst="rect">
            <a:avLst/>
          </a:prstGeom>
          <a:noFill/>
          <a:ln>
            <a:noFill/>
          </a:ln>
        </p:spPr>
      </p:pic>
      <p:pic>
        <p:nvPicPr>
          <p:cNvPr id="785" name="Google Shape;785;p89"/>
          <p:cNvPicPr preferRelativeResize="0"/>
          <p:nvPr/>
        </p:nvPicPr>
        <p:blipFill rotWithShape="1">
          <a:blip r:embed="rId4">
            <a:alphaModFix/>
          </a:blip>
          <a:srcRect/>
          <a:stretch/>
        </p:blipFill>
        <p:spPr>
          <a:xfrm>
            <a:off x="4290046" y="2879801"/>
            <a:ext cx="3611900" cy="3611900"/>
          </a:xfrm>
          <a:prstGeom prst="rect">
            <a:avLst/>
          </a:prstGeom>
          <a:noFill/>
          <a:ln>
            <a:noFill/>
          </a:ln>
        </p:spPr>
      </p:pic>
      <p:pic>
        <p:nvPicPr>
          <p:cNvPr id="786" name="Google Shape;786;p89" descr="Conjunto Rack Painel TV até 60 Polegadas Aracaju Línea Brasil | Carrefour"/>
          <p:cNvPicPr preferRelativeResize="0"/>
          <p:nvPr/>
        </p:nvPicPr>
        <p:blipFill rotWithShape="1">
          <a:blip r:embed="rId5">
            <a:alphaModFix/>
          </a:blip>
          <a:srcRect/>
          <a:stretch/>
        </p:blipFill>
        <p:spPr>
          <a:xfrm>
            <a:off x="8102893" y="2822243"/>
            <a:ext cx="3727017" cy="3727017"/>
          </a:xfrm>
          <a:prstGeom prst="rect">
            <a:avLst/>
          </a:prstGeom>
          <a:noFill/>
          <a:ln>
            <a:noFill/>
          </a:ln>
        </p:spPr>
      </p:pic>
    </p:spTree>
    <p:extLst>
      <p:ext uri="{BB962C8B-B14F-4D97-AF65-F5344CB8AC3E}">
        <p14:creationId xmlns:p14="http://schemas.microsoft.com/office/powerpoint/2010/main" val="28286064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799"/>
        <p:cNvGrpSpPr/>
        <p:nvPr/>
      </p:nvGrpSpPr>
      <p:grpSpPr>
        <a:xfrm>
          <a:off x="0" y="0"/>
          <a:ext cx="0" cy="0"/>
          <a:chOff x="0" y="0"/>
          <a:chExt cx="0" cy="0"/>
        </a:xfrm>
      </p:grpSpPr>
      <p:sp>
        <p:nvSpPr>
          <p:cNvPr id="800" name="Google Shape;800;p91"/>
          <p:cNvSpPr txBox="1"/>
          <p:nvPr/>
        </p:nvSpPr>
        <p:spPr>
          <a:xfrm>
            <a:off x="735403" y="1898609"/>
            <a:ext cx="10721193" cy="1754286"/>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O </a:t>
            </a:r>
            <a:r>
              <a:rPr lang="pt-BR" sz="1800" b="1" i="0" u="none" strike="noStrike" cap="none" dirty="0">
                <a:solidFill>
                  <a:srgbClr val="202124"/>
                </a:solidFill>
                <a:latin typeface="Roboto"/>
                <a:ea typeface="Roboto"/>
                <a:cs typeface="Roboto"/>
                <a:sym typeface="Roboto"/>
              </a:rPr>
              <a:t>sofá</a:t>
            </a:r>
            <a:r>
              <a:rPr lang="pt-BR" sz="1800" b="0" i="0" u="none" strike="noStrike" cap="none" dirty="0">
                <a:solidFill>
                  <a:srgbClr val="202124"/>
                </a:solidFill>
                <a:latin typeface="Roboto"/>
                <a:ea typeface="Roboto"/>
                <a:cs typeface="Roboto"/>
                <a:sym typeface="Roboto"/>
              </a:rPr>
              <a:t> é um móvel que possui assento comprido e estofado, composto por braços e encostos, podendo ser para duas pessoas ou mais. Ocupa lugar de destaque na sala de estar, e, por isso, possibilita delimitar o espaço no ambiente em relação aos outros móveis que compõem a sala. Geralmente são feitos de madeiras e molas, além da camada de espuma. Possui diversas formas e tamanhos. </a:t>
            </a: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Entram nesta categoria os sofás-camas.</a:t>
            </a:r>
            <a:endParaRPr dirty="0"/>
          </a:p>
        </p:txBody>
      </p:sp>
      <p:sp>
        <p:nvSpPr>
          <p:cNvPr id="802" name="Google Shape;802;p91"/>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Moveis para Sala de Estar &gt; </a:t>
            </a:r>
            <a:r>
              <a:rPr lang="pt-BR" sz="2400" b="1" i="0" u="none" strike="noStrike" cap="none" dirty="0" err="1">
                <a:solidFill>
                  <a:srgbClr val="000000"/>
                </a:solidFill>
                <a:latin typeface="Roboto"/>
                <a:ea typeface="Roboto"/>
                <a:cs typeface="Roboto"/>
                <a:sym typeface="Roboto"/>
              </a:rPr>
              <a:t>Sofa</a:t>
            </a:r>
            <a:endParaRPr sz="2400" b="1" i="0" u="none" strike="noStrike" cap="none" dirty="0">
              <a:solidFill>
                <a:srgbClr val="000000"/>
              </a:solidFill>
              <a:latin typeface="Roboto"/>
              <a:ea typeface="Roboto"/>
              <a:cs typeface="Roboto"/>
              <a:sym typeface="Roboto"/>
            </a:endParaRPr>
          </a:p>
        </p:txBody>
      </p:sp>
      <p:pic>
        <p:nvPicPr>
          <p:cNvPr id="803" name="Google Shape;803;p91" descr="Sofá 2 Lg Pavia"/>
          <p:cNvPicPr preferRelativeResize="0"/>
          <p:nvPr/>
        </p:nvPicPr>
        <p:blipFill rotWithShape="1">
          <a:blip r:embed="rId3">
            <a:alphaModFix/>
          </a:blip>
          <a:srcRect/>
          <a:stretch/>
        </p:blipFill>
        <p:spPr>
          <a:xfrm>
            <a:off x="152643" y="3926595"/>
            <a:ext cx="4680613" cy="2340307"/>
          </a:xfrm>
          <a:prstGeom prst="rect">
            <a:avLst/>
          </a:prstGeom>
          <a:noFill/>
          <a:ln>
            <a:noFill/>
          </a:ln>
        </p:spPr>
      </p:pic>
      <p:pic>
        <p:nvPicPr>
          <p:cNvPr id="804" name="Google Shape;804;p91" descr="Sofá Retrátil e Reclinável 4 Lugares Cinza 2,50m Bayonne - Lojas Incor"/>
          <p:cNvPicPr preferRelativeResize="0"/>
          <p:nvPr/>
        </p:nvPicPr>
        <p:blipFill rotWithShape="1">
          <a:blip r:embed="rId4">
            <a:alphaModFix/>
          </a:blip>
          <a:srcRect t="16736" b="15906"/>
          <a:stretch/>
        </p:blipFill>
        <p:spPr>
          <a:xfrm>
            <a:off x="4723218" y="3764771"/>
            <a:ext cx="3594668" cy="2488483"/>
          </a:xfrm>
          <a:prstGeom prst="rect">
            <a:avLst/>
          </a:prstGeom>
          <a:noFill/>
          <a:ln>
            <a:noFill/>
          </a:ln>
        </p:spPr>
      </p:pic>
      <p:pic>
        <p:nvPicPr>
          <p:cNvPr id="3" name="Imagem 2">
            <a:extLst>
              <a:ext uri="{FF2B5EF4-FFF2-40B4-BE49-F238E27FC236}">
                <a16:creationId xmlns:a16="http://schemas.microsoft.com/office/drawing/2014/main" id="{DA1AF9F0-3502-BCB1-5A68-57C04DCD8696}"/>
              </a:ext>
            </a:extLst>
          </p:cNvPr>
          <p:cNvPicPr>
            <a:picLocks noChangeAspect="1"/>
          </p:cNvPicPr>
          <p:nvPr/>
        </p:nvPicPr>
        <p:blipFill>
          <a:blip r:embed="rId5"/>
          <a:stretch>
            <a:fillRect/>
          </a:stretch>
        </p:blipFill>
        <p:spPr>
          <a:xfrm>
            <a:off x="8444690" y="4120244"/>
            <a:ext cx="3594667" cy="1925714"/>
          </a:xfrm>
          <a:prstGeom prst="rect">
            <a:avLst/>
          </a:prstGeom>
        </p:spPr>
      </p:pic>
    </p:spTree>
    <p:extLst>
      <p:ext uri="{BB962C8B-B14F-4D97-AF65-F5344CB8AC3E}">
        <p14:creationId xmlns:p14="http://schemas.microsoft.com/office/powerpoint/2010/main" val="310497232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22"/>
          <p:cNvSpPr txBox="1"/>
          <p:nvPr/>
        </p:nvSpPr>
        <p:spPr>
          <a:xfrm>
            <a:off x="735403" y="1898609"/>
            <a:ext cx="10721193"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 </a:t>
            </a:r>
            <a:r>
              <a:rPr lang="pt-BR" sz="1800" b="1" i="0" u="none" strike="noStrike" cap="none" dirty="0">
                <a:solidFill>
                  <a:srgbClr val="202124"/>
                </a:solidFill>
                <a:latin typeface="Roboto"/>
                <a:ea typeface="Roboto"/>
                <a:cs typeface="Roboto"/>
                <a:sym typeface="Roboto"/>
              </a:rPr>
              <a:t>adega de vinho </a:t>
            </a:r>
            <a:r>
              <a:rPr lang="pt-BR" sz="1800" b="0" i="0" u="none" strike="noStrike" cap="none" dirty="0">
                <a:solidFill>
                  <a:srgbClr val="202124"/>
                </a:solidFill>
                <a:latin typeface="Roboto"/>
                <a:ea typeface="Roboto"/>
                <a:cs typeface="Roboto"/>
                <a:sym typeface="Roboto"/>
              </a:rPr>
              <a:t>é um móvel, geralmente feito de madeira, específico para guardar vinhos.</a:t>
            </a:r>
            <a:endParaRPr dirty="0"/>
          </a:p>
          <a:p>
            <a:pPr indent="457200" algn="just">
              <a:buSzPts val="1800"/>
            </a:pPr>
            <a:r>
              <a:rPr lang="pt-BR" sz="1800" dirty="0">
                <a:solidFill>
                  <a:srgbClr val="202124"/>
                </a:solidFill>
                <a:latin typeface="Roboto"/>
                <a:ea typeface="Roboto"/>
                <a:cs typeface="Roboto"/>
                <a:sym typeface="Roboto"/>
              </a:rPr>
              <a:t>O </a:t>
            </a:r>
            <a:r>
              <a:rPr lang="pt-BR" sz="1800" b="1" dirty="0">
                <a:solidFill>
                  <a:srgbClr val="202124"/>
                </a:solidFill>
                <a:latin typeface="Roboto"/>
                <a:ea typeface="Roboto"/>
                <a:cs typeface="Roboto"/>
                <a:sym typeface="Roboto"/>
              </a:rPr>
              <a:t>carrinho bar </a:t>
            </a:r>
            <a:r>
              <a:rPr lang="pt-BR" sz="1800" dirty="0">
                <a:solidFill>
                  <a:srgbClr val="202124"/>
                </a:solidFill>
                <a:latin typeface="Roboto"/>
                <a:ea typeface="Roboto"/>
                <a:cs typeface="Roboto"/>
                <a:sym typeface="Roboto"/>
              </a:rPr>
              <a:t>serve para posicionar e expor bebidas de qualquer tipo. Possui rodas para que seja mais fácil de manejar o carrinho caso seja necessário levar o móvel para algum outro cômodo da casa. </a:t>
            </a:r>
            <a:endParaRPr lang="pt-BR" sz="1800" dirty="0">
              <a:solidFill>
                <a:srgbClr val="202124"/>
              </a:solidFill>
              <a:latin typeface="Roboto"/>
              <a:ea typeface="Roboto"/>
              <a:cs typeface="Roboto"/>
            </a:endParaRPr>
          </a:p>
          <a:p>
            <a:pPr indent="457200" algn="just">
              <a:buSzPts val="1800"/>
            </a:pPr>
            <a:r>
              <a:rPr lang="pt-BR" sz="1800" b="1" dirty="0">
                <a:solidFill>
                  <a:srgbClr val="FF0000"/>
                </a:solidFill>
                <a:latin typeface="Roboto"/>
                <a:ea typeface="Roboto"/>
                <a:cs typeface="Roboto"/>
                <a:sym typeface="Roboto"/>
              </a:rPr>
              <a:t>Atenção: </a:t>
            </a:r>
            <a:r>
              <a:rPr lang="pt-BR" sz="1800" dirty="0">
                <a:solidFill>
                  <a:srgbClr val="202124"/>
                </a:solidFill>
                <a:latin typeface="Roboto"/>
                <a:ea typeface="Roboto"/>
                <a:cs typeface="Roboto"/>
                <a:sym typeface="Roboto"/>
              </a:rPr>
              <a:t>a adega de vinhos em móveis é diferente da adega climatizada, pois não tem eletricidade. A adega climatizada possui categoria própria </a:t>
            </a:r>
            <a:r>
              <a:rPr lang="pt-BR" sz="1800" dirty="0" err="1">
                <a:solidFill>
                  <a:srgbClr val="202124"/>
                </a:solidFill>
                <a:latin typeface="Roboto"/>
                <a:ea typeface="Roboto"/>
                <a:cs typeface="Roboto"/>
                <a:sym typeface="Roboto"/>
              </a:rPr>
              <a:t>Eletrodomesticos</a:t>
            </a:r>
            <a:r>
              <a:rPr lang="pt-BR" sz="1800" dirty="0">
                <a:solidFill>
                  <a:srgbClr val="202124"/>
                </a:solidFill>
                <a:latin typeface="Roboto"/>
                <a:ea typeface="Roboto"/>
                <a:cs typeface="Roboto"/>
                <a:sym typeface="Roboto"/>
              </a:rPr>
              <a:t> &gt; </a:t>
            </a:r>
            <a:r>
              <a:rPr lang="pt-BR" sz="1800" b="1" dirty="0">
                <a:solidFill>
                  <a:srgbClr val="202124"/>
                </a:solidFill>
                <a:latin typeface="Roboto"/>
                <a:ea typeface="Roboto"/>
                <a:cs typeface="Roboto"/>
                <a:sym typeface="Roboto"/>
              </a:rPr>
              <a:t>Adega Climatizada</a:t>
            </a:r>
            <a:r>
              <a:rPr lang="pt-BR" sz="1800" dirty="0">
                <a:solidFill>
                  <a:srgbClr val="202124"/>
                </a:solidFill>
                <a:latin typeface="Roboto"/>
                <a:ea typeface="Roboto"/>
                <a:cs typeface="Roboto"/>
                <a:sym typeface="Roboto"/>
              </a:rPr>
              <a:t>.</a:t>
            </a:r>
          </a:p>
        </p:txBody>
      </p:sp>
      <p:sp>
        <p:nvSpPr>
          <p:cNvPr id="125" name="Google Shape;125;p22"/>
          <p:cNvSpPr txBox="1"/>
          <p:nvPr/>
        </p:nvSpPr>
        <p:spPr>
          <a:xfrm>
            <a:off x="519542" y="409451"/>
            <a:ext cx="11152909"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para Sala de Jantar &gt; </a:t>
            </a:r>
            <a:r>
              <a:rPr lang="pt-BR" sz="2400" b="1" i="0" u="none" strike="noStrike" cap="none" dirty="0">
                <a:solidFill>
                  <a:srgbClr val="000000"/>
                </a:solidFill>
                <a:latin typeface="Roboto"/>
                <a:ea typeface="Roboto"/>
                <a:cs typeface="Roboto"/>
                <a:sym typeface="Roboto"/>
              </a:rPr>
              <a:t>Adega de Vinho, Barzinho e Carrinho Bar</a:t>
            </a:r>
            <a:endParaRPr b="1" dirty="0"/>
          </a:p>
        </p:txBody>
      </p:sp>
      <p:pic>
        <p:nvPicPr>
          <p:cNvPr id="126" name="Google Shape;126;p22" descr="Adega 100% Madeira maciça 60 Garrafas Vinho 30 Garrafas Espumantes :  Amazon.com.br: Cozinha"/>
          <p:cNvPicPr preferRelativeResize="0"/>
          <p:nvPr/>
        </p:nvPicPr>
        <p:blipFill rotWithShape="1">
          <a:blip r:embed="rId3">
            <a:alphaModFix/>
          </a:blip>
          <a:srcRect/>
          <a:stretch/>
        </p:blipFill>
        <p:spPr>
          <a:xfrm>
            <a:off x="735403" y="3849667"/>
            <a:ext cx="1739989" cy="2598882"/>
          </a:xfrm>
          <a:prstGeom prst="rect">
            <a:avLst/>
          </a:prstGeom>
          <a:noFill/>
          <a:ln>
            <a:noFill/>
          </a:ln>
        </p:spPr>
      </p:pic>
      <p:pic>
        <p:nvPicPr>
          <p:cNvPr id="127" name="Google Shape;127;p22" descr="Adega Vinhos Aparador MDF Garrafas Bebidas Porta Taças Rolhas Decoração  Casa 45x45cm Imbuia - Soul Fins - Acessórios para Queijos e Vinhos -  Magazine Luiza"/>
          <p:cNvPicPr preferRelativeResize="0"/>
          <p:nvPr/>
        </p:nvPicPr>
        <p:blipFill rotWithShape="1">
          <a:blip r:embed="rId4">
            <a:alphaModFix/>
          </a:blip>
          <a:srcRect/>
          <a:stretch/>
        </p:blipFill>
        <p:spPr>
          <a:xfrm>
            <a:off x="3325560" y="4480329"/>
            <a:ext cx="2278915" cy="2181114"/>
          </a:xfrm>
          <a:prstGeom prst="rect">
            <a:avLst/>
          </a:prstGeom>
          <a:noFill/>
          <a:ln>
            <a:noFill/>
          </a:ln>
        </p:spPr>
      </p:pic>
      <p:pic>
        <p:nvPicPr>
          <p:cNvPr id="2" name="Google Shape;277;p37" descr="Carrinho Bar The nº10 | MUMA + Tanqueray |Carrinho para Chá e Bar | Móveis  | MUMA Móveis e decoração com design assinado">
            <a:extLst>
              <a:ext uri="{FF2B5EF4-FFF2-40B4-BE49-F238E27FC236}">
                <a16:creationId xmlns:a16="http://schemas.microsoft.com/office/drawing/2014/main" id="{8FE56FD5-E4C2-2EEC-C8BE-3BDAB3D3D287}"/>
              </a:ext>
            </a:extLst>
          </p:cNvPr>
          <p:cNvPicPr preferRelativeResize="0"/>
          <p:nvPr/>
        </p:nvPicPr>
        <p:blipFill rotWithShape="1">
          <a:blip r:embed="rId5">
            <a:alphaModFix/>
          </a:blip>
          <a:srcRect/>
          <a:stretch/>
        </p:blipFill>
        <p:spPr>
          <a:xfrm>
            <a:off x="6454643" y="4537106"/>
            <a:ext cx="2278915" cy="2042569"/>
          </a:xfrm>
          <a:prstGeom prst="rect">
            <a:avLst/>
          </a:prstGeom>
          <a:noFill/>
          <a:ln>
            <a:noFill/>
          </a:ln>
        </p:spPr>
      </p:pic>
      <p:pic>
        <p:nvPicPr>
          <p:cNvPr id="3" name="Google Shape;278;p37" descr="Carrinho Bar em Preto Fosco e Cobre - Artesano - Carrinho Bar - Magazine  Luiza">
            <a:extLst>
              <a:ext uri="{FF2B5EF4-FFF2-40B4-BE49-F238E27FC236}">
                <a16:creationId xmlns:a16="http://schemas.microsoft.com/office/drawing/2014/main" id="{E5D8347C-D9A3-66AB-BDEF-0F9CA2981D7E}"/>
              </a:ext>
            </a:extLst>
          </p:cNvPr>
          <p:cNvPicPr preferRelativeResize="0"/>
          <p:nvPr/>
        </p:nvPicPr>
        <p:blipFill rotWithShape="1">
          <a:blip r:embed="rId6">
            <a:alphaModFix/>
          </a:blip>
          <a:srcRect/>
          <a:stretch/>
        </p:blipFill>
        <p:spPr>
          <a:xfrm>
            <a:off x="9025052" y="4330647"/>
            <a:ext cx="3014548" cy="2181114"/>
          </a:xfrm>
          <a:prstGeom prst="rect">
            <a:avLst/>
          </a:prstGeom>
          <a:noFill/>
          <a:ln>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23"/>
          <p:cNvSpPr txBox="1"/>
          <p:nvPr/>
        </p:nvSpPr>
        <p:spPr>
          <a:xfrm>
            <a:off x="710944" y="1478327"/>
            <a:ext cx="10721193" cy="2800726"/>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O </a:t>
            </a:r>
            <a:r>
              <a:rPr lang="pt-BR" sz="1800" b="1" i="0" u="none" strike="noStrike" cap="none" dirty="0">
                <a:solidFill>
                  <a:srgbClr val="202124"/>
                </a:solidFill>
                <a:latin typeface="Roboto"/>
                <a:ea typeface="Roboto"/>
                <a:cs typeface="Roboto"/>
                <a:sym typeface="Roboto"/>
              </a:rPr>
              <a:t>aparador</a:t>
            </a:r>
            <a:r>
              <a:rPr lang="pt-BR" sz="1800" b="0" i="0" u="none" strike="noStrike" cap="none" dirty="0">
                <a:solidFill>
                  <a:srgbClr val="202124"/>
                </a:solidFill>
                <a:latin typeface="Roboto"/>
                <a:ea typeface="Roboto"/>
                <a:cs typeface="Roboto"/>
                <a:sym typeface="Roboto"/>
              </a:rPr>
              <a:t> é um móvel formado por um tampo sobre a base, e pode ser de vários materiais e tamanhos. É usado, geralmente, no hall de entrada, na sala de estar ou de jantar, como apoio para objeto de decoração. </a:t>
            </a:r>
            <a:endParaRPr sz="1800" b="0" i="0" u="none" strike="noStrike" cap="none" dirty="0">
              <a:solidFill>
                <a:srgbClr val="202124"/>
              </a:solidFill>
              <a:latin typeface="Roboto"/>
              <a:ea typeface="Roboto"/>
              <a:cs typeface="Roboto"/>
              <a:sym typeface="Roboto"/>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O </a:t>
            </a:r>
            <a:r>
              <a:rPr lang="pt-BR" sz="1800" b="1" i="0" u="none" strike="noStrike" cap="none" dirty="0">
                <a:solidFill>
                  <a:srgbClr val="202124"/>
                </a:solidFill>
                <a:latin typeface="Roboto"/>
                <a:ea typeface="Roboto"/>
                <a:cs typeface="Roboto"/>
                <a:sym typeface="Roboto"/>
              </a:rPr>
              <a:t>buffet </a:t>
            </a:r>
            <a:r>
              <a:rPr lang="pt-BR" sz="1800" b="0" i="0" u="none" strike="noStrike" cap="none" dirty="0">
                <a:solidFill>
                  <a:srgbClr val="202124"/>
                </a:solidFill>
                <a:latin typeface="Roboto"/>
                <a:ea typeface="Roboto"/>
                <a:cs typeface="Roboto"/>
                <a:sym typeface="Roboto"/>
              </a:rPr>
              <a:t>tem espaço de armazenamento, com portas e gavetas, e serve para guardar louças, taças e cristais delicados. A diferença entre os dois está no tamanho e na profundidade.</a:t>
            </a:r>
          </a:p>
          <a:p>
            <a:pPr indent="457200" algn="just">
              <a:buSzPts val="1800"/>
            </a:pPr>
            <a:r>
              <a:rPr lang="pt-BR" sz="1800" dirty="0">
                <a:solidFill>
                  <a:srgbClr val="202124"/>
                </a:solidFill>
                <a:latin typeface="Roboto"/>
                <a:ea typeface="Roboto"/>
                <a:cs typeface="Roboto"/>
                <a:sym typeface="Roboto"/>
              </a:rPr>
              <a:t>A </a:t>
            </a:r>
            <a:r>
              <a:rPr lang="pt-BR" sz="1800" b="1" dirty="0">
                <a:solidFill>
                  <a:srgbClr val="202124"/>
                </a:solidFill>
                <a:latin typeface="Roboto"/>
                <a:ea typeface="Roboto"/>
                <a:cs typeface="Roboto"/>
                <a:sym typeface="Roboto"/>
              </a:rPr>
              <a:t>cristaleira</a:t>
            </a:r>
            <a:r>
              <a:rPr lang="pt-BR" sz="1800" dirty="0">
                <a:solidFill>
                  <a:srgbClr val="202124"/>
                </a:solidFill>
                <a:latin typeface="Roboto"/>
                <a:ea typeface="Roboto"/>
                <a:cs typeface="Roboto"/>
                <a:sym typeface="Roboto"/>
              </a:rPr>
              <a:t> é um móvel semelhante ao armário, porém o que o difere são as portas de vidro, onde são guardados objetos, como, por exemplo, copos, xícaras, taças, garrafas, entre outros. Possui diversas formas e tamanhos, e pode ser usado em sala de estar ou de jantar. Costuma ser usado como decoração de um ambiente.</a:t>
            </a:r>
            <a:endParaRPr lang="pt-BR" sz="1800" dirty="0">
              <a:solidFill>
                <a:srgbClr val="202124"/>
              </a:solidFill>
              <a:latin typeface="Roboto"/>
              <a:ea typeface="Roboto"/>
              <a:cs typeface="Roboto"/>
            </a:endParaRPr>
          </a:p>
          <a:p>
            <a:pPr marL="0" marR="0" lvl="0" indent="457200" algn="just" rtl="0">
              <a:lnSpc>
                <a:spcPct val="100000"/>
              </a:lnSpc>
              <a:spcBef>
                <a:spcPts val="0"/>
              </a:spcBef>
              <a:spcAft>
                <a:spcPts val="0"/>
              </a:spcAft>
              <a:buClr>
                <a:srgbClr val="000000"/>
              </a:buClr>
              <a:buSzPts val="1800"/>
              <a:buFont typeface="Arial"/>
              <a:buNone/>
            </a:pPr>
            <a:endParaRPr dirty="0"/>
          </a:p>
        </p:txBody>
      </p:sp>
      <p:sp>
        <p:nvSpPr>
          <p:cNvPr id="134" name="Google Shape;134;p23"/>
          <p:cNvSpPr txBox="1"/>
          <p:nvPr/>
        </p:nvSpPr>
        <p:spPr>
          <a:xfrm>
            <a:off x="1308440" y="581464"/>
            <a:ext cx="9575117"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para Sala de Jantar &gt; </a:t>
            </a:r>
            <a:r>
              <a:rPr lang="pt-BR" sz="2400" b="1" i="0" u="none" strike="noStrike" cap="none" dirty="0">
                <a:solidFill>
                  <a:srgbClr val="000000"/>
                </a:solidFill>
                <a:latin typeface="Roboto"/>
                <a:ea typeface="Roboto"/>
                <a:cs typeface="Roboto"/>
                <a:sym typeface="Roboto"/>
              </a:rPr>
              <a:t>Aparador, Buffet e Cristaleira</a:t>
            </a:r>
            <a:endParaRPr b="1" dirty="0"/>
          </a:p>
        </p:txBody>
      </p:sp>
      <p:pic>
        <p:nvPicPr>
          <p:cNvPr id="135" name="Google Shape;135;p23" descr="Aparador Astro Nature/Off White| Bel Air Móveis - belairmoveis-mob"/>
          <p:cNvPicPr preferRelativeResize="0"/>
          <p:nvPr/>
        </p:nvPicPr>
        <p:blipFill rotWithShape="1">
          <a:blip r:embed="rId3">
            <a:alphaModFix/>
          </a:blip>
          <a:srcRect/>
          <a:stretch/>
        </p:blipFill>
        <p:spPr>
          <a:xfrm>
            <a:off x="1456705" y="4279053"/>
            <a:ext cx="1993942" cy="2008908"/>
          </a:xfrm>
          <a:prstGeom prst="rect">
            <a:avLst/>
          </a:prstGeom>
          <a:noFill/>
          <a:ln>
            <a:noFill/>
          </a:ln>
        </p:spPr>
      </p:pic>
      <p:pic>
        <p:nvPicPr>
          <p:cNvPr id="136" name="Google Shape;136;p23" descr="Buffet Classic Branco Acetinado - Imcal Móveis - Buffet e Balcão para Sala  de Jantar - Magazine Luiza"/>
          <p:cNvPicPr preferRelativeResize="0"/>
          <p:nvPr/>
        </p:nvPicPr>
        <p:blipFill rotWithShape="1">
          <a:blip r:embed="rId4">
            <a:alphaModFix/>
          </a:blip>
          <a:srcRect/>
          <a:stretch/>
        </p:blipFill>
        <p:spPr>
          <a:xfrm>
            <a:off x="4858036" y="4396579"/>
            <a:ext cx="2583356" cy="1737787"/>
          </a:xfrm>
          <a:prstGeom prst="rect">
            <a:avLst/>
          </a:prstGeom>
          <a:noFill/>
          <a:ln>
            <a:noFill/>
          </a:ln>
        </p:spPr>
      </p:pic>
      <p:sp>
        <p:nvSpPr>
          <p:cNvPr id="137" name="Google Shape;137;p23"/>
          <p:cNvSpPr txBox="1"/>
          <p:nvPr/>
        </p:nvSpPr>
        <p:spPr>
          <a:xfrm>
            <a:off x="1739785" y="6200237"/>
            <a:ext cx="1304466"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dirty="0">
                <a:solidFill>
                  <a:srgbClr val="000000"/>
                </a:solidFill>
                <a:latin typeface="Roboto"/>
                <a:ea typeface="Roboto"/>
                <a:cs typeface="Roboto"/>
                <a:sym typeface="Roboto"/>
              </a:rPr>
              <a:t>Aparador</a:t>
            </a:r>
            <a:endParaRPr dirty="0"/>
          </a:p>
        </p:txBody>
      </p:sp>
      <p:sp>
        <p:nvSpPr>
          <p:cNvPr id="138" name="Google Shape;138;p23"/>
          <p:cNvSpPr txBox="1"/>
          <p:nvPr/>
        </p:nvSpPr>
        <p:spPr>
          <a:xfrm>
            <a:off x="5735839" y="6200196"/>
            <a:ext cx="88774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dirty="0">
                <a:solidFill>
                  <a:srgbClr val="000000"/>
                </a:solidFill>
                <a:latin typeface="Roboto"/>
                <a:ea typeface="Roboto"/>
                <a:cs typeface="Roboto"/>
                <a:sym typeface="Roboto"/>
              </a:rPr>
              <a:t>Buffet</a:t>
            </a:r>
            <a:endParaRPr dirty="0"/>
          </a:p>
        </p:txBody>
      </p:sp>
      <p:pic>
        <p:nvPicPr>
          <p:cNvPr id="2" name="Google Shape;400;p50" descr="Cristaleira Caicó em Madeira Maciça">
            <a:extLst>
              <a:ext uri="{FF2B5EF4-FFF2-40B4-BE49-F238E27FC236}">
                <a16:creationId xmlns:a16="http://schemas.microsoft.com/office/drawing/2014/main" id="{3ED7E348-A863-B147-CECA-99FD2A910596}"/>
              </a:ext>
            </a:extLst>
          </p:cNvPr>
          <p:cNvPicPr preferRelativeResize="0"/>
          <p:nvPr/>
        </p:nvPicPr>
        <p:blipFill rotWithShape="1">
          <a:blip r:embed="rId5">
            <a:alphaModFix/>
          </a:blip>
          <a:srcRect l="21142" t="4429" r="20871" b="4429"/>
          <a:stretch/>
        </p:blipFill>
        <p:spPr>
          <a:xfrm>
            <a:off x="8741355" y="4191329"/>
            <a:ext cx="1402568" cy="2008908"/>
          </a:xfrm>
          <a:prstGeom prst="rect">
            <a:avLst/>
          </a:prstGeom>
          <a:noFill/>
          <a:ln>
            <a:noFill/>
          </a:ln>
        </p:spPr>
      </p:pic>
      <p:sp>
        <p:nvSpPr>
          <p:cNvPr id="3" name="Google Shape;138;p23">
            <a:extLst>
              <a:ext uri="{FF2B5EF4-FFF2-40B4-BE49-F238E27FC236}">
                <a16:creationId xmlns:a16="http://schemas.microsoft.com/office/drawing/2014/main" id="{DE9AE332-2FF9-989C-8F43-E20DA76E25D0}"/>
              </a:ext>
            </a:extLst>
          </p:cNvPr>
          <p:cNvSpPr txBox="1"/>
          <p:nvPr/>
        </p:nvSpPr>
        <p:spPr>
          <a:xfrm>
            <a:off x="8908771" y="6200237"/>
            <a:ext cx="1235152"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dirty="0">
                <a:latin typeface="Roboto"/>
                <a:ea typeface="Roboto"/>
                <a:cs typeface="Roboto"/>
                <a:sym typeface="Roboto"/>
              </a:rPr>
              <a:t>Cristaleira</a:t>
            </a:r>
            <a:endParaRPr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26"/>
          <p:cNvSpPr txBox="1"/>
          <p:nvPr/>
        </p:nvSpPr>
        <p:spPr>
          <a:xfrm>
            <a:off x="735403"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O </a:t>
            </a:r>
            <a:r>
              <a:rPr lang="pt-BR" sz="1800" b="1" i="0" u="none" strike="noStrike" cap="none" dirty="0">
                <a:solidFill>
                  <a:srgbClr val="202124"/>
                </a:solidFill>
                <a:latin typeface="Roboto"/>
                <a:ea typeface="Roboto"/>
                <a:cs typeface="Roboto"/>
                <a:sym typeface="Roboto"/>
              </a:rPr>
              <a:t>banco</a:t>
            </a:r>
            <a:r>
              <a:rPr lang="pt-BR" sz="1800" b="0" i="0" u="none" strike="noStrike" cap="none" dirty="0">
                <a:solidFill>
                  <a:srgbClr val="202124"/>
                </a:solidFill>
                <a:latin typeface="Roboto"/>
                <a:ea typeface="Roboto"/>
                <a:cs typeface="Roboto"/>
                <a:sym typeface="Roboto"/>
              </a:rPr>
              <a:t> é maior e mais largo, acomoda com conforto mais pessoas e ajuda a dividir os ambientes de uma sala, tal qual fazem os sofás. </a:t>
            </a:r>
            <a:endParaRPr dirty="0"/>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 </a:t>
            </a:r>
            <a:r>
              <a:rPr lang="pt-BR" sz="1800" b="1" i="0" u="none" strike="noStrike" cap="none" dirty="0">
                <a:solidFill>
                  <a:srgbClr val="202124"/>
                </a:solidFill>
                <a:latin typeface="Roboto"/>
                <a:ea typeface="Roboto"/>
                <a:cs typeface="Roboto"/>
                <a:sym typeface="Roboto"/>
              </a:rPr>
              <a:t>banqueta</a:t>
            </a:r>
            <a:r>
              <a:rPr lang="pt-BR" sz="1800" b="0" i="0" u="none" strike="noStrike" cap="none" dirty="0">
                <a:solidFill>
                  <a:srgbClr val="202124"/>
                </a:solidFill>
                <a:latin typeface="Roboto"/>
                <a:ea typeface="Roboto"/>
                <a:cs typeface="Roboto"/>
                <a:sym typeface="Roboto"/>
              </a:rPr>
              <a:t> é mais alta, geralmente utilizada ao lado do bar ou para compor a bancada de uma cozinha americana.</a:t>
            </a:r>
            <a:endParaRPr dirty="0"/>
          </a:p>
        </p:txBody>
      </p:sp>
      <p:sp>
        <p:nvSpPr>
          <p:cNvPr id="168" name="Google Shape;168;p26"/>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para Sala de Jantar &gt; </a:t>
            </a:r>
            <a:r>
              <a:rPr lang="pt-BR" sz="2400" b="1" i="0" u="none" strike="noStrike" cap="none" dirty="0">
                <a:solidFill>
                  <a:srgbClr val="000000"/>
                </a:solidFill>
                <a:latin typeface="Roboto"/>
                <a:ea typeface="Roboto"/>
                <a:cs typeface="Roboto"/>
                <a:sym typeface="Roboto"/>
              </a:rPr>
              <a:t>Banco e Banqueta</a:t>
            </a:r>
            <a:endParaRPr b="1" dirty="0"/>
          </a:p>
        </p:txBody>
      </p:sp>
      <p:pic>
        <p:nvPicPr>
          <p:cNvPr id="169" name="Google Shape;169;p26" descr="Banqueta Lótus Preta | Loja Mor"/>
          <p:cNvPicPr preferRelativeResize="0"/>
          <p:nvPr/>
        </p:nvPicPr>
        <p:blipFill rotWithShape="1">
          <a:blip r:embed="rId3">
            <a:alphaModFix/>
          </a:blip>
          <a:srcRect/>
          <a:stretch/>
        </p:blipFill>
        <p:spPr>
          <a:xfrm>
            <a:off x="6725641" y="3561621"/>
            <a:ext cx="2725415" cy="2725415"/>
          </a:xfrm>
          <a:prstGeom prst="rect">
            <a:avLst/>
          </a:prstGeom>
          <a:noFill/>
          <a:ln>
            <a:noFill/>
          </a:ln>
        </p:spPr>
      </p:pic>
      <p:pic>
        <p:nvPicPr>
          <p:cNvPr id="170" name="Google Shape;170;p26"/>
          <p:cNvPicPr preferRelativeResize="0"/>
          <p:nvPr/>
        </p:nvPicPr>
        <p:blipFill rotWithShape="1">
          <a:blip r:embed="rId4">
            <a:alphaModFix/>
          </a:blip>
          <a:srcRect/>
          <a:stretch/>
        </p:blipFill>
        <p:spPr>
          <a:xfrm>
            <a:off x="9627289" y="4121241"/>
            <a:ext cx="1990738" cy="1834393"/>
          </a:xfrm>
          <a:prstGeom prst="rect">
            <a:avLst/>
          </a:prstGeom>
          <a:noFill/>
          <a:ln>
            <a:noFill/>
          </a:ln>
        </p:spPr>
      </p:pic>
      <p:pic>
        <p:nvPicPr>
          <p:cNvPr id="172" name="Google Shape;172;p26"/>
          <p:cNvPicPr preferRelativeResize="0"/>
          <p:nvPr/>
        </p:nvPicPr>
        <p:blipFill rotWithShape="1">
          <a:blip r:embed="rId5">
            <a:alphaModFix/>
          </a:blip>
          <a:srcRect/>
          <a:stretch/>
        </p:blipFill>
        <p:spPr>
          <a:xfrm>
            <a:off x="3827981" y="3661012"/>
            <a:ext cx="2897660" cy="2526634"/>
          </a:xfrm>
          <a:prstGeom prst="rect">
            <a:avLst/>
          </a:prstGeom>
          <a:noFill/>
          <a:ln>
            <a:noFill/>
          </a:ln>
        </p:spPr>
      </p:pic>
      <p:pic>
        <p:nvPicPr>
          <p:cNvPr id="2050" name="Picture 2" descr="img 0498 copiar">
            <a:extLst>
              <a:ext uri="{FF2B5EF4-FFF2-40B4-BE49-F238E27FC236}">
                <a16:creationId xmlns:a16="http://schemas.microsoft.com/office/drawing/2014/main" id="{33DECDA4-BACA-8B0A-3EF4-DF3C997D6EAB}"/>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27091" b="21515"/>
          <a:stretch/>
        </p:blipFill>
        <p:spPr bwMode="auto">
          <a:xfrm>
            <a:off x="350299" y="4254027"/>
            <a:ext cx="3064606" cy="170160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sp>
        <p:nvSpPr>
          <p:cNvPr id="310" name="Google Shape;310;p41"/>
          <p:cNvSpPr txBox="1"/>
          <p:nvPr/>
        </p:nvSpPr>
        <p:spPr>
          <a:xfrm>
            <a:off x="735403" y="1898609"/>
            <a:ext cx="10721193"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Entram na categoria </a:t>
            </a:r>
            <a:r>
              <a:rPr lang="pt-BR" sz="1800" b="1" i="0" u="none" strike="noStrike" cap="none" dirty="0">
                <a:solidFill>
                  <a:srgbClr val="202124"/>
                </a:solidFill>
                <a:latin typeface="Roboto"/>
                <a:ea typeface="Roboto"/>
                <a:cs typeface="Roboto"/>
                <a:sym typeface="Roboto"/>
              </a:rPr>
              <a:t>conjunto de aparador, buffet</a:t>
            </a:r>
            <a:r>
              <a:rPr lang="pt-BR" sz="1800" b="1" dirty="0">
                <a:solidFill>
                  <a:srgbClr val="202124"/>
                </a:solidFill>
                <a:latin typeface="Roboto"/>
                <a:ea typeface="Roboto"/>
                <a:cs typeface="Roboto"/>
                <a:sym typeface="Roboto"/>
              </a:rPr>
              <a:t> e </a:t>
            </a:r>
            <a:r>
              <a:rPr lang="pt-BR" sz="1800" b="1" i="0" u="none" strike="noStrike" cap="none" dirty="0">
                <a:solidFill>
                  <a:srgbClr val="202124"/>
                </a:solidFill>
                <a:latin typeface="Roboto"/>
                <a:ea typeface="Roboto"/>
                <a:cs typeface="Roboto"/>
                <a:sym typeface="Roboto"/>
              </a:rPr>
              <a:t>cristaleira </a:t>
            </a:r>
            <a:r>
              <a:rPr lang="pt-BR" sz="1800" b="0" i="0" u="none" strike="noStrike" cap="none" dirty="0">
                <a:solidFill>
                  <a:srgbClr val="202124"/>
                </a:solidFill>
                <a:latin typeface="Roboto"/>
                <a:ea typeface="Roboto"/>
                <a:cs typeface="Roboto"/>
                <a:sym typeface="Roboto"/>
              </a:rPr>
              <a:t>os conjuntos de móveis combinados entre aparador, buffet e cristaleira, podendo as combinações serem entre aparador e buffet, aparador e cristaleira, buffet e cristaleira, e até mesmo os três produtos juntos. Aparador, buffet e cristaleira vendidos em mais de um item são considerados também na categoria, como, por exemplo, dois aparadores, dois buffets, duas cristaleiras.</a:t>
            </a:r>
            <a:endParaRPr dirty="0"/>
          </a:p>
        </p:txBody>
      </p:sp>
      <p:sp>
        <p:nvSpPr>
          <p:cNvPr id="312" name="Google Shape;312;p41"/>
          <p:cNvSpPr txBox="1"/>
          <p:nvPr/>
        </p:nvSpPr>
        <p:spPr>
          <a:xfrm>
            <a:off x="406434" y="396341"/>
            <a:ext cx="11374582"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para Sala de Jantar &gt; </a:t>
            </a:r>
            <a:r>
              <a:rPr lang="pt-BR" sz="2400" b="1" i="0" u="none" strike="noStrike" cap="none" dirty="0">
                <a:solidFill>
                  <a:srgbClr val="000000"/>
                </a:solidFill>
                <a:latin typeface="Roboto"/>
                <a:ea typeface="Roboto"/>
                <a:cs typeface="Roboto"/>
                <a:sym typeface="Roboto"/>
              </a:rPr>
              <a:t>Conjunto de Aparador, Buffet e Cristaleira</a:t>
            </a:r>
            <a:endParaRPr b="1" dirty="0"/>
          </a:p>
        </p:txBody>
      </p:sp>
      <p:pic>
        <p:nvPicPr>
          <p:cNvPr id="313" name="Google Shape;313;p41" descr="Conjunto Sala de Estar Buffet + Aparador + Cristaleira - Imcal Móveis"/>
          <p:cNvPicPr preferRelativeResize="0"/>
          <p:nvPr/>
        </p:nvPicPr>
        <p:blipFill rotWithShape="1">
          <a:blip r:embed="rId3">
            <a:alphaModFix/>
          </a:blip>
          <a:srcRect/>
          <a:stretch/>
        </p:blipFill>
        <p:spPr>
          <a:xfrm>
            <a:off x="869994" y="3482105"/>
            <a:ext cx="3219108" cy="2816801"/>
          </a:xfrm>
          <a:prstGeom prst="rect">
            <a:avLst/>
          </a:prstGeom>
          <a:noFill/>
          <a:ln>
            <a:noFill/>
          </a:ln>
        </p:spPr>
      </p:pic>
      <p:pic>
        <p:nvPicPr>
          <p:cNvPr id="314" name="Google Shape;314;p41" descr="Kit 2 Aparadores Para Sala De Estar Porto Pés Metálicos Preto - Fit Mobel |  Leroy Merlin"/>
          <p:cNvPicPr preferRelativeResize="0"/>
          <p:nvPr/>
        </p:nvPicPr>
        <p:blipFill rotWithShape="1">
          <a:blip r:embed="rId4">
            <a:alphaModFix/>
          </a:blip>
          <a:srcRect/>
          <a:stretch/>
        </p:blipFill>
        <p:spPr>
          <a:xfrm>
            <a:off x="4664975" y="3613101"/>
            <a:ext cx="2857500" cy="2857500"/>
          </a:xfrm>
          <a:prstGeom prst="rect">
            <a:avLst/>
          </a:prstGeom>
          <a:noFill/>
          <a:ln>
            <a:noFill/>
          </a:ln>
        </p:spPr>
      </p:pic>
      <p:pic>
        <p:nvPicPr>
          <p:cNvPr id="315" name="Google Shape;315;p41" descr="Conjunto Buffet Delta 3 Portas + Cristaleira Tiffany"/>
          <p:cNvPicPr preferRelativeResize="0"/>
          <p:nvPr/>
        </p:nvPicPr>
        <p:blipFill rotWithShape="1">
          <a:blip r:embed="rId5">
            <a:alphaModFix/>
          </a:blip>
          <a:srcRect/>
          <a:stretch/>
        </p:blipFill>
        <p:spPr>
          <a:xfrm>
            <a:off x="8163814" y="3613101"/>
            <a:ext cx="3016510" cy="2639522"/>
          </a:xfrm>
          <a:prstGeom prst="rect">
            <a:avLst/>
          </a:prstGeom>
          <a:noFill/>
          <a:ln>
            <a:noFill/>
          </a:ln>
        </p:spPr>
      </p:pic>
    </p:spTree>
    <p:extLst>
      <p:ext uri="{BB962C8B-B14F-4D97-AF65-F5344CB8AC3E}">
        <p14:creationId xmlns:p14="http://schemas.microsoft.com/office/powerpoint/2010/main" val="378559851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366"/>
        <p:cNvGrpSpPr/>
        <p:nvPr/>
      </p:nvGrpSpPr>
      <p:grpSpPr>
        <a:xfrm>
          <a:off x="0" y="0"/>
          <a:ext cx="0" cy="0"/>
          <a:chOff x="0" y="0"/>
          <a:chExt cx="0" cy="0"/>
        </a:xfrm>
      </p:grpSpPr>
      <p:sp>
        <p:nvSpPr>
          <p:cNvPr id="367" name="Google Shape;367;p47"/>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Entram em </a:t>
            </a:r>
            <a:r>
              <a:rPr lang="pt-BR" sz="1800" b="1" i="0" u="none" strike="noStrike" cap="none" dirty="0">
                <a:solidFill>
                  <a:srgbClr val="202124"/>
                </a:solidFill>
                <a:latin typeface="Roboto"/>
                <a:ea typeface="Roboto"/>
                <a:cs typeface="Roboto"/>
                <a:sym typeface="Roboto"/>
              </a:rPr>
              <a:t>conjunto de mesa com cadeira sala de jantar </a:t>
            </a:r>
            <a:r>
              <a:rPr lang="pt-BR" sz="1800" b="0" i="0" u="none" strike="noStrike" cap="none" dirty="0">
                <a:solidFill>
                  <a:srgbClr val="202124"/>
                </a:solidFill>
                <a:latin typeface="Roboto"/>
                <a:ea typeface="Roboto"/>
                <a:cs typeface="Roboto"/>
                <a:sym typeface="Roboto"/>
              </a:rPr>
              <a:t>apenas as mesas e cadeiras que são vendidas em conjuntos que são usadas na sala de jantar. Geralmente, o material usado para a fabricação dos produtos é madeira e a cadeira costuma ser acolchoada.</a:t>
            </a:r>
            <a:endParaRPr sz="1800" b="0" i="0" u="none" strike="noStrike" cap="none" dirty="0">
              <a:solidFill>
                <a:srgbClr val="202124"/>
              </a:solidFill>
              <a:latin typeface="Roboto"/>
              <a:ea typeface="Roboto"/>
              <a:cs typeface="Roboto"/>
              <a:sym typeface="Roboto"/>
            </a:endParaRPr>
          </a:p>
        </p:txBody>
      </p:sp>
      <p:sp>
        <p:nvSpPr>
          <p:cNvPr id="369" name="Google Shape;369;p47"/>
          <p:cNvSpPr txBox="1"/>
          <p:nvPr/>
        </p:nvSpPr>
        <p:spPr>
          <a:xfrm>
            <a:off x="2527108" y="384311"/>
            <a:ext cx="7137782" cy="83095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Moveis para Sala de Jantar &gt; </a:t>
            </a:r>
          </a:p>
          <a:p>
            <a:pPr marL="0" marR="0" lvl="0" indent="0" algn="ctr" rtl="0">
              <a:lnSpc>
                <a:spcPct val="100000"/>
              </a:lnSpc>
              <a:spcBef>
                <a:spcPts val="0"/>
              </a:spcBef>
              <a:spcAft>
                <a:spcPts val="0"/>
              </a:spcAft>
              <a:buClr>
                <a:srgbClr val="000000"/>
              </a:buClr>
              <a:buSzPts val="1800"/>
              <a:buFont typeface="Arial"/>
              <a:buNone/>
            </a:pPr>
            <a:r>
              <a:rPr lang="pt-BR" sz="2400" b="1" i="0" u="none" strike="noStrike" cap="none" dirty="0">
                <a:solidFill>
                  <a:srgbClr val="000000"/>
                </a:solidFill>
                <a:latin typeface="Roboto"/>
                <a:ea typeface="Roboto"/>
                <a:cs typeface="Roboto"/>
                <a:sym typeface="Roboto"/>
              </a:rPr>
              <a:t>Conjunto de Mesa com Cadeira Sala de Jantar</a:t>
            </a:r>
            <a:endParaRPr b="1" dirty="0"/>
          </a:p>
        </p:txBody>
      </p:sp>
      <p:pic>
        <p:nvPicPr>
          <p:cNvPr id="370" name="Google Shape;370;p47" descr="Conjunto Sala de Jantar Mesa Nature Sem Vidro e 4 Cadeiras Liana - Ref as -  1172 + 2136 em Promoção | Ofertas na Americanas"/>
          <p:cNvPicPr preferRelativeResize="0"/>
          <p:nvPr/>
        </p:nvPicPr>
        <p:blipFill rotWithShape="1">
          <a:blip r:embed="rId3">
            <a:alphaModFix/>
          </a:blip>
          <a:srcRect/>
          <a:stretch/>
        </p:blipFill>
        <p:spPr>
          <a:xfrm>
            <a:off x="159081" y="3140651"/>
            <a:ext cx="3498283" cy="3498283"/>
          </a:xfrm>
          <a:prstGeom prst="rect">
            <a:avLst/>
          </a:prstGeom>
          <a:noFill/>
          <a:ln>
            <a:noFill/>
          </a:ln>
        </p:spPr>
      </p:pic>
      <p:pic>
        <p:nvPicPr>
          <p:cNvPr id="371" name="Google Shape;371;p47" descr="Comprar Conjunto Sala de Jantar 6 Cadeiras Apogeu Móveis Lopas Rovere  Naturale/Suede Animale Bege - Jaele Eletromóveis"/>
          <p:cNvPicPr preferRelativeResize="0"/>
          <p:nvPr/>
        </p:nvPicPr>
        <p:blipFill rotWithShape="1">
          <a:blip r:embed="rId4">
            <a:alphaModFix/>
          </a:blip>
          <a:srcRect t="20147" b="16142"/>
          <a:stretch/>
        </p:blipFill>
        <p:spPr>
          <a:xfrm>
            <a:off x="3810894" y="3305898"/>
            <a:ext cx="4293127" cy="2735180"/>
          </a:xfrm>
          <a:prstGeom prst="rect">
            <a:avLst/>
          </a:prstGeom>
          <a:noFill/>
          <a:ln>
            <a:noFill/>
          </a:ln>
        </p:spPr>
      </p:pic>
      <p:pic>
        <p:nvPicPr>
          <p:cNvPr id="3" name="Imagem 2">
            <a:extLst>
              <a:ext uri="{FF2B5EF4-FFF2-40B4-BE49-F238E27FC236}">
                <a16:creationId xmlns:a16="http://schemas.microsoft.com/office/drawing/2014/main" id="{78C25D8E-8ACB-C4EA-1A0F-5E2048A14032}"/>
              </a:ext>
            </a:extLst>
          </p:cNvPr>
          <p:cNvPicPr>
            <a:picLocks noChangeAspect="1"/>
          </p:cNvPicPr>
          <p:nvPr/>
        </p:nvPicPr>
        <p:blipFill>
          <a:blip r:embed="rId5"/>
          <a:stretch>
            <a:fillRect/>
          </a:stretch>
        </p:blipFill>
        <p:spPr>
          <a:xfrm>
            <a:off x="8257552" y="3305898"/>
            <a:ext cx="3695756" cy="3167791"/>
          </a:xfrm>
          <a:prstGeom prst="rect">
            <a:avLst/>
          </a:prstGeom>
        </p:spPr>
      </p:pic>
    </p:spTree>
    <p:extLst>
      <p:ext uri="{BB962C8B-B14F-4D97-AF65-F5344CB8AC3E}">
        <p14:creationId xmlns:p14="http://schemas.microsoft.com/office/powerpoint/2010/main" val="64750962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sp>
        <p:nvSpPr>
          <p:cNvPr id="423" name="Google Shape;423;p53"/>
          <p:cNvSpPr txBox="1"/>
          <p:nvPr/>
        </p:nvSpPr>
        <p:spPr>
          <a:xfrm>
            <a:off x="735402"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Arquivo e gaveteiro</a:t>
            </a:r>
            <a:r>
              <a:rPr lang="pt-BR" sz="1800" b="0" i="0" u="none" strike="noStrike" cap="none" dirty="0">
                <a:solidFill>
                  <a:srgbClr val="202124"/>
                </a:solidFill>
                <a:latin typeface="Roboto"/>
                <a:ea typeface="Roboto"/>
                <a:cs typeface="Roboto"/>
                <a:sym typeface="Roboto"/>
              </a:rPr>
              <a:t> são móveis com diversas gavetas que podem tanto ser de madeira, como de aço ou plástico, alguns modelos possuem rodinhas para melhor locomoção. São utilizadas geralmente para guardar materiais de escritório. </a:t>
            </a:r>
            <a:endParaRPr dirty="0"/>
          </a:p>
        </p:txBody>
      </p:sp>
      <p:sp>
        <p:nvSpPr>
          <p:cNvPr id="425" name="Google Shape;425;p53"/>
          <p:cNvSpPr txBox="1"/>
          <p:nvPr/>
        </p:nvSpPr>
        <p:spPr>
          <a:xfrm>
            <a:off x="2783374" y="397209"/>
            <a:ext cx="6625246"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Outros Moveis &gt; </a:t>
            </a:r>
            <a:r>
              <a:rPr lang="pt-BR" sz="2400" b="1" i="0" u="none" strike="noStrike" cap="none" dirty="0">
                <a:solidFill>
                  <a:srgbClr val="202124"/>
                </a:solidFill>
                <a:latin typeface="Roboto"/>
                <a:ea typeface="Roboto"/>
                <a:cs typeface="Roboto"/>
                <a:sym typeface="Roboto"/>
              </a:rPr>
              <a:t>Arquivo e Gaveteiro</a:t>
            </a:r>
            <a:endParaRPr dirty="0"/>
          </a:p>
        </p:txBody>
      </p:sp>
      <p:pic>
        <p:nvPicPr>
          <p:cNvPr id="426" name="Google Shape;426;p53" descr="Gaveteiro Arquivo com Chave 4 Gavetas 1004 Kappesberg Teca Itália -  Gaveteiro para Escritório - Magazine Luiza"/>
          <p:cNvPicPr preferRelativeResize="0"/>
          <p:nvPr/>
        </p:nvPicPr>
        <p:blipFill rotWithShape="1">
          <a:blip r:embed="rId3">
            <a:alphaModFix/>
          </a:blip>
          <a:srcRect l="25845" r="29529"/>
          <a:stretch/>
        </p:blipFill>
        <p:spPr>
          <a:xfrm>
            <a:off x="823415" y="3325580"/>
            <a:ext cx="1392071" cy="3119449"/>
          </a:xfrm>
          <a:prstGeom prst="rect">
            <a:avLst/>
          </a:prstGeom>
          <a:noFill/>
          <a:ln>
            <a:noFill/>
          </a:ln>
        </p:spPr>
      </p:pic>
      <p:pic>
        <p:nvPicPr>
          <p:cNvPr id="427" name="Google Shape;427;p53" descr="Gaveteiro Arquivo Com chave Teca Italia Kappesberg| Milani Store"/>
          <p:cNvPicPr preferRelativeResize="0"/>
          <p:nvPr/>
        </p:nvPicPr>
        <p:blipFill rotWithShape="1">
          <a:blip r:embed="rId4">
            <a:alphaModFix/>
          </a:blip>
          <a:srcRect l="12472" t="4266" r="12424" b="6483"/>
          <a:stretch/>
        </p:blipFill>
        <p:spPr>
          <a:xfrm>
            <a:off x="3138984" y="3493232"/>
            <a:ext cx="2342866" cy="2784143"/>
          </a:xfrm>
          <a:prstGeom prst="rect">
            <a:avLst/>
          </a:prstGeom>
          <a:noFill/>
          <a:ln>
            <a:noFill/>
          </a:ln>
        </p:spPr>
      </p:pic>
      <p:pic>
        <p:nvPicPr>
          <p:cNvPr id="37890" name="Picture 2" descr="Gaveteiro Arquivo 4 Gavetas Para Pastas Suspensas Kuaq40 Kuadra Espresso Móveis">
            <a:extLst>
              <a:ext uri="{FF2B5EF4-FFF2-40B4-BE49-F238E27FC236}">
                <a16:creationId xmlns:a16="http://schemas.microsoft.com/office/drawing/2014/main" id="{1B8486FB-99B5-3EEA-5A99-2193F4FEE12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1957" t="5792" r="19088"/>
          <a:stretch/>
        </p:blipFill>
        <p:spPr bwMode="auto">
          <a:xfrm>
            <a:off x="6405348" y="3072813"/>
            <a:ext cx="1760562" cy="3387978"/>
          </a:xfrm>
          <a:prstGeom prst="rect">
            <a:avLst/>
          </a:prstGeom>
          <a:noFill/>
          <a:extLst>
            <a:ext uri="{909E8E84-426E-40DD-AFC4-6F175D3DCCD1}">
              <a14:hiddenFill xmlns:a14="http://schemas.microsoft.com/office/drawing/2010/main">
                <a:solidFill>
                  <a:srgbClr val="FFFFFF"/>
                </a:solidFill>
              </a14:hiddenFill>
            </a:ext>
          </a:extLst>
        </p:spPr>
      </p:pic>
      <p:pic>
        <p:nvPicPr>
          <p:cNvPr id="37892" name="Picture 4" descr="Gaveteiro Volante 2 Gavetas + Arquivo - Valle Móveis">
            <a:extLst>
              <a:ext uri="{FF2B5EF4-FFF2-40B4-BE49-F238E27FC236}">
                <a16:creationId xmlns:a16="http://schemas.microsoft.com/office/drawing/2014/main" id="{22F1DA6B-C4A1-E221-82DF-F7566AC1332A}"/>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9433" t="-3049" r="18597" b="-1"/>
          <a:stretch/>
        </p:blipFill>
        <p:spPr bwMode="auto">
          <a:xfrm>
            <a:off x="8865004" y="3079810"/>
            <a:ext cx="2710923" cy="338098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Shape 817"/>
        <p:cNvGrpSpPr/>
        <p:nvPr/>
      </p:nvGrpSpPr>
      <p:grpSpPr>
        <a:xfrm>
          <a:off x="0" y="0"/>
          <a:ext cx="0" cy="0"/>
          <a:chOff x="0" y="0"/>
          <a:chExt cx="0" cy="0"/>
        </a:xfrm>
      </p:grpSpPr>
      <p:sp>
        <p:nvSpPr>
          <p:cNvPr id="818" name="Google Shape;818;p93"/>
          <p:cNvSpPr txBox="1"/>
          <p:nvPr/>
        </p:nvSpPr>
        <p:spPr>
          <a:xfrm>
            <a:off x="735403" y="1898609"/>
            <a:ext cx="10721193"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Tanto</a:t>
            </a:r>
            <a:r>
              <a:rPr lang="pt-BR" sz="1800" dirty="0">
                <a:solidFill>
                  <a:srgbClr val="202124"/>
                </a:solidFill>
                <a:latin typeface="Roboto"/>
                <a:ea typeface="Roboto"/>
                <a:cs typeface="Roboto"/>
                <a:sym typeface="Roboto"/>
              </a:rPr>
              <a:t> a </a:t>
            </a:r>
            <a:r>
              <a:rPr lang="pt-BR" sz="1800" b="1" dirty="0">
                <a:solidFill>
                  <a:srgbClr val="202124"/>
                </a:solidFill>
                <a:latin typeface="Roboto"/>
                <a:ea typeface="Roboto"/>
                <a:cs typeface="Roboto"/>
                <a:sym typeface="Roboto"/>
              </a:rPr>
              <a:t>base</a:t>
            </a:r>
            <a:r>
              <a:rPr lang="pt-BR" sz="1800" dirty="0">
                <a:solidFill>
                  <a:srgbClr val="202124"/>
                </a:solidFill>
                <a:latin typeface="Roboto"/>
                <a:ea typeface="Roboto"/>
                <a:cs typeface="Roboto"/>
                <a:sym typeface="Roboto"/>
              </a:rPr>
              <a:t> </a:t>
            </a:r>
            <a:r>
              <a:rPr lang="pt-BR" sz="1800" b="0" i="0" u="none" strike="noStrike" cap="none" dirty="0">
                <a:solidFill>
                  <a:srgbClr val="202124"/>
                </a:solidFill>
                <a:latin typeface="Roboto"/>
                <a:ea typeface="Roboto"/>
                <a:cs typeface="Roboto"/>
                <a:sym typeface="Roboto"/>
              </a:rPr>
              <a:t>como o </a:t>
            </a:r>
            <a:r>
              <a:rPr lang="pt-BR" sz="1800" b="1" i="0" u="none" strike="noStrike" cap="none" dirty="0">
                <a:solidFill>
                  <a:srgbClr val="202124"/>
                </a:solidFill>
                <a:latin typeface="Roboto"/>
                <a:ea typeface="Roboto"/>
                <a:cs typeface="Roboto"/>
                <a:sym typeface="Roboto"/>
              </a:rPr>
              <a:t>tampo</a:t>
            </a:r>
            <a:r>
              <a:rPr lang="pt-BR" sz="1800" b="0" i="0" u="none" strike="noStrike" cap="none" dirty="0">
                <a:solidFill>
                  <a:srgbClr val="202124"/>
                </a:solidFill>
                <a:latin typeface="Roboto"/>
                <a:ea typeface="Roboto"/>
                <a:cs typeface="Roboto"/>
                <a:sym typeface="Roboto"/>
              </a:rPr>
              <a:t> possuem diversas formas, tamanhos e cores. A diferença está no lugar em que é utilizado: o tampo é utilizado na parte superior do móvel, enquanto a base, na parte inferior. </a:t>
            </a:r>
            <a:endParaRPr dirty="0"/>
          </a:p>
          <a:p>
            <a:pPr marL="0" marR="0" lvl="0" indent="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FF0000"/>
                </a:solidFill>
                <a:latin typeface="Roboto"/>
                <a:ea typeface="Roboto"/>
                <a:cs typeface="Roboto"/>
                <a:sym typeface="Roboto"/>
              </a:rPr>
              <a:t>Atenção: </a:t>
            </a:r>
            <a:r>
              <a:rPr lang="pt-BR" sz="1800" b="0" i="0" u="none" strike="noStrike" cap="none" dirty="0">
                <a:solidFill>
                  <a:srgbClr val="202124"/>
                </a:solidFill>
                <a:latin typeface="Roboto"/>
                <a:ea typeface="Roboto"/>
                <a:cs typeface="Roboto"/>
                <a:sym typeface="Roboto"/>
              </a:rPr>
              <a:t>entram nesta categoria as bases dos diversos móveis, enquanto </a:t>
            </a:r>
            <a:r>
              <a:rPr lang="pt-BR" sz="1800" b="0" i="0" u="none" strike="noStrike" cap="none" dirty="0">
                <a:solidFill>
                  <a:srgbClr val="000000"/>
                </a:solidFill>
                <a:latin typeface="Roboto"/>
                <a:ea typeface="Roboto"/>
                <a:cs typeface="Roboto"/>
                <a:sym typeface="Roboto"/>
              </a:rPr>
              <a:t>Moveis &gt; Moveis para Quarto &gt; Cabeceira, Cama e </a:t>
            </a:r>
            <a:r>
              <a:rPr lang="pt-BR" sz="1800" b="0" i="0" u="none" strike="noStrike" cap="none" dirty="0" err="1">
                <a:solidFill>
                  <a:srgbClr val="000000"/>
                </a:solidFill>
                <a:latin typeface="Roboto"/>
                <a:ea typeface="Roboto"/>
                <a:cs typeface="Roboto"/>
                <a:sym typeface="Roboto"/>
              </a:rPr>
              <a:t>Colchao</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Base para Cama Box</a:t>
            </a:r>
            <a:r>
              <a:rPr lang="pt-BR" sz="1800" b="1" dirty="0">
                <a:ea typeface="Roboto"/>
              </a:rPr>
              <a:t> </a:t>
            </a:r>
            <a:r>
              <a:rPr lang="pt-BR" sz="1800" b="0" i="0" u="none" strike="noStrike" cap="none" dirty="0">
                <a:solidFill>
                  <a:srgbClr val="202124"/>
                </a:solidFill>
                <a:latin typeface="Roboto"/>
                <a:ea typeface="Roboto"/>
                <a:cs typeface="Roboto"/>
                <a:sym typeface="Roboto"/>
              </a:rPr>
              <a:t>é único e exclusivo para a cama box.</a:t>
            </a:r>
            <a:endParaRPr dirty="0"/>
          </a:p>
        </p:txBody>
      </p:sp>
      <p:sp>
        <p:nvSpPr>
          <p:cNvPr id="820" name="Google Shape;820;p93"/>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Outros Moveis &gt; </a:t>
            </a:r>
            <a:r>
              <a:rPr lang="pt-BR" sz="2400" b="1" i="0" u="none" strike="noStrike" cap="none" dirty="0">
                <a:solidFill>
                  <a:srgbClr val="000000"/>
                </a:solidFill>
                <a:latin typeface="Roboto"/>
                <a:ea typeface="Roboto"/>
                <a:cs typeface="Roboto"/>
                <a:sym typeface="Roboto"/>
              </a:rPr>
              <a:t>Base e Tampo</a:t>
            </a:r>
            <a:endParaRPr dirty="0"/>
          </a:p>
        </p:txBody>
      </p:sp>
      <p:pic>
        <p:nvPicPr>
          <p:cNvPr id="821" name="Google Shape;821;p93" descr="Tampo Encabeçado Balcão de 120cm Carvalho Lilies Móveis - MOVESINOS - Tampo  para Balcão de Cozinha / Gabinete de Cozinha - Magazine Luiza"/>
          <p:cNvPicPr preferRelativeResize="0"/>
          <p:nvPr/>
        </p:nvPicPr>
        <p:blipFill rotWithShape="1">
          <a:blip r:embed="rId3">
            <a:alphaModFix/>
          </a:blip>
          <a:srcRect t="37007" b="30502"/>
          <a:stretch/>
        </p:blipFill>
        <p:spPr>
          <a:xfrm>
            <a:off x="6517775" y="4389024"/>
            <a:ext cx="3543844" cy="1151395"/>
          </a:xfrm>
          <a:prstGeom prst="rect">
            <a:avLst/>
          </a:prstGeom>
          <a:noFill/>
          <a:ln>
            <a:noFill/>
          </a:ln>
        </p:spPr>
      </p:pic>
      <p:sp>
        <p:nvSpPr>
          <p:cNvPr id="822" name="Google Shape;822;p93"/>
          <p:cNvSpPr txBox="1"/>
          <p:nvPr/>
        </p:nvSpPr>
        <p:spPr>
          <a:xfrm>
            <a:off x="7341604" y="6027713"/>
            <a:ext cx="1896185"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dirty="0">
                <a:solidFill>
                  <a:srgbClr val="000000"/>
                </a:solidFill>
                <a:latin typeface="Roboto"/>
                <a:ea typeface="Roboto"/>
                <a:cs typeface="Roboto"/>
                <a:sym typeface="Roboto"/>
              </a:rPr>
              <a:t>Tampo de mesa</a:t>
            </a:r>
            <a:endParaRPr dirty="0"/>
          </a:p>
        </p:txBody>
      </p:sp>
      <p:pic>
        <p:nvPicPr>
          <p:cNvPr id="823" name="Google Shape;823;p93" descr="Base de Mesa Nova York Para Tampos De Madeira Até 140cm X 60cm Preta -  Genus Móveis - Base para Mesa - Magazine Luiza"/>
          <p:cNvPicPr preferRelativeResize="0"/>
          <p:nvPr/>
        </p:nvPicPr>
        <p:blipFill rotWithShape="1">
          <a:blip r:embed="rId4">
            <a:alphaModFix/>
          </a:blip>
          <a:srcRect/>
          <a:stretch/>
        </p:blipFill>
        <p:spPr>
          <a:xfrm>
            <a:off x="2130381" y="3732694"/>
            <a:ext cx="2295019" cy="2295019"/>
          </a:xfrm>
          <a:prstGeom prst="rect">
            <a:avLst/>
          </a:prstGeom>
          <a:noFill/>
          <a:ln>
            <a:noFill/>
          </a:ln>
        </p:spPr>
      </p:pic>
      <p:sp>
        <p:nvSpPr>
          <p:cNvPr id="824" name="Google Shape;824;p93"/>
          <p:cNvSpPr txBox="1"/>
          <p:nvPr/>
        </p:nvSpPr>
        <p:spPr>
          <a:xfrm>
            <a:off x="2452107" y="6085621"/>
            <a:ext cx="197329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Base para mesa</a:t>
            </a:r>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29"/>
          <p:cNvSpPr txBox="1"/>
          <p:nvPr/>
        </p:nvSpPr>
        <p:spPr>
          <a:xfrm>
            <a:off x="735403"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biombo</a:t>
            </a:r>
            <a:r>
              <a:rPr lang="pt-BR" sz="1800" b="0" i="0" u="none" strike="noStrike" cap="none">
                <a:solidFill>
                  <a:srgbClr val="202124"/>
                </a:solidFill>
                <a:latin typeface="Roboto"/>
                <a:ea typeface="Roboto"/>
                <a:cs typeface="Roboto"/>
                <a:sym typeface="Roboto"/>
              </a:rPr>
              <a:t> serve para proteger ou ocultar uma área dentro de um compartimento de uma casa. É normalmente construído por vários painéis sólidos e ornamentados, podendo ser de bambu ou madeira que suporta um material mais leve, como seda, papel ou vidro. Os painéis são unidos por dobradiças ou dispositivos semelhantes.</a:t>
            </a:r>
            <a:endParaRPr/>
          </a:p>
        </p:txBody>
      </p:sp>
      <p:sp>
        <p:nvSpPr>
          <p:cNvPr id="198" name="Google Shape;198;p29"/>
          <p:cNvSpPr txBox="1"/>
          <p:nvPr/>
        </p:nvSpPr>
        <p:spPr>
          <a:xfrm>
            <a:off x="1569338" y="395658"/>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Outros Moveis &gt; </a:t>
            </a:r>
            <a:r>
              <a:rPr lang="pt-BR" sz="2400" b="1" i="0" u="none" strike="noStrike" cap="none" dirty="0">
                <a:solidFill>
                  <a:srgbClr val="000000"/>
                </a:solidFill>
                <a:latin typeface="Roboto"/>
                <a:ea typeface="Roboto"/>
                <a:cs typeface="Roboto"/>
                <a:sym typeface="Roboto"/>
              </a:rPr>
              <a:t>Biombo</a:t>
            </a:r>
            <a:endParaRPr dirty="0"/>
          </a:p>
        </p:txBody>
      </p:sp>
      <p:pic>
        <p:nvPicPr>
          <p:cNvPr id="199" name="Google Shape;199;p29" descr="BIOMBO PRIVATE MARROM | Tok&amp;amp;Stok"/>
          <p:cNvPicPr preferRelativeResize="0"/>
          <p:nvPr/>
        </p:nvPicPr>
        <p:blipFill rotWithShape="1">
          <a:blip r:embed="rId3">
            <a:alphaModFix/>
          </a:blip>
          <a:srcRect/>
          <a:stretch/>
        </p:blipFill>
        <p:spPr>
          <a:xfrm>
            <a:off x="4437247" y="3545111"/>
            <a:ext cx="2868048" cy="2868048"/>
          </a:xfrm>
          <a:prstGeom prst="rect">
            <a:avLst/>
          </a:prstGeom>
          <a:noFill/>
          <a:ln>
            <a:noFill/>
          </a:ln>
        </p:spPr>
      </p:pic>
      <p:pic>
        <p:nvPicPr>
          <p:cNvPr id="200" name="Google Shape;200;p29" descr="Biombo 3 asas madeira lLiver | Amazon.com.br"/>
          <p:cNvPicPr preferRelativeResize="0"/>
          <p:nvPr/>
        </p:nvPicPr>
        <p:blipFill rotWithShape="1">
          <a:blip r:embed="rId4">
            <a:alphaModFix/>
          </a:blip>
          <a:srcRect/>
          <a:stretch/>
        </p:blipFill>
        <p:spPr>
          <a:xfrm>
            <a:off x="1046644" y="3545111"/>
            <a:ext cx="2436126" cy="2693506"/>
          </a:xfrm>
          <a:prstGeom prst="rect">
            <a:avLst/>
          </a:prstGeom>
          <a:noFill/>
          <a:ln>
            <a:noFill/>
          </a:ln>
        </p:spPr>
      </p:pic>
      <p:pic>
        <p:nvPicPr>
          <p:cNvPr id="38914" name="Picture 2" descr="Biombo 4 Folhas 172X180cm Mdf Modelo 8 Rustico Vazado - Rosane Artes">
            <a:extLst>
              <a:ext uri="{FF2B5EF4-FFF2-40B4-BE49-F238E27FC236}">
                <a16:creationId xmlns:a16="http://schemas.microsoft.com/office/drawing/2014/main" id="{807A6A8A-82A5-6066-64A7-E7ED25F2709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48534" y="3545110"/>
            <a:ext cx="2868049" cy="286804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Shape 749"/>
        <p:cNvGrpSpPr/>
        <p:nvPr/>
      </p:nvGrpSpPr>
      <p:grpSpPr>
        <a:xfrm>
          <a:off x="0" y="0"/>
          <a:ext cx="0" cy="0"/>
          <a:chOff x="0" y="0"/>
          <a:chExt cx="0" cy="0"/>
        </a:xfrm>
      </p:grpSpPr>
      <p:sp>
        <p:nvSpPr>
          <p:cNvPr id="750" name="Google Shape;750;p86"/>
          <p:cNvSpPr txBox="1"/>
          <p:nvPr/>
        </p:nvSpPr>
        <p:spPr>
          <a:xfrm>
            <a:off x="735403"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Cubo</a:t>
            </a:r>
            <a:r>
              <a:rPr lang="pt-BR" sz="1800" b="0" i="0" u="none" strike="noStrike" cap="none" dirty="0">
                <a:solidFill>
                  <a:srgbClr val="202124"/>
                </a:solidFill>
                <a:latin typeface="Roboto"/>
                <a:ea typeface="Roboto"/>
                <a:cs typeface="Roboto"/>
                <a:sym typeface="Roboto"/>
              </a:rPr>
              <a:t> é parecido com </a:t>
            </a:r>
            <a:r>
              <a:rPr lang="pt-BR" sz="1800" b="1" i="0" u="none" strike="noStrike" cap="none" dirty="0">
                <a:solidFill>
                  <a:srgbClr val="202124"/>
                </a:solidFill>
                <a:latin typeface="Roboto"/>
                <a:ea typeface="Roboto"/>
                <a:cs typeface="Roboto"/>
                <a:sym typeface="Roboto"/>
              </a:rPr>
              <a:t>nicho</a:t>
            </a:r>
            <a:r>
              <a:rPr lang="pt-BR" sz="1800" b="0" i="0" u="none" strike="noStrike" cap="none" dirty="0">
                <a:solidFill>
                  <a:srgbClr val="202124"/>
                </a:solidFill>
                <a:latin typeface="Roboto"/>
                <a:ea typeface="Roboto"/>
                <a:cs typeface="Roboto"/>
                <a:sym typeface="Roboto"/>
              </a:rPr>
              <a:t>: ambos servem para utilizar espaços “perdidos” em um ambiente. Servem como decoração e também são usados para exibir itens.</a:t>
            </a:r>
          </a:p>
          <a:p>
            <a:pPr indent="457200" algn="just">
              <a:buSzPts val="1800"/>
            </a:pPr>
            <a:r>
              <a:rPr lang="pt-BR" sz="1800" b="1" i="0" u="none" strike="noStrike" cap="none" dirty="0">
                <a:solidFill>
                  <a:srgbClr val="202124"/>
                </a:solidFill>
                <a:latin typeface="Roboto"/>
                <a:ea typeface="Roboto"/>
                <a:cs typeface="Roboto"/>
                <a:sym typeface="Roboto"/>
              </a:rPr>
              <a:t>Prateleira</a:t>
            </a:r>
            <a:r>
              <a:rPr lang="pt-BR" sz="1800" b="0" i="0" u="none" strike="noStrike" cap="none" dirty="0">
                <a:solidFill>
                  <a:srgbClr val="202124"/>
                </a:solidFill>
                <a:latin typeface="Roboto"/>
                <a:ea typeface="Roboto"/>
                <a:cs typeface="Roboto"/>
                <a:sym typeface="Roboto"/>
              </a:rPr>
              <a:t> é um móvel horizontal usado para exibir itens de algum cômodo da casa, como, por exemplo, livros, brinquedos, vasos decorativos. </a:t>
            </a:r>
            <a:endParaRPr lang="pt-BR" sz="1800" dirty="0"/>
          </a:p>
        </p:txBody>
      </p:sp>
      <p:sp>
        <p:nvSpPr>
          <p:cNvPr id="752" name="Google Shape;752;p86"/>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Outros Moveis &gt; </a:t>
            </a:r>
            <a:r>
              <a:rPr lang="pt-BR" sz="2400" b="1" i="0" u="none" strike="noStrike" cap="none" dirty="0">
                <a:solidFill>
                  <a:srgbClr val="000000"/>
                </a:solidFill>
                <a:latin typeface="Roboto"/>
                <a:ea typeface="Roboto"/>
                <a:cs typeface="Roboto"/>
                <a:sym typeface="Roboto"/>
              </a:rPr>
              <a:t>Cubo, Prateleira e Nicho</a:t>
            </a:r>
            <a:endParaRPr b="1" dirty="0"/>
          </a:p>
        </p:txBody>
      </p:sp>
      <p:pic>
        <p:nvPicPr>
          <p:cNvPr id="753" name="Google Shape;753;p86" descr="Prateleira com suporte Concept 10x100cm branca Prat|k - Telhanorte"/>
          <p:cNvPicPr preferRelativeResize="0"/>
          <p:nvPr/>
        </p:nvPicPr>
        <p:blipFill rotWithShape="1">
          <a:blip r:embed="rId3">
            <a:alphaModFix/>
          </a:blip>
          <a:srcRect/>
          <a:stretch/>
        </p:blipFill>
        <p:spPr>
          <a:xfrm>
            <a:off x="4223240" y="3382152"/>
            <a:ext cx="3051991" cy="3051991"/>
          </a:xfrm>
          <a:prstGeom prst="rect">
            <a:avLst/>
          </a:prstGeom>
          <a:noFill/>
          <a:ln>
            <a:noFill/>
          </a:ln>
        </p:spPr>
      </p:pic>
      <p:pic>
        <p:nvPicPr>
          <p:cNvPr id="754" name="Google Shape;754;p86" descr="Cubo Aberto Decorativo BRV BCB 03"/>
          <p:cNvPicPr preferRelativeResize="0"/>
          <p:nvPr/>
        </p:nvPicPr>
        <p:blipFill rotWithShape="1">
          <a:blip r:embed="rId4">
            <a:alphaModFix/>
          </a:blip>
          <a:srcRect/>
          <a:stretch/>
        </p:blipFill>
        <p:spPr>
          <a:xfrm>
            <a:off x="1106494" y="3792425"/>
            <a:ext cx="2289085" cy="2289085"/>
          </a:xfrm>
          <a:prstGeom prst="rect">
            <a:avLst/>
          </a:prstGeom>
          <a:noFill/>
          <a:ln>
            <a:noFill/>
          </a:ln>
        </p:spPr>
      </p:pic>
      <p:pic>
        <p:nvPicPr>
          <p:cNvPr id="755" name="Google Shape;755;p86" descr="Nicho Retangular Branco | Leroy Merlin"/>
          <p:cNvPicPr preferRelativeResize="0"/>
          <p:nvPr/>
        </p:nvPicPr>
        <p:blipFill rotWithShape="1">
          <a:blip r:embed="rId5">
            <a:alphaModFix/>
          </a:blip>
          <a:srcRect/>
          <a:stretch/>
        </p:blipFill>
        <p:spPr>
          <a:xfrm>
            <a:off x="8102893" y="3098897"/>
            <a:ext cx="2982613" cy="2982613"/>
          </a:xfrm>
          <a:prstGeom prst="rect">
            <a:avLst/>
          </a:prstGeom>
          <a:noFill/>
          <a:ln>
            <a:noFill/>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Shape 480"/>
        <p:cNvGrpSpPr/>
        <p:nvPr/>
      </p:nvGrpSpPr>
      <p:grpSpPr>
        <a:xfrm>
          <a:off x="0" y="0"/>
          <a:ext cx="0" cy="0"/>
          <a:chOff x="0" y="0"/>
          <a:chExt cx="0" cy="0"/>
        </a:xfrm>
      </p:grpSpPr>
      <p:sp>
        <p:nvSpPr>
          <p:cNvPr id="481" name="Google Shape;481;p58"/>
          <p:cNvSpPr txBox="1"/>
          <p:nvPr/>
        </p:nvSpPr>
        <p:spPr>
          <a:xfrm>
            <a:off x="735402"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Mesa de cozinha e sala de jantar</a:t>
            </a:r>
            <a:r>
              <a:rPr lang="pt-BR" sz="1800" b="0" i="0" u="none" strike="noStrike" cap="none">
                <a:solidFill>
                  <a:srgbClr val="202124"/>
                </a:solidFill>
                <a:latin typeface="Roboto"/>
                <a:ea typeface="Roboto"/>
                <a:cs typeface="Roboto"/>
                <a:sym typeface="Roboto"/>
              </a:rPr>
              <a:t> são móveis, em geral de madeira, formado por uma tábua horizontalmente assentada em um ou mais pés.</a:t>
            </a:r>
            <a:endParaRPr/>
          </a:p>
        </p:txBody>
      </p:sp>
      <p:sp>
        <p:nvSpPr>
          <p:cNvPr id="483" name="Google Shape;483;p58"/>
          <p:cNvSpPr txBox="1"/>
          <p:nvPr/>
        </p:nvSpPr>
        <p:spPr>
          <a:xfrm>
            <a:off x="1744056" y="474527"/>
            <a:ext cx="8703882"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Outros Moveis &gt; </a:t>
            </a:r>
            <a:r>
              <a:rPr lang="pt-BR" sz="2400" b="1" i="0" u="none" strike="noStrike" cap="none" dirty="0">
                <a:solidFill>
                  <a:srgbClr val="202124"/>
                </a:solidFill>
                <a:latin typeface="Roboto"/>
                <a:ea typeface="Roboto"/>
                <a:cs typeface="Roboto"/>
                <a:sym typeface="Roboto"/>
              </a:rPr>
              <a:t>Mesa de Cozinha e Sala de Jantar</a:t>
            </a:r>
            <a:endParaRPr dirty="0"/>
          </a:p>
        </p:txBody>
      </p:sp>
      <p:pic>
        <p:nvPicPr>
          <p:cNvPr id="484" name="Google Shape;484;p58" descr="Mesa De Jantar Redonda Stillo 1,20m Madeira Maciça | Leroy Merlin"/>
          <p:cNvPicPr preferRelativeResize="0"/>
          <p:nvPr/>
        </p:nvPicPr>
        <p:blipFill rotWithShape="1">
          <a:blip r:embed="rId3">
            <a:alphaModFix/>
          </a:blip>
          <a:srcRect/>
          <a:stretch/>
        </p:blipFill>
        <p:spPr>
          <a:xfrm>
            <a:off x="4072516" y="2914308"/>
            <a:ext cx="3454590" cy="3454590"/>
          </a:xfrm>
          <a:prstGeom prst="rect">
            <a:avLst/>
          </a:prstGeom>
          <a:noFill/>
          <a:ln>
            <a:noFill/>
          </a:ln>
        </p:spPr>
      </p:pic>
      <p:pic>
        <p:nvPicPr>
          <p:cNvPr id="485" name="Google Shape;485;p58"/>
          <p:cNvPicPr preferRelativeResize="0"/>
          <p:nvPr/>
        </p:nvPicPr>
        <p:blipFill rotWithShape="1">
          <a:blip r:embed="rId4">
            <a:alphaModFix/>
          </a:blip>
          <a:srcRect/>
          <a:stretch/>
        </p:blipFill>
        <p:spPr>
          <a:xfrm>
            <a:off x="735402" y="3261891"/>
            <a:ext cx="2831470" cy="2831470"/>
          </a:xfrm>
          <a:prstGeom prst="rect">
            <a:avLst/>
          </a:prstGeom>
          <a:noFill/>
          <a:ln>
            <a:noFill/>
          </a:ln>
        </p:spPr>
      </p:pic>
      <p:pic>
        <p:nvPicPr>
          <p:cNvPr id="486" name="Google Shape;486;p58"/>
          <p:cNvPicPr preferRelativeResize="0"/>
          <p:nvPr/>
        </p:nvPicPr>
        <p:blipFill rotWithShape="1">
          <a:blip r:embed="rId5">
            <a:alphaModFix/>
          </a:blip>
          <a:srcRect/>
          <a:stretch/>
        </p:blipFill>
        <p:spPr>
          <a:xfrm>
            <a:off x="8119485" y="3294697"/>
            <a:ext cx="3337110" cy="2798664"/>
          </a:xfrm>
          <a:prstGeom prst="rect">
            <a:avLst/>
          </a:prstGeom>
          <a:noFill/>
          <a:ln>
            <a:noFill/>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Shape 689"/>
        <p:cNvGrpSpPr/>
        <p:nvPr/>
      </p:nvGrpSpPr>
      <p:grpSpPr>
        <a:xfrm>
          <a:off x="0" y="0"/>
          <a:ext cx="0" cy="0"/>
          <a:chOff x="0" y="0"/>
          <a:chExt cx="0" cy="0"/>
        </a:xfrm>
      </p:grpSpPr>
      <p:sp>
        <p:nvSpPr>
          <p:cNvPr id="690" name="Google Shape;690;p80"/>
          <p:cNvSpPr txBox="1"/>
          <p:nvPr/>
        </p:nvSpPr>
        <p:spPr>
          <a:xfrm>
            <a:off x="735403"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Móvel </a:t>
            </a:r>
            <a:r>
              <a:rPr lang="pt-BR" sz="1800" b="1" i="0" u="none" strike="noStrike" cap="none" dirty="0">
                <a:solidFill>
                  <a:srgbClr val="202124"/>
                </a:solidFill>
                <a:latin typeface="Roboto"/>
                <a:ea typeface="Roboto"/>
                <a:cs typeface="Roboto"/>
                <a:sym typeface="Roboto"/>
              </a:rPr>
              <a:t>multiuso</a:t>
            </a:r>
            <a:r>
              <a:rPr lang="pt-BR" sz="1800" b="0" i="0" u="none" strike="noStrike" cap="none" dirty="0">
                <a:solidFill>
                  <a:srgbClr val="202124"/>
                </a:solidFill>
                <a:latin typeface="Roboto"/>
                <a:ea typeface="Roboto"/>
                <a:cs typeface="Roboto"/>
                <a:sym typeface="Roboto"/>
              </a:rPr>
              <a:t> é mais versátil, utilizado em qualquer ambiente da casa pela facilidade de acomodar diversos produtos. Pode ser usado na lavanderia para guardar produtos de limpeza ou na cozinha para guardar panelas ou até mesmo no quarto para guardar roupas, entre outros. É uma ótima opção para quem precisa de mais espaço para armazenamento.</a:t>
            </a:r>
            <a:endParaRPr dirty="0"/>
          </a:p>
        </p:txBody>
      </p:sp>
      <p:sp>
        <p:nvSpPr>
          <p:cNvPr id="692" name="Google Shape;692;p80"/>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Outros Moveis &gt; </a:t>
            </a:r>
            <a:r>
              <a:rPr lang="pt-BR" sz="2400" b="1" i="0" u="none" strike="noStrike" cap="none" dirty="0">
                <a:solidFill>
                  <a:srgbClr val="000000"/>
                </a:solidFill>
                <a:latin typeface="Roboto"/>
                <a:ea typeface="Roboto"/>
                <a:cs typeface="Roboto"/>
                <a:sym typeface="Roboto"/>
              </a:rPr>
              <a:t>Multiuso</a:t>
            </a:r>
            <a:endParaRPr dirty="0"/>
          </a:p>
        </p:txBody>
      </p:sp>
      <p:pic>
        <p:nvPicPr>
          <p:cNvPr id="693" name="Google Shape;693;p80" descr="Armário Multiuso com 1 Porta e 5 Nichos BMU 118 - BRV Móveis | Elare"/>
          <p:cNvPicPr preferRelativeResize="0"/>
          <p:nvPr/>
        </p:nvPicPr>
        <p:blipFill rotWithShape="1">
          <a:blip r:embed="rId3">
            <a:alphaModFix/>
          </a:blip>
          <a:srcRect/>
          <a:stretch/>
        </p:blipFill>
        <p:spPr>
          <a:xfrm>
            <a:off x="284574" y="3819530"/>
            <a:ext cx="2619376" cy="2614613"/>
          </a:xfrm>
          <a:prstGeom prst="rect">
            <a:avLst/>
          </a:prstGeom>
          <a:noFill/>
          <a:ln>
            <a:noFill/>
          </a:ln>
        </p:spPr>
      </p:pic>
      <p:pic>
        <p:nvPicPr>
          <p:cNvPr id="694" name="Google Shape;694;p80" descr="Armário Multiuso 4 Prateleiras Ábile - PRESTO-40018"/>
          <p:cNvPicPr preferRelativeResize="0"/>
          <p:nvPr/>
        </p:nvPicPr>
        <p:blipFill rotWithShape="1">
          <a:blip r:embed="rId4">
            <a:alphaModFix/>
          </a:blip>
          <a:srcRect/>
          <a:stretch/>
        </p:blipFill>
        <p:spPr>
          <a:xfrm>
            <a:off x="3167671" y="3769535"/>
            <a:ext cx="2664608" cy="2664608"/>
          </a:xfrm>
          <a:prstGeom prst="rect">
            <a:avLst/>
          </a:prstGeom>
          <a:noFill/>
          <a:ln>
            <a:noFill/>
          </a:ln>
        </p:spPr>
      </p:pic>
      <p:pic>
        <p:nvPicPr>
          <p:cNvPr id="695" name="Google Shape;695;p80" descr="Armário Multiuso 2 Portas Carraro 528 MDP Branco - Armário Multiuso 2  Portas Carraro 528 MDP Branco - Bemol CARRARO | Bemol"/>
          <p:cNvPicPr preferRelativeResize="0"/>
          <p:nvPr/>
        </p:nvPicPr>
        <p:blipFill rotWithShape="1">
          <a:blip r:embed="rId5">
            <a:alphaModFix/>
          </a:blip>
          <a:srcRect/>
          <a:stretch/>
        </p:blipFill>
        <p:spPr>
          <a:xfrm>
            <a:off x="6383071" y="3654973"/>
            <a:ext cx="2840182" cy="2664608"/>
          </a:xfrm>
          <a:prstGeom prst="rect">
            <a:avLst/>
          </a:prstGeom>
          <a:noFill/>
          <a:ln>
            <a:noFill/>
          </a:ln>
        </p:spPr>
      </p:pic>
      <p:pic>
        <p:nvPicPr>
          <p:cNvPr id="696" name="Google Shape;696;p80" descr="Compre Armário Multiuso com 1 Porta Bs 03A - Brv Móveis - Branco | Marabraz"/>
          <p:cNvPicPr preferRelativeResize="0"/>
          <p:nvPr/>
        </p:nvPicPr>
        <p:blipFill rotWithShape="1">
          <a:blip r:embed="rId6">
            <a:alphaModFix/>
          </a:blip>
          <a:srcRect/>
          <a:stretch/>
        </p:blipFill>
        <p:spPr>
          <a:xfrm>
            <a:off x="9223253" y="3635408"/>
            <a:ext cx="2684173" cy="2684173"/>
          </a:xfrm>
          <a:prstGeom prst="rect">
            <a:avLst/>
          </a:prstGeom>
          <a:noFill/>
          <a:ln>
            <a:noFill/>
          </a:ln>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Shape 700"/>
        <p:cNvGrpSpPr/>
        <p:nvPr/>
      </p:nvGrpSpPr>
      <p:grpSpPr>
        <a:xfrm>
          <a:off x="0" y="0"/>
          <a:ext cx="0" cy="0"/>
          <a:chOff x="0" y="0"/>
          <a:chExt cx="0" cy="0"/>
        </a:xfrm>
      </p:grpSpPr>
      <p:sp>
        <p:nvSpPr>
          <p:cNvPr id="701" name="Google Shape;701;p81"/>
          <p:cNvSpPr txBox="1"/>
          <p:nvPr/>
        </p:nvSpPr>
        <p:spPr>
          <a:xfrm>
            <a:off x="735403" y="1898609"/>
            <a:ext cx="10721193"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Entram nesta categoria as </a:t>
            </a:r>
            <a:r>
              <a:rPr lang="pt-BR" sz="1800" b="1" i="0" u="none" strike="noStrike" cap="none" dirty="0">
                <a:solidFill>
                  <a:srgbClr val="202124"/>
                </a:solidFill>
                <a:latin typeface="Roboto"/>
                <a:ea typeface="Roboto"/>
                <a:cs typeface="Roboto"/>
                <a:sym typeface="Roboto"/>
              </a:rPr>
              <a:t>outras cadeiras</a:t>
            </a:r>
            <a:r>
              <a:rPr lang="pt-BR" sz="1800" b="0" i="0" u="none" strike="noStrike" cap="none" dirty="0">
                <a:solidFill>
                  <a:srgbClr val="202124"/>
                </a:solidFill>
                <a:latin typeface="Roboto"/>
                <a:ea typeface="Roboto"/>
                <a:cs typeface="Roboto"/>
                <a:sym typeface="Roboto"/>
              </a:rPr>
              <a:t>, ou seja, cadeiras que não temos segmentadas, como as de cozinha e as de sala de jantar. A diferença está no tipo de material e dos formatos: as cadeiras de cozinha são utilizadas na cozinha, o lugar de preparo das refeições, portanto são menores e mais compactas ao ambiente; já as cadeiras de sala de jantar são utilizadas na sala de jantar, espaço para acomodar amigos e familiares.</a:t>
            </a:r>
            <a:endParaRPr dirty="0"/>
          </a:p>
        </p:txBody>
      </p:sp>
      <p:sp>
        <p:nvSpPr>
          <p:cNvPr id="703" name="Google Shape;703;p81"/>
          <p:cNvSpPr txBox="1"/>
          <p:nvPr/>
        </p:nvSpPr>
        <p:spPr>
          <a:xfrm>
            <a:off x="1569335" y="423857"/>
            <a:ext cx="905332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000000"/>
                </a:solidFill>
                <a:latin typeface="Roboto"/>
                <a:ea typeface="Roboto"/>
                <a:cs typeface="Roboto"/>
                <a:sym typeface="Roboto"/>
              </a:rPr>
              <a:t>Moveis &gt; </a:t>
            </a:r>
            <a:r>
              <a:rPr lang="pt-BR" sz="2400" i="0" u="none" strike="noStrike" cap="none" dirty="0">
                <a:solidFill>
                  <a:srgbClr val="000000"/>
                </a:solidFill>
                <a:latin typeface="Roboto"/>
                <a:ea typeface="Roboto"/>
                <a:cs typeface="Roboto"/>
                <a:sym typeface="Roboto"/>
              </a:rPr>
              <a:t>Outros Moveis &gt; </a:t>
            </a:r>
            <a:r>
              <a:rPr lang="pt-BR" sz="2400" b="1" i="0" u="none" strike="noStrike" cap="none" dirty="0">
                <a:solidFill>
                  <a:srgbClr val="000000"/>
                </a:solidFill>
                <a:latin typeface="Roboto"/>
                <a:ea typeface="Roboto"/>
                <a:cs typeface="Roboto"/>
                <a:sym typeface="Roboto"/>
              </a:rPr>
              <a:t>Outras Cadeiras</a:t>
            </a:r>
            <a:endParaRPr dirty="0"/>
          </a:p>
        </p:txBody>
      </p:sp>
      <p:pic>
        <p:nvPicPr>
          <p:cNvPr id="704" name="Google Shape;704;p81"/>
          <p:cNvPicPr preferRelativeResize="0"/>
          <p:nvPr/>
        </p:nvPicPr>
        <p:blipFill rotWithShape="1">
          <a:blip r:embed="rId3">
            <a:alphaModFix/>
          </a:blip>
          <a:srcRect/>
          <a:stretch/>
        </p:blipFill>
        <p:spPr>
          <a:xfrm>
            <a:off x="603535" y="3928606"/>
            <a:ext cx="2305678" cy="2305678"/>
          </a:xfrm>
          <a:prstGeom prst="rect">
            <a:avLst/>
          </a:prstGeom>
          <a:noFill/>
          <a:ln>
            <a:noFill/>
          </a:ln>
        </p:spPr>
      </p:pic>
      <p:pic>
        <p:nvPicPr>
          <p:cNvPr id="705" name="Google Shape;705;p81"/>
          <p:cNvPicPr preferRelativeResize="0"/>
          <p:nvPr/>
        </p:nvPicPr>
        <p:blipFill rotWithShape="1">
          <a:blip r:embed="rId4">
            <a:alphaModFix/>
          </a:blip>
          <a:srcRect/>
          <a:stretch/>
        </p:blipFill>
        <p:spPr>
          <a:xfrm>
            <a:off x="3426406" y="3801647"/>
            <a:ext cx="1224017" cy="2432637"/>
          </a:xfrm>
          <a:prstGeom prst="rect">
            <a:avLst/>
          </a:prstGeom>
          <a:noFill/>
          <a:ln>
            <a:noFill/>
          </a:ln>
        </p:spPr>
      </p:pic>
      <p:pic>
        <p:nvPicPr>
          <p:cNvPr id="706" name="Google Shape;706;p81" descr="Conjunto Com 4 Cadeiras De Cozinha Munique Cromado E Preto | Leroy Merlin"/>
          <p:cNvPicPr preferRelativeResize="0"/>
          <p:nvPr/>
        </p:nvPicPr>
        <p:blipFill rotWithShape="1">
          <a:blip r:embed="rId5">
            <a:alphaModFix/>
          </a:blip>
          <a:srcRect/>
          <a:stretch/>
        </p:blipFill>
        <p:spPr>
          <a:xfrm>
            <a:off x="5061328" y="3536186"/>
            <a:ext cx="2963557" cy="2963557"/>
          </a:xfrm>
          <a:prstGeom prst="rect">
            <a:avLst/>
          </a:prstGeom>
          <a:noFill/>
          <a:ln>
            <a:noFill/>
          </a:ln>
        </p:spPr>
      </p:pic>
      <p:pic>
        <p:nvPicPr>
          <p:cNvPr id="707" name="Google Shape;707;p81" descr="Conjunto com 2 Cadeiras de Jantar Esmeralda II Imbuia e Off White"/>
          <p:cNvPicPr preferRelativeResize="0"/>
          <p:nvPr/>
        </p:nvPicPr>
        <p:blipFill rotWithShape="1">
          <a:blip r:embed="rId6">
            <a:alphaModFix/>
          </a:blip>
          <a:srcRect/>
          <a:stretch/>
        </p:blipFill>
        <p:spPr>
          <a:xfrm>
            <a:off x="8435790" y="3696974"/>
            <a:ext cx="2641979" cy="2641979"/>
          </a:xfrm>
          <a:prstGeom prst="rect">
            <a:avLst/>
          </a:prstGeom>
          <a:noFill/>
          <a:ln>
            <a:noFill/>
          </a:ln>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Shape 828"/>
        <p:cNvGrpSpPr/>
        <p:nvPr/>
      </p:nvGrpSpPr>
      <p:grpSpPr>
        <a:xfrm>
          <a:off x="0" y="0"/>
          <a:ext cx="0" cy="0"/>
          <a:chOff x="0" y="0"/>
          <a:chExt cx="0" cy="0"/>
        </a:xfrm>
      </p:grpSpPr>
      <p:sp>
        <p:nvSpPr>
          <p:cNvPr id="831" name="Google Shape;831;p6"/>
          <p:cNvSpPr txBox="1"/>
          <p:nvPr/>
        </p:nvSpPr>
        <p:spPr>
          <a:xfrm>
            <a:off x="3270583" y="413628"/>
            <a:ext cx="5650826"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1" i="0" u="none" strike="noStrike" cap="none">
                <a:solidFill>
                  <a:srgbClr val="FF0000"/>
                </a:solidFill>
                <a:latin typeface="Roboto"/>
                <a:ea typeface="Roboto"/>
                <a:cs typeface="Roboto"/>
                <a:sym typeface="Roboto"/>
              </a:rPr>
              <a:t>ATENÇÃO PARA A CLASSIFICAÇÃO</a:t>
            </a:r>
            <a:endParaRPr sz="1400" b="1" i="0" u="none" strike="noStrike" cap="none">
              <a:solidFill>
                <a:srgbClr val="FF0000"/>
              </a:solidFill>
              <a:latin typeface="Roboto"/>
              <a:ea typeface="Roboto"/>
              <a:cs typeface="Roboto"/>
              <a:sym typeface="Roboto"/>
            </a:endParaRPr>
          </a:p>
        </p:txBody>
      </p:sp>
      <p:pic>
        <p:nvPicPr>
          <p:cNvPr id="2" name="Google Shape;333;p43" descr="Cama Box Solteiro Bicama de Molas Cinza - mobile">
            <a:extLst>
              <a:ext uri="{FF2B5EF4-FFF2-40B4-BE49-F238E27FC236}">
                <a16:creationId xmlns:a16="http://schemas.microsoft.com/office/drawing/2014/main" id="{5866F001-1737-412D-FEC4-F924AC7A64F6}"/>
              </a:ext>
            </a:extLst>
          </p:cNvPr>
          <p:cNvPicPr preferRelativeResize="0"/>
          <p:nvPr/>
        </p:nvPicPr>
        <p:blipFill rotWithShape="1">
          <a:blip r:embed="rId3">
            <a:alphaModFix/>
          </a:blip>
          <a:srcRect/>
          <a:stretch/>
        </p:blipFill>
        <p:spPr>
          <a:xfrm>
            <a:off x="7095132" y="3759104"/>
            <a:ext cx="2769839" cy="2232121"/>
          </a:xfrm>
          <a:prstGeom prst="rect">
            <a:avLst/>
          </a:prstGeom>
          <a:noFill/>
          <a:ln>
            <a:noFill/>
          </a:ln>
        </p:spPr>
      </p:pic>
      <p:sp>
        <p:nvSpPr>
          <p:cNvPr id="4" name="CaixaDeTexto 3">
            <a:extLst>
              <a:ext uri="{FF2B5EF4-FFF2-40B4-BE49-F238E27FC236}">
                <a16:creationId xmlns:a16="http://schemas.microsoft.com/office/drawing/2014/main" id="{530EB269-098D-015F-4265-ED179678337E}"/>
              </a:ext>
            </a:extLst>
          </p:cNvPr>
          <p:cNvSpPr txBox="1"/>
          <p:nvPr/>
        </p:nvSpPr>
        <p:spPr>
          <a:xfrm>
            <a:off x="6218827" y="6075040"/>
            <a:ext cx="4768113" cy="369332"/>
          </a:xfrm>
          <a:prstGeom prst="rect">
            <a:avLst/>
          </a:prstGeom>
          <a:noFill/>
        </p:spPr>
        <p:txBody>
          <a:bodyPr wrap="square">
            <a:spAutoFit/>
          </a:bodyPr>
          <a:lstStyle/>
          <a:p>
            <a:r>
              <a:rPr lang="pt-BR" sz="1800" i="0" u="none" strike="noStrike" cap="none" dirty="0">
                <a:solidFill>
                  <a:srgbClr val="000000"/>
                </a:solidFill>
                <a:latin typeface="Roboto"/>
                <a:ea typeface="Roboto"/>
                <a:cs typeface="Roboto"/>
                <a:sym typeface="Roboto"/>
              </a:rPr>
              <a:t>Conjunto de Base e Colchão para Cama Box</a:t>
            </a:r>
            <a:endParaRPr lang="pt-BR" sz="1800" dirty="0"/>
          </a:p>
        </p:txBody>
      </p:sp>
      <p:pic>
        <p:nvPicPr>
          <p:cNvPr id="1026" name="Picture 2" descr="Bicama Solteiro Madeira Maciça Lara - Castanho - ATRAENTE MOVEIS - Bicama -  Magazine Luiza">
            <a:extLst>
              <a:ext uri="{FF2B5EF4-FFF2-40B4-BE49-F238E27FC236}">
                <a16:creationId xmlns:a16="http://schemas.microsoft.com/office/drawing/2014/main" id="{EFF4BB68-256E-399C-23EF-CF5FD2B5FAC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8485" b="20748"/>
          <a:stretch/>
        </p:blipFill>
        <p:spPr bwMode="auto">
          <a:xfrm>
            <a:off x="1454829" y="3847878"/>
            <a:ext cx="3448611" cy="2095641"/>
          </a:xfrm>
          <a:prstGeom prst="rect">
            <a:avLst/>
          </a:prstGeom>
          <a:noFill/>
          <a:extLst>
            <a:ext uri="{909E8E84-426E-40DD-AFC4-6F175D3DCCD1}">
              <a14:hiddenFill xmlns:a14="http://schemas.microsoft.com/office/drawing/2010/main">
                <a:solidFill>
                  <a:srgbClr val="FFFFFF"/>
                </a:solidFill>
              </a14:hiddenFill>
            </a:ext>
          </a:extLst>
        </p:spPr>
      </p:pic>
      <p:sp>
        <p:nvSpPr>
          <p:cNvPr id="6" name="CaixaDeTexto 5">
            <a:extLst>
              <a:ext uri="{FF2B5EF4-FFF2-40B4-BE49-F238E27FC236}">
                <a16:creationId xmlns:a16="http://schemas.microsoft.com/office/drawing/2014/main" id="{A02CCA73-77E3-2B50-E309-55295399EC50}"/>
              </a:ext>
            </a:extLst>
          </p:cNvPr>
          <p:cNvSpPr txBox="1"/>
          <p:nvPr/>
        </p:nvSpPr>
        <p:spPr>
          <a:xfrm>
            <a:off x="2848019" y="6075040"/>
            <a:ext cx="845127" cy="369332"/>
          </a:xfrm>
          <a:prstGeom prst="rect">
            <a:avLst/>
          </a:prstGeom>
          <a:noFill/>
        </p:spPr>
        <p:txBody>
          <a:bodyPr wrap="square">
            <a:spAutoFit/>
          </a:bodyPr>
          <a:lstStyle/>
          <a:p>
            <a:r>
              <a:rPr lang="pt-BR" sz="1800" dirty="0">
                <a:latin typeface="Roboto"/>
                <a:ea typeface="Roboto"/>
                <a:cs typeface="Roboto"/>
                <a:sym typeface="Roboto"/>
              </a:rPr>
              <a:t>Cama</a:t>
            </a:r>
            <a:endParaRPr lang="pt-BR" sz="1800" dirty="0">
              <a:latin typeface="Roboto"/>
              <a:ea typeface="Roboto"/>
              <a:cs typeface="Roboto"/>
            </a:endParaRPr>
          </a:p>
        </p:txBody>
      </p:sp>
      <p:sp>
        <p:nvSpPr>
          <p:cNvPr id="5" name="Google Shape;701;p81">
            <a:extLst>
              <a:ext uri="{FF2B5EF4-FFF2-40B4-BE49-F238E27FC236}">
                <a16:creationId xmlns:a16="http://schemas.microsoft.com/office/drawing/2014/main" id="{BEF3E77D-2F76-1947-44E9-D34314633665}"/>
              </a:ext>
            </a:extLst>
          </p:cNvPr>
          <p:cNvSpPr txBox="1"/>
          <p:nvPr/>
        </p:nvSpPr>
        <p:spPr>
          <a:xfrm>
            <a:off x="735403" y="1898609"/>
            <a:ext cx="10721193" cy="1200288"/>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00000"/>
              </a:lnSpc>
              <a:spcBef>
                <a:spcPts val="0"/>
              </a:spcBef>
              <a:spcAft>
                <a:spcPts val="0"/>
              </a:spcAft>
              <a:buClr>
                <a:srgbClr val="000000"/>
              </a:buClr>
              <a:buSzPts val="1800"/>
              <a:buFont typeface="+mj-lt"/>
              <a:buAutoNum type="arabicPeriod"/>
            </a:pPr>
            <a:r>
              <a:rPr lang="pt-BR" sz="1800" b="0" i="0" u="none" strike="noStrike" cap="none" dirty="0">
                <a:solidFill>
                  <a:srgbClr val="202124"/>
                </a:solidFill>
                <a:latin typeface="Roboto"/>
                <a:ea typeface="Roboto"/>
                <a:cs typeface="Roboto"/>
                <a:sym typeface="Roboto"/>
              </a:rPr>
              <a:t>As bicamas que possuírem estrado entram em Moveis &gt; Moveis para Quarto &gt; Cabeceira, Cama e </a:t>
            </a:r>
            <a:r>
              <a:rPr lang="pt-BR" sz="1800" b="0" i="0" u="none" strike="noStrike" cap="none" dirty="0" err="1">
                <a:solidFill>
                  <a:srgbClr val="202124"/>
                </a:solidFill>
                <a:latin typeface="Roboto"/>
                <a:ea typeface="Roboto"/>
                <a:cs typeface="Roboto"/>
                <a:sym typeface="Roboto"/>
              </a:rPr>
              <a:t>Colchao</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Cama</a:t>
            </a:r>
            <a:r>
              <a:rPr lang="pt-BR" sz="1800" b="0" i="0" u="none" strike="noStrike" cap="none" dirty="0">
                <a:solidFill>
                  <a:srgbClr val="202124"/>
                </a:solidFill>
                <a:latin typeface="Roboto"/>
                <a:ea typeface="Roboto"/>
                <a:cs typeface="Roboto"/>
                <a:sym typeface="Roboto"/>
              </a:rPr>
              <a:t>;</a:t>
            </a:r>
          </a:p>
          <a:p>
            <a:pPr marL="342900" marR="0" lvl="0" indent="-342900" algn="just" rtl="0">
              <a:lnSpc>
                <a:spcPct val="100000"/>
              </a:lnSpc>
              <a:spcBef>
                <a:spcPts val="0"/>
              </a:spcBef>
              <a:spcAft>
                <a:spcPts val="0"/>
              </a:spcAft>
              <a:buClr>
                <a:srgbClr val="000000"/>
              </a:buClr>
              <a:buSzPts val="1800"/>
              <a:buFont typeface="+mj-lt"/>
              <a:buAutoNum type="arabicPeriod"/>
            </a:pPr>
            <a:r>
              <a:rPr lang="pt-BR" sz="1800" dirty="0">
                <a:solidFill>
                  <a:srgbClr val="202124"/>
                </a:solidFill>
                <a:latin typeface="Roboto"/>
                <a:ea typeface="Roboto"/>
                <a:cs typeface="Roboto"/>
                <a:sym typeface="Roboto"/>
              </a:rPr>
              <a:t>As </a:t>
            </a:r>
            <a:r>
              <a:rPr lang="pt-BR" sz="1800" b="0" i="0" u="none" strike="noStrike" cap="none" dirty="0">
                <a:solidFill>
                  <a:srgbClr val="202124"/>
                </a:solidFill>
                <a:latin typeface="Roboto"/>
                <a:ea typeface="Roboto"/>
                <a:cs typeface="Roboto"/>
                <a:sym typeface="Roboto"/>
              </a:rPr>
              <a:t>bicamas box entram em Moveis &gt; Moveis para Quarto &gt; Cabeceira, Cama e </a:t>
            </a:r>
            <a:r>
              <a:rPr lang="pt-BR" sz="1800" b="0" i="0" u="none" strike="noStrike" cap="none" dirty="0" err="1">
                <a:solidFill>
                  <a:srgbClr val="202124"/>
                </a:solidFill>
                <a:latin typeface="Roboto"/>
                <a:ea typeface="Roboto"/>
                <a:cs typeface="Roboto"/>
                <a:sym typeface="Roboto"/>
              </a:rPr>
              <a:t>Colchao</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Conjunto de Base e </a:t>
            </a:r>
            <a:r>
              <a:rPr lang="pt-BR" sz="1800" b="1" i="0" u="none" strike="noStrike" cap="none" dirty="0" err="1">
                <a:solidFill>
                  <a:srgbClr val="202124"/>
                </a:solidFill>
                <a:latin typeface="Roboto"/>
                <a:ea typeface="Roboto"/>
                <a:cs typeface="Roboto"/>
                <a:sym typeface="Roboto"/>
              </a:rPr>
              <a:t>Colchao</a:t>
            </a:r>
            <a:r>
              <a:rPr lang="pt-BR" sz="1800" b="1" i="0" u="none" strike="noStrike" cap="none" dirty="0">
                <a:solidFill>
                  <a:srgbClr val="202124"/>
                </a:solidFill>
                <a:latin typeface="Roboto"/>
                <a:ea typeface="Roboto"/>
                <a:cs typeface="Roboto"/>
                <a:sym typeface="Roboto"/>
              </a:rPr>
              <a:t> para Cama Box.</a:t>
            </a:r>
            <a:endParaRPr b="1" dirty="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Shape 828"/>
        <p:cNvGrpSpPr/>
        <p:nvPr/>
      </p:nvGrpSpPr>
      <p:grpSpPr>
        <a:xfrm>
          <a:off x="0" y="0"/>
          <a:ext cx="0" cy="0"/>
          <a:chOff x="0" y="0"/>
          <a:chExt cx="0" cy="0"/>
        </a:xfrm>
      </p:grpSpPr>
      <p:sp>
        <p:nvSpPr>
          <p:cNvPr id="831" name="Google Shape;831;p6"/>
          <p:cNvSpPr txBox="1"/>
          <p:nvPr/>
        </p:nvSpPr>
        <p:spPr>
          <a:xfrm>
            <a:off x="3270583" y="413628"/>
            <a:ext cx="5650826"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1" i="0" u="none" strike="noStrike" cap="none">
                <a:solidFill>
                  <a:srgbClr val="FF0000"/>
                </a:solidFill>
                <a:latin typeface="Roboto"/>
                <a:ea typeface="Roboto"/>
                <a:cs typeface="Roboto"/>
                <a:sym typeface="Roboto"/>
              </a:rPr>
              <a:t>ATENÇÃO PARA A CLASSIFICAÇÃO</a:t>
            </a:r>
            <a:endParaRPr sz="1400" b="1" i="0" u="none" strike="noStrike" cap="none">
              <a:solidFill>
                <a:srgbClr val="FF0000"/>
              </a:solidFill>
              <a:latin typeface="Roboto"/>
              <a:ea typeface="Roboto"/>
              <a:cs typeface="Roboto"/>
              <a:sym typeface="Roboto"/>
            </a:endParaRPr>
          </a:p>
        </p:txBody>
      </p:sp>
      <p:sp>
        <p:nvSpPr>
          <p:cNvPr id="4" name="CaixaDeTexto 3">
            <a:extLst>
              <a:ext uri="{FF2B5EF4-FFF2-40B4-BE49-F238E27FC236}">
                <a16:creationId xmlns:a16="http://schemas.microsoft.com/office/drawing/2014/main" id="{530EB269-098D-015F-4265-ED179678337E}"/>
              </a:ext>
            </a:extLst>
          </p:cNvPr>
          <p:cNvSpPr txBox="1"/>
          <p:nvPr/>
        </p:nvSpPr>
        <p:spPr>
          <a:xfrm>
            <a:off x="4606040" y="5787020"/>
            <a:ext cx="3058809" cy="646331"/>
          </a:xfrm>
          <a:prstGeom prst="rect">
            <a:avLst/>
          </a:prstGeom>
          <a:noFill/>
        </p:spPr>
        <p:txBody>
          <a:bodyPr wrap="square">
            <a:spAutoFit/>
          </a:bodyPr>
          <a:lstStyle/>
          <a:p>
            <a:r>
              <a:rPr lang="pt-BR" sz="1800" i="0" u="none" strike="noStrike" cap="none" dirty="0">
                <a:solidFill>
                  <a:srgbClr val="000000"/>
                </a:solidFill>
                <a:latin typeface="Roboto"/>
                <a:ea typeface="Roboto"/>
                <a:cs typeface="Roboto"/>
                <a:sym typeface="Roboto"/>
              </a:rPr>
              <a:t>Gaveteiro 4 GV Paris Branco</a:t>
            </a:r>
          </a:p>
          <a:p>
            <a:r>
              <a:rPr lang="pt-BR" sz="1800" dirty="0">
                <a:solidFill>
                  <a:srgbClr val="202124"/>
                </a:solidFill>
                <a:latin typeface="Roboto"/>
                <a:ea typeface="Roboto"/>
                <a:cs typeface="Roboto"/>
                <a:sym typeface="Roboto"/>
              </a:rPr>
              <a:t>Arquivo e Gaveteiro</a:t>
            </a:r>
            <a:endParaRPr lang="pt-BR" sz="1800" dirty="0"/>
          </a:p>
        </p:txBody>
      </p:sp>
      <p:sp>
        <p:nvSpPr>
          <p:cNvPr id="6" name="CaixaDeTexto 5">
            <a:extLst>
              <a:ext uri="{FF2B5EF4-FFF2-40B4-BE49-F238E27FC236}">
                <a16:creationId xmlns:a16="http://schemas.microsoft.com/office/drawing/2014/main" id="{A02CCA73-77E3-2B50-E309-55295399EC50}"/>
              </a:ext>
            </a:extLst>
          </p:cNvPr>
          <p:cNvSpPr txBox="1"/>
          <p:nvPr/>
        </p:nvSpPr>
        <p:spPr>
          <a:xfrm>
            <a:off x="8435402" y="5798040"/>
            <a:ext cx="3504289" cy="646331"/>
          </a:xfrm>
          <a:prstGeom prst="rect">
            <a:avLst/>
          </a:prstGeom>
          <a:noFill/>
        </p:spPr>
        <p:txBody>
          <a:bodyPr wrap="square">
            <a:spAutoFit/>
          </a:bodyPr>
          <a:lstStyle/>
          <a:p>
            <a:r>
              <a:rPr lang="pt-BR" sz="1800" dirty="0">
                <a:latin typeface="Roboto"/>
                <a:ea typeface="Roboto"/>
                <a:cs typeface="Roboto"/>
                <a:sym typeface="Roboto"/>
              </a:rPr>
              <a:t>Gaveteiro plástico bin nº 3 preto</a:t>
            </a:r>
          </a:p>
          <a:p>
            <a:r>
              <a:rPr lang="pt-BR" sz="1800" dirty="0">
                <a:latin typeface="Roboto"/>
                <a:ea typeface="Roboto"/>
                <a:cs typeface="Roboto"/>
                <a:sym typeface="Roboto"/>
              </a:rPr>
              <a:t>Caixa para ferramentas</a:t>
            </a:r>
            <a:endParaRPr lang="pt-BR" sz="1800" dirty="0">
              <a:latin typeface="Roboto"/>
              <a:ea typeface="Roboto"/>
              <a:cs typeface="Roboto"/>
            </a:endParaRPr>
          </a:p>
        </p:txBody>
      </p:sp>
      <p:pic>
        <p:nvPicPr>
          <p:cNvPr id="1028" name="Picture 4" descr="Caixa Gaveteiro Plástico BIN PB 9 | Plasbox">
            <a:extLst>
              <a:ext uri="{FF2B5EF4-FFF2-40B4-BE49-F238E27FC236}">
                <a16:creationId xmlns:a16="http://schemas.microsoft.com/office/drawing/2014/main" id="{F95182BE-7BE7-1CE0-CA94-A422405DCE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63978" y="3697211"/>
            <a:ext cx="2792613" cy="185266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791911BC-6AC9-EABC-4461-C44A280F8EC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908" t="2424" r="20737"/>
          <a:stretch/>
        </p:blipFill>
        <p:spPr bwMode="auto">
          <a:xfrm>
            <a:off x="5487953" y="3672191"/>
            <a:ext cx="1294984" cy="2059462"/>
          </a:xfrm>
          <a:prstGeom prst="rect">
            <a:avLst/>
          </a:prstGeom>
          <a:noFill/>
          <a:extLst>
            <a:ext uri="{909E8E84-426E-40DD-AFC4-6F175D3DCCD1}">
              <a14:hiddenFill xmlns:a14="http://schemas.microsoft.com/office/drawing/2010/main">
                <a:solidFill>
                  <a:srgbClr val="FFFFFF"/>
                </a:solidFill>
              </a14:hiddenFill>
            </a:ext>
          </a:extLst>
        </p:spPr>
      </p:pic>
      <p:sp>
        <p:nvSpPr>
          <p:cNvPr id="5" name="CaixaDeTexto 4">
            <a:extLst>
              <a:ext uri="{FF2B5EF4-FFF2-40B4-BE49-F238E27FC236}">
                <a16:creationId xmlns:a16="http://schemas.microsoft.com/office/drawing/2014/main" id="{9EE84EA5-394A-A07C-0A1E-4FDBB2B25B70}"/>
              </a:ext>
            </a:extLst>
          </p:cNvPr>
          <p:cNvSpPr txBox="1"/>
          <p:nvPr/>
        </p:nvSpPr>
        <p:spPr>
          <a:xfrm>
            <a:off x="379700" y="5731652"/>
            <a:ext cx="3837712" cy="923330"/>
          </a:xfrm>
          <a:prstGeom prst="rect">
            <a:avLst/>
          </a:prstGeom>
          <a:noFill/>
        </p:spPr>
        <p:txBody>
          <a:bodyPr wrap="square">
            <a:spAutoFit/>
          </a:bodyPr>
          <a:lstStyle/>
          <a:p>
            <a:r>
              <a:rPr lang="pt-BR" sz="1800" i="0" u="none" strike="noStrike" cap="none" dirty="0">
                <a:solidFill>
                  <a:srgbClr val="000000"/>
                </a:solidFill>
                <a:latin typeface="Roboto"/>
                <a:ea typeface="Roboto"/>
                <a:cs typeface="Roboto"/>
                <a:sym typeface="Roboto"/>
              </a:rPr>
              <a:t>Gaveteiro peq</a:t>
            </a:r>
            <a:r>
              <a:rPr lang="pt-BR" sz="1800" dirty="0">
                <a:latin typeface="Roboto"/>
                <a:ea typeface="Roboto"/>
                <a:cs typeface="Roboto"/>
                <a:sym typeface="Roboto"/>
              </a:rPr>
              <a:t>ueno</a:t>
            </a:r>
            <a:r>
              <a:rPr lang="pt-BR" sz="1800" i="0" u="none" strike="noStrike" cap="none" dirty="0">
                <a:solidFill>
                  <a:srgbClr val="000000"/>
                </a:solidFill>
                <a:latin typeface="Roboto"/>
                <a:ea typeface="Roboto"/>
                <a:cs typeface="Roboto"/>
                <a:sym typeface="Roboto"/>
              </a:rPr>
              <a:t> com 4 gavetas</a:t>
            </a:r>
          </a:p>
          <a:p>
            <a:r>
              <a:rPr lang="pt-BR" sz="1800" dirty="0">
                <a:solidFill>
                  <a:srgbClr val="202124"/>
                </a:solidFill>
                <a:latin typeface="Roboto"/>
                <a:ea typeface="Roboto"/>
                <a:cs typeface="Roboto"/>
                <a:sym typeface="Roboto"/>
              </a:rPr>
              <a:t>Caixa e Organizador para Utilidades Domésticas</a:t>
            </a:r>
            <a:endParaRPr lang="pt-BR" sz="1800" dirty="0"/>
          </a:p>
        </p:txBody>
      </p:sp>
      <p:pic>
        <p:nvPicPr>
          <p:cNvPr id="8" name="Imagem 7">
            <a:extLst>
              <a:ext uri="{FF2B5EF4-FFF2-40B4-BE49-F238E27FC236}">
                <a16:creationId xmlns:a16="http://schemas.microsoft.com/office/drawing/2014/main" id="{58DE55F5-CCB5-FA5A-61B7-0B837595810B}"/>
              </a:ext>
            </a:extLst>
          </p:cNvPr>
          <p:cNvPicPr>
            <a:picLocks noChangeAspect="1"/>
          </p:cNvPicPr>
          <p:nvPr/>
        </p:nvPicPr>
        <p:blipFill>
          <a:blip r:embed="rId5"/>
          <a:stretch>
            <a:fillRect/>
          </a:stretch>
        </p:blipFill>
        <p:spPr>
          <a:xfrm>
            <a:off x="1331076" y="3693297"/>
            <a:ext cx="1620359" cy="1813258"/>
          </a:xfrm>
          <a:prstGeom prst="rect">
            <a:avLst/>
          </a:prstGeom>
        </p:spPr>
      </p:pic>
      <p:sp>
        <p:nvSpPr>
          <p:cNvPr id="2" name="Google Shape;701;p81">
            <a:extLst>
              <a:ext uri="{FF2B5EF4-FFF2-40B4-BE49-F238E27FC236}">
                <a16:creationId xmlns:a16="http://schemas.microsoft.com/office/drawing/2014/main" id="{1976A4F5-1731-E70C-3825-049B703F757B}"/>
              </a:ext>
            </a:extLst>
          </p:cNvPr>
          <p:cNvSpPr txBox="1"/>
          <p:nvPr/>
        </p:nvSpPr>
        <p:spPr>
          <a:xfrm>
            <a:off x="735399" y="1397715"/>
            <a:ext cx="10721193" cy="2031285"/>
          </a:xfrm>
          <a:prstGeom prst="rect">
            <a:avLst/>
          </a:prstGeom>
          <a:noFill/>
          <a:ln>
            <a:noFill/>
          </a:ln>
        </p:spPr>
        <p:txBody>
          <a:bodyPr spcFirstLastPara="1" wrap="square" lIns="91425" tIns="45700" rIns="91425" bIns="45700" anchor="t" anchorCtr="0">
            <a:spAutoFit/>
          </a:bodyPr>
          <a:lstStyle/>
          <a:p>
            <a:pPr marR="0" lvl="0" algn="just" rtl="0">
              <a:lnSpc>
                <a:spcPct val="100000"/>
              </a:lnSpc>
              <a:spcBef>
                <a:spcPts val="0"/>
              </a:spcBef>
              <a:spcAft>
                <a:spcPts val="0"/>
              </a:spcAft>
              <a:buClr>
                <a:srgbClr val="000000"/>
              </a:buClr>
              <a:buSzPts val="1800"/>
            </a:pPr>
            <a:r>
              <a:rPr lang="pt-BR" sz="1800" dirty="0">
                <a:solidFill>
                  <a:srgbClr val="202124"/>
                </a:solidFill>
                <a:latin typeface="Roboto"/>
                <a:ea typeface="Roboto"/>
                <a:cs typeface="Roboto"/>
                <a:sym typeface="Roboto"/>
              </a:rPr>
              <a:t>      Sobre </a:t>
            </a:r>
            <a:r>
              <a:rPr lang="pt-BR" sz="1800" b="1" dirty="0">
                <a:solidFill>
                  <a:srgbClr val="202124"/>
                </a:solidFill>
                <a:latin typeface="Roboto"/>
                <a:ea typeface="Roboto"/>
                <a:cs typeface="Roboto"/>
                <a:sym typeface="Roboto"/>
              </a:rPr>
              <a:t>gaveteiros</a:t>
            </a:r>
            <a:r>
              <a:rPr lang="pt-BR" sz="1800" dirty="0">
                <a:solidFill>
                  <a:srgbClr val="202124"/>
                </a:solidFill>
                <a:latin typeface="Roboto"/>
                <a:ea typeface="Roboto"/>
                <a:cs typeface="Roboto"/>
                <a:sym typeface="Roboto"/>
              </a:rPr>
              <a:t>, é preciso v</a:t>
            </a:r>
            <a:r>
              <a:rPr lang="pt-BR" sz="1800" b="0" i="0" u="none" strike="noStrike" cap="none" dirty="0">
                <a:solidFill>
                  <a:srgbClr val="202124"/>
                </a:solidFill>
                <a:latin typeface="Roboto"/>
                <a:ea typeface="Roboto"/>
                <a:cs typeface="Roboto"/>
                <a:sym typeface="Roboto"/>
              </a:rPr>
              <a:t>erificar a principal finalidade e onde será utilizado. </a:t>
            </a:r>
          </a:p>
          <a:p>
            <a:pPr marR="0" lvl="0" algn="just" rtl="0">
              <a:lnSpc>
                <a:spcPct val="100000"/>
              </a:lnSpc>
              <a:spcBef>
                <a:spcPts val="0"/>
              </a:spcBef>
              <a:spcAft>
                <a:spcPts val="0"/>
              </a:spcAft>
              <a:buClr>
                <a:srgbClr val="000000"/>
              </a:buClr>
              <a:buSzPts val="1800"/>
            </a:pPr>
            <a:endParaRPr lang="pt-BR" sz="1800" b="0" i="0" u="none" strike="noStrike" cap="none" dirty="0">
              <a:solidFill>
                <a:srgbClr val="202124"/>
              </a:solidFill>
              <a:latin typeface="Roboto"/>
              <a:ea typeface="Roboto"/>
              <a:cs typeface="Roboto"/>
              <a:sym typeface="Roboto"/>
            </a:endParaRPr>
          </a:p>
          <a:p>
            <a:pPr marL="342900" marR="0" lvl="0" indent="-342900" algn="just" rtl="0">
              <a:lnSpc>
                <a:spcPct val="100000"/>
              </a:lnSpc>
              <a:spcBef>
                <a:spcPts val="0"/>
              </a:spcBef>
              <a:spcAft>
                <a:spcPts val="0"/>
              </a:spcAft>
              <a:buClr>
                <a:srgbClr val="000000"/>
              </a:buClr>
              <a:buSzPts val="1800"/>
              <a:buAutoNum type="arabicPeriod"/>
            </a:pPr>
            <a:r>
              <a:rPr lang="pt-BR" sz="1800" b="0" i="0" u="none" strike="noStrike" cap="none" dirty="0">
                <a:solidFill>
                  <a:srgbClr val="202124"/>
                </a:solidFill>
                <a:latin typeface="Roboto"/>
                <a:ea typeface="Roboto"/>
                <a:cs typeface="Roboto"/>
                <a:sym typeface="Roboto"/>
              </a:rPr>
              <a:t>Gaveteiros para organização de casa entra em Utilidades Domesticas &gt; </a:t>
            </a:r>
            <a:r>
              <a:rPr lang="pt-BR" sz="1800" b="1" i="0" u="none" strike="noStrike" cap="none" dirty="0">
                <a:solidFill>
                  <a:srgbClr val="202124"/>
                </a:solidFill>
                <a:latin typeface="Roboto"/>
                <a:ea typeface="Roboto"/>
                <a:cs typeface="Roboto"/>
                <a:sym typeface="Roboto"/>
              </a:rPr>
              <a:t>Caixa e Organizador para Utilidades Domesticas;</a:t>
            </a:r>
          </a:p>
          <a:p>
            <a:pPr marL="342900" marR="0" lvl="0" indent="-342900" algn="just" rtl="0">
              <a:lnSpc>
                <a:spcPct val="100000"/>
              </a:lnSpc>
              <a:spcBef>
                <a:spcPts val="0"/>
              </a:spcBef>
              <a:spcAft>
                <a:spcPts val="0"/>
              </a:spcAft>
              <a:buClr>
                <a:srgbClr val="000000"/>
              </a:buClr>
              <a:buSzPts val="1800"/>
              <a:buAutoNum type="arabicPeriod"/>
            </a:pPr>
            <a:r>
              <a:rPr lang="pt-BR" sz="1800" b="0" i="0" u="none" strike="noStrike" cap="none" dirty="0">
                <a:solidFill>
                  <a:srgbClr val="202124"/>
                </a:solidFill>
                <a:latin typeface="Roboto"/>
                <a:ea typeface="Roboto"/>
                <a:cs typeface="Roboto"/>
                <a:sym typeface="Roboto"/>
              </a:rPr>
              <a:t>Gaveteiros para escritórios, sala</a:t>
            </a:r>
            <a:r>
              <a:rPr lang="pt-BR" sz="1800" dirty="0">
                <a:solidFill>
                  <a:srgbClr val="202124"/>
                </a:solidFill>
                <a:latin typeface="Roboto"/>
                <a:ea typeface="Roboto"/>
                <a:cs typeface="Roboto"/>
                <a:sym typeface="Roboto"/>
              </a:rPr>
              <a:t>, </a:t>
            </a:r>
            <a:r>
              <a:rPr lang="pt-BR" sz="1800" b="0" i="0" u="none" strike="noStrike" cap="none" dirty="0">
                <a:solidFill>
                  <a:srgbClr val="202124"/>
                </a:solidFill>
                <a:latin typeface="Roboto"/>
                <a:ea typeface="Roboto"/>
                <a:cs typeface="Roboto"/>
                <a:sym typeface="Roboto"/>
              </a:rPr>
              <a:t>etc. entra em Moveis &gt; Outros Moveis &gt; </a:t>
            </a:r>
            <a:r>
              <a:rPr lang="pt-BR" sz="1800" b="1" i="0" u="none" strike="noStrike" cap="none" dirty="0">
                <a:solidFill>
                  <a:srgbClr val="202124"/>
                </a:solidFill>
                <a:latin typeface="Roboto"/>
                <a:ea typeface="Roboto"/>
                <a:cs typeface="Roboto"/>
                <a:sym typeface="Roboto"/>
              </a:rPr>
              <a:t>Arquivo e Gaveteiro</a:t>
            </a:r>
            <a:r>
              <a:rPr lang="pt-BR" sz="1800" dirty="0">
                <a:solidFill>
                  <a:srgbClr val="202124"/>
                </a:solidFill>
                <a:latin typeface="Roboto"/>
                <a:ea typeface="Roboto"/>
                <a:cs typeface="Roboto"/>
                <a:sym typeface="Roboto"/>
              </a:rPr>
              <a:t>;</a:t>
            </a:r>
            <a:endParaRPr lang="pt-BR" sz="1800" b="0" i="0" u="none" strike="noStrike" cap="none" dirty="0">
              <a:solidFill>
                <a:srgbClr val="202124"/>
              </a:solidFill>
              <a:latin typeface="Roboto"/>
              <a:ea typeface="Roboto"/>
              <a:cs typeface="Roboto"/>
              <a:sym typeface="Roboto"/>
            </a:endParaRPr>
          </a:p>
          <a:p>
            <a:pPr marL="342900" marR="0" lvl="0" indent="-342900" algn="just" rtl="0">
              <a:lnSpc>
                <a:spcPct val="100000"/>
              </a:lnSpc>
              <a:spcBef>
                <a:spcPts val="0"/>
              </a:spcBef>
              <a:spcAft>
                <a:spcPts val="0"/>
              </a:spcAft>
              <a:buClr>
                <a:srgbClr val="000000"/>
              </a:buClr>
              <a:buSzPts val="1800"/>
              <a:buFont typeface="+mj-lt"/>
              <a:buAutoNum type="arabicPeriod"/>
            </a:pPr>
            <a:r>
              <a:rPr lang="pt-BR" sz="1800" b="0" i="0" u="none" strike="noStrike" cap="none" dirty="0">
                <a:solidFill>
                  <a:srgbClr val="202124"/>
                </a:solidFill>
                <a:latin typeface="Roboto"/>
                <a:ea typeface="Roboto"/>
                <a:cs typeface="Roboto"/>
                <a:sym typeface="Roboto"/>
              </a:rPr>
              <a:t>Gaveteiro-caixa bin entra em Casa e </a:t>
            </a:r>
            <a:r>
              <a:rPr lang="pt-BR" sz="1800" b="0" i="0" u="none" strike="noStrike" cap="none" dirty="0" err="1">
                <a:solidFill>
                  <a:srgbClr val="202124"/>
                </a:solidFill>
                <a:latin typeface="Roboto"/>
                <a:ea typeface="Roboto"/>
                <a:cs typeface="Roboto"/>
                <a:sym typeface="Roboto"/>
              </a:rPr>
              <a:t>Construcao</a:t>
            </a:r>
            <a:r>
              <a:rPr lang="pt-BR" sz="1800" b="0" i="0" u="none" strike="noStrike" cap="none" dirty="0">
                <a:solidFill>
                  <a:srgbClr val="202124"/>
                </a:solidFill>
                <a:latin typeface="Roboto"/>
                <a:ea typeface="Roboto"/>
                <a:cs typeface="Roboto"/>
                <a:sym typeface="Roboto"/>
              </a:rPr>
              <a:t> &gt; Ferramentas &gt; </a:t>
            </a:r>
            <a:r>
              <a:rPr lang="pt-BR" sz="1800" b="0" i="0" u="none" strike="noStrike" cap="none" dirty="0" err="1">
                <a:solidFill>
                  <a:srgbClr val="202124"/>
                </a:solidFill>
                <a:latin typeface="Roboto"/>
                <a:ea typeface="Roboto"/>
                <a:cs typeface="Roboto"/>
                <a:sym typeface="Roboto"/>
              </a:rPr>
              <a:t>Organizacao</a:t>
            </a:r>
            <a:r>
              <a:rPr lang="pt-BR" sz="1800" b="0" i="0" u="none" strike="noStrike" cap="none" dirty="0">
                <a:solidFill>
                  <a:srgbClr val="202124"/>
                </a:solidFill>
                <a:latin typeface="Roboto"/>
                <a:ea typeface="Roboto"/>
                <a:cs typeface="Roboto"/>
                <a:sym typeface="Roboto"/>
              </a:rPr>
              <a:t> para Ferramentas &gt; </a:t>
            </a:r>
            <a:r>
              <a:rPr lang="pt-BR" sz="1800" b="1" i="0" u="none" strike="noStrike" cap="none" dirty="0">
                <a:solidFill>
                  <a:srgbClr val="202124"/>
                </a:solidFill>
                <a:latin typeface="Roboto"/>
                <a:ea typeface="Roboto"/>
                <a:cs typeface="Roboto"/>
                <a:sym typeface="Roboto"/>
              </a:rPr>
              <a:t>Caixa para Ferramenta</a:t>
            </a:r>
            <a:r>
              <a:rPr lang="pt-BR" sz="1800" b="0" i="0" u="none" strike="noStrike" cap="none" dirty="0">
                <a:solidFill>
                  <a:srgbClr val="202124"/>
                </a:solidFill>
                <a:latin typeface="Roboto"/>
                <a:ea typeface="Roboto"/>
                <a:cs typeface="Roboto"/>
                <a:sym typeface="Roboto"/>
              </a:rPr>
              <a:t>.</a:t>
            </a:r>
            <a:endParaRPr b="1" dirty="0"/>
          </a:p>
        </p:txBody>
      </p:sp>
    </p:spTree>
    <p:extLst>
      <p:ext uri="{BB962C8B-B14F-4D97-AF65-F5344CB8AC3E}">
        <p14:creationId xmlns:p14="http://schemas.microsoft.com/office/powerpoint/2010/main" val="42840463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Shape 828"/>
        <p:cNvGrpSpPr/>
        <p:nvPr/>
      </p:nvGrpSpPr>
      <p:grpSpPr>
        <a:xfrm>
          <a:off x="0" y="0"/>
          <a:ext cx="0" cy="0"/>
          <a:chOff x="0" y="0"/>
          <a:chExt cx="0" cy="0"/>
        </a:xfrm>
      </p:grpSpPr>
      <p:sp>
        <p:nvSpPr>
          <p:cNvPr id="831" name="Google Shape;831;p6"/>
          <p:cNvSpPr txBox="1"/>
          <p:nvPr/>
        </p:nvSpPr>
        <p:spPr>
          <a:xfrm>
            <a:off x="3270583" y="413628"/>
            <a:ext cx="5650826"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1" i="0" u="none" strike="noStrike" cap="none">
                <a:solidFill>
                  <a:srgbClr val="FF0000"/>
                </a:solidFill>
                <a:latin typeface="Roboto"/>
                <a:ea typeface="Roboto"/>
                <a:cs typeface="Roboto"/>
                <a:sym typeface="Roboto"/>
              </a:rPr>
              <a:t>ATENÇÃO PARA A CLASSIFICAÇÃO</a:t>
            </a:r>
            <a:endParaRPr sz="1400" b="1" i="0" u="none" strike="noStrike" cap="none">
              <a:solidFill>
                <a:srgbClr val="FF0000"/>
              </a:solidFill>
              <a:latin typeface="Roboto"/>
              <a:ea typeface="Roboto"/>
              <a:cs typeface="Roboto"/>
              <a:sym typeface="Roboto"/>
            </a:endParaRPr>
          </a:p>
        </p:txBody>
      </p:sp>
      <p:sp>
        <p:nvSpPr>
          <p:cNvPr id="4" name="CaixaDeTexto 3">
            <a:extLst>
              <a:ext uri="{FF2B5EF4-FFF2-40B4-BE49-F238E27FC236}">
                <a16:creationId xmlns:a16="http://schemas.microsoft.com/office/drawing/2014/main" id="{530EB269-098D-015F-4265-ED179678337E}"/>
              </a:ext>
            </a:extLst>
          </p:cNvPr>
          <p:cNvSpPr txBox="1"/>
          <p:nvPr/>
        </p:nvSpPr>
        <p:spPr>
          <a:xfrm>
            <a:off x="4654162" y="6167372"/>
            <a:ext cx="1027255" cy="369332"/>
          </a:xfrm>
          <a:prstGeom prst="rect">
            <a:avLst/>
          </a:prstGeom>
          <a:noFill/>
        </p:spPr>
        <p:txBody>
          <a:bodyPr wrap="square">
            <a:spAutoFit/>
          </a:bodyPr>
          <a:lstStyle/>
          <a:p>
            <a:r>
              <a:rPr lang="pt-BR" sz="1800" i="0" u="none" strike="noStrike" cap="none" dirty="0">
                <a:solidFill>
                  <a:srgbClr val="000000"/>
                </a:solidFill>
                <a:latin typeface="Roboto"/>
                <a:ea typeface="Roboto"/>
                <a:cs typeface="Roboto"/>
                <a:sym typeface="Roboto"/>
              </a:rPr>
              <a:t>Painel</a:t>
            </a:r>
            <a:endParaRPr lang="pt-BR" sz="1800" dirty="0"/>
          </a:p>
        </p:txBody>
      </p:sp>
      <p:sp>
        <p:nvSpPr>
          <p:cNvPr id="6" name="CaixaDeTexto 5">
            <a:extLst>
              <a:ext uri="{FF2B5EF4-FFF2-40B4-BE49-F238E27FC236}">
                <a16:creationId xmlns:a16="http://schemas.microsoft.com/office/drawing/2014/main" id="{A02CCA73-77E3-2B50-E309-55295399EC50}"/>
              </a:ext>
            </a:extLst>
          </p:cNvPr>
          <p:cNvSpPr txBox="1"/>
          <p:nvPr/>
        </p:nvSpPr>
        <p:spPr>
          <a:xfrm>
            <a:off x="9592100" y="6167372"/>
            <a:ext cx="1864446" cy="369332"/>
          </a:xfrm>
          <a:prstGeom prst="rect">
            <a:avLst/>
          </a:prstGeom>
          <a:noFill/>
        </p:spPr>
        <p:txBody>
          <a:bodyPr wrap="square">
            <a:spAutoFit/>
          </a:bodyPr>
          <a:lstStyle/>
          <a:p>
            <a:r>
              <a:rPr lang="pt-BR" sz="1800" dirty="0">
                <a:latin typeface="Roboto"/>
                <a:ea typeface="Roboto"/>
                <a:cs typeface="Roboto"/>
                <a:sym typeface="Roboto"/>
              </a:rPr>
              <a:t>Rack com painel</a:t>
            </a:r>
            <a:endParaRPr lang="pt-BR" sz="1800" dirty="0">
              <a:latin typeface="Roboto"/>
              <a:ea typeface="Roboto"/>
              <a:cs typeface="Roboto"/>
            </a:endParaRPr>
          </a:p>
        </p:txBody>
      </p:sp>
      <p:sp>
        <p:nvSpPr>
          <p:cNvPr id="5" name="CaixaDeTexto 4">
            <a:extLst>
              <a:ext uri="{FF2B5EF4-FFF2-40B4-BE49-F238E27FC236}">
                <a16:creationId xmlns:a16="http://schemas.microsoft.com/office/drawing/2014/main" id="{9EE84EA5-394A-A07C-0A1E-4FDBB2B25B70}"/>
              </a:ext>
            </a:extLst>
          </p:cNvPr>
          <p:cNvSpPr txBox="1"/>
          <p:nvPr/>
        </p:nvSpPr>
        <p:spPr>
          <a:xfrm>
            <a:off x="361321" y="6167372"/>
            <a:ext cx="3607308" cy="369332"/>
          </a:xfrm>
          <a:prstGeom prst="rect">
            <a:avLst/>
          </a:prstGeom>
          <a:noFill/>
        </p:spPr>
        <p:txBody>
          <a:bodyPr wrap="square">
            <a:spAutoFit/>
          </a:bodyPr>
          <a:lstStyle/>
          <a:p>
            <a:r>
              <a:rPr lang="pt-BR" sz="1800" dirty="0">
                <a:solidFill>
                  <a:srgbClr val="202124"/>
                </a:solidFill>
                <a:latin typeface="Roboto"/>
                <a:ea typeface="Roboto"/>
                <a:cs typeface="Roboto"/>
                <a:sym typeface="Roboto"/>
              </a:rPr>
              <a:t>Estante para TV e Home </a:t>
            </a:r>
            <a:r>
              <a:rPr lang="pt-BR" sz="1800" dirty="0" err="1">
                <a:solidFill>
                  <a:srgbClr val="202124"/>
                </a:solidFill>
                <a:latin typeface="Roboto"/>
                <a:ea typeface="Roboto"/>
                <a:cs typeface="Roboto"/>
                <a:sym typeface="Roboto"/>
              </a:rPr>
              <a:t>Theater</a:t>
            </a:r>
            <a:endParaRPr lang="pt-BR" sz="1800" dirty="0"/>
          </a:p>
        </p:txBody>
      </p:sp>
      <p:pic>
        <p:nvPicPr>
          <p:cNvPr id="3076" name="Picture 4" descr="Painel para TV até 42 Polegadas com Prateleira Denver J Carvalho - 4">
            <a:extLst>
              <a:ext uri="{FF2B5EF4-FFF2-40B4-BE49-F238E27FC236}">
                <a16:creationId xmlns:a16="http://schemas.microsoft.com/office/drawing/2014/main" id="{A3E20D15-06C9-ADD4-5953-6F058FA4A08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764" t="11556" r="7861" b="11556"/>
          <a:stretch/>
        </p:blipFill>
        <p:spPr bwMode="auto">
          <a:xfrm>
            <a:off x="4045523" y="4098267"/>
            <a:ext cx="2050473" cy="198622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Rack para TV até 75 Polegadas Frisos Decorativos Valença Caemmun - 2">
            <a:extLst>
              <a:ext uri="{FF2B5EF4-FFF2-40B4-BE49-F238E27FC236}">
                <a16:creationId xmlns:a16="http://schemas.microsoft.com/office/drawing/2014/main" id="{8535D4D2-6C3F-0023-3AA2-19737DAA2C9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9145" b="9417"/>
          <a:stretch/>
        </p:blipFill>
        <p:spPr bwMode="auto">
          <a:xfrm>
            <a:off x="6826438" y="4256458"/>
            <a:ext cx="2050473" cy="1669838"/>
          </a:xfrm>
          <a:prstGeom prst="rect">
            <a:avLst/>
          </a:prstGeom>
          <a:noFill/>
          <a:extLst>
            <a:ext uri="{909E8E84-426E-40DD-AFC4-6F175D3DCCD1}">
              <a14:hiddenFill xmlns:a14="http://schemas.microsoft.com/office/drawing/2010/main">
                <a:solidFill>
                  <a:srgbClr val="FFFFFF"/>
                </a:solidFill>
              </a14:hiddenFill>
            </a:ext>
          </a:extLst>
        </p:spPr>
      </p:pic>
      <p:sp>
        <p:nvSpPr>
          <p:cNvPr id="2" name="CaixaDeTexto 1">
            <a:extLst>
              <a:ext uri="{FF2B5EF4-FFF2-40B4-BE49-F238E27FC236}">
                <a16:creationId xmlns:a16="http://schemas.microsoft.com/office/drawing/2014/main" id="{EC3D9560-F7EE-11D9-9940-59606F6513A9}"/>
              </a:ext>
            </a:extLst>
          </p:cNvPr>
          <p:cNvSpPr txBox="1"/>
          <p:nvPr/>
        </p:nvSpPr>
        <p:spPr>
          <a:xfrm>
            <a:off x="7415453" y="6167372"/>
            <a:ext cx="805580" cy="369332"/>
          </a:xfrm>
          <a:prstGeom prst="rect">
            <a:avLst/>
          </a:prstGeom>
          <a:noFill/>
        </p:spPr>
        <p:txBody>
          <a:bodyPr wrap="square">
            <a:spAutoFit/>
          </a:bodyPr>
          <a:lstStyle/>
          <a:p>
            <a:r>
              <a:rPr lang="pt-BR" sz="1800" dirty="0">
                <a:latin typeface="Roboto"/>
                <a:ea typeface="Roboto"/>
                <a:cs typeface="Roboto"/>
                <a:sym typeface="Roboto"/>
              </a:rPr>
              <a:t>Rack</a:t>
            </a:r>
            <a:endParaRPr lang="pt-BR" sz="1800" dirty="0">
              <a:latin typeface="Roboto"/>
              <a:ea typeface="Roboto"/>
              <a:cs typeface="Roboto"/>
            </a:endParaRPr>
          </a:p>
        </p:txBody>
      </p:sp>
      <p:pic>
        <p:nvPicPr>
          <p:cNvPr id="3080" name="Picture 8" descr="Conjunto Rack com Painel para TV até 60 Polegadas Ema Retrô Rattan CabeCasa MadeiraMadeira - 4">
            <a:extLst>
              <a:ext uri="{FF2B5EF4-FFF2-40B4-BE49-F238E27FC236}">
                <a16:creationId xmlns:a16="http://schemas.microsoft.com/office/drawing/2014/main" id="{421B77EF-2805-C642-BC6A-990F15A10FE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0145" t="6260" r="15721" b="5346"/>
          <a:stretch/>
        </p:blipFill>
        <p:spPr bwMode="auto">
          <a:xfrm>
            <a:off x="9739745" y="3821300"/>
            <a:ext cx="1898069" cy="2263188"/>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Estante Home para TV até 50 Polegadas 2 Portas Valença Colibri Móveis - 3">
            <a:extLst>
              <a:ext uri="{FF2B5EF4-FFF2-40B4-BE49-F238E27FC236}">
                <a16:creationId xmlns:a16="http://schemas.microsoft.com/office/drawing/2014/main" id="{1533ACBA-2F7E-9210-04D3-BC68342E4F37}"/>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0145" t="6260" r="7861"/>
          <a:stretch/>
        </p:blipFill>
        <p:spPr bwMode="auto">
          <a:xfrm>
            <a:off x="1066538" y="4065878"/>
            <a:ext cx="1765677" cy="2018610"/>
          </a:xfrm>
          <a:prstGeom prst="rect">
            <a:avLst/>
          </a:prstGeom>
          <a:noFill/>
          <a:extLst>
            <a:ext uri="{909E8E84-426E-40DD-AFC4-6F175D3DCCD1}">
              <a14:hiddenFill xmlns:a14="http://schemas.microsoft.com/office/drawing/2010/main">
                <a:solidFill>
                  <a:srgbClr val="FFFFFF"/>
                </a:solidFill>
              </a14:hiddenFill>
            </a:ext>
          </a:extLst>
        </p:spPr>
      </p:pic>
      <p:sp>
        <p:nvSpPr>
          <p:cNvPr id="3" name="Google Shape;701;p81">
            <a:extLst>
              <a:ext uri="{FF2B5EF4-FFF2-40B4-BE49-F238E27FC236}">
                <a16:creationId xmlns:a16="http://schemas.microsoft.com/office/drawing/2014/main" id="{197DE869-6BF1-7AF6-AFE2-2DE2A6D29556}"/>
              </a:ext>
            </a:extLst>
          </p:cNvPr>
          <p:cNvSpPr txBox="1"/>
          <p:nvPr/>
        </p:nvSpPr>
        <p:spPr>
          <a:xfrm>
            <a:off x="735399" y="1397715"/>
            <a:ext cx="10721193" cy="2308284"/>
          </a:xfrm>
          <a:prstGeom prst="rect">
            <a:avLst/>
          </a:prstGeom>
          <a:noFill/>
          <a:ln>
            <a:noFill/>
          </a:ln>
        </p:spPr>
        <p:txBody>
          <a:bodyPr spcFirstLastPara="1" wrap="square" lIns="91425" tIns="45700" rIns="91425" bIns="45700" anchor="t" anchorCtr="0">
            <a:spAutoFit/>
          </a:bodyPr>
          <a:lstStyle/>
          <a:p>
            <a:pPr marR="0" lvl="0" algn="just" rtl="0">
              <a:lnSpc>
                <a:spcPct val="100000"/>
              </a:lnSpc>
              <a:spcBef>
                <a:spcPts val="0"/>
              </a:spcBef>
              <a:spcAft>
                <a:spcPts val="0"/>
              </a:spcAft>
              <a:buClr>
                <a:srgbClr val="000000"/>
              </a:buClr>
              <a:buSzPts val="1800"/>
            </a:pPr>
            <a:r>
              <a:rPr lang="pt-BR" sz="1800" dirty="0">
                <a:solidFill>
                  <a:srgbClr val="202124"/>
                </a:solidFill>
                <a:latin typeface="Roboto"/>
                <a:ea typeface="Roboto"/>
                <a:cs typeface="Roboto"/>
                <a:sym typeface="Roboto"/>
              </a:rPr>
              <a:t>Considerar: </a:t>
            </a:r>
          </a:p>
          <a:p>
            <a:pPr marR="0" lvl="0" algn="just" rtl="0">
              <a:lnSpc>
                <a:spcPct val="100000"/>
              </a:lnSpc>
              <a:spcBef>
                <a:spcPts val="0"/>
              </a:spcBef>
              <a:spcAft>
                <a:spcPts val="0"/>
              </a:spcAft>
              <a:buClr>
                <a:srgbClr val="000000"/>
              </a:buClr>
              <a:buSzPts val="1800"/>
            </a:pPr>
            <a:endParaRPr lang="pt-BR" sz="1800" dirty="0">
              <a:solidFill>
                <a:srgbClr val="202124"/>
              </a:solidFill>
              <a:latin typeface="Roboto"/>
              <a:ea typeface="Roboto"/>
              <a:cs typeface="Roboto"/>
              <a:sym typeface="Roboto"/>
            </a:endParaRPr>
          </a:p>
          <a:p>
            <a:pPr marL="342900" marR="0" lvl="0" indent="-342900" algn="just" rtl="0">
              <a:lnSpc>
                <a:spcPct val="100000"/>
              </a:lnSpc>
              <a:spcBef>
                <a:spcPts val="0"/>
              </a:spcBef>
              <a:spcAft>
                <a:spcPts val="0"/>
              </a:spcAft>
              <a:buClr>
                <a:srgbClr val="000000"/>
              </a:buClr>
              <a:buSzPts val="1800"/>
              <a:buFont typeface="+mj-lt"/>
              <a:buAutoNum type="arabicPeriod"/>
            </a:pPr>
            <a:r>
              <a:rPr lang="pt-BR" sz="1800" dirty="0">
                <a:solidFill>
                  <a:srgbClr val="202124"/>
                </a:solidFill>
                <a:latin typeface="Roboto"/>
                <a:ea typeface="Roboto"/>
                <a:cs typeface="Roboto"/>
                <a:sym typeface="Roboto"/>
              </a:rPr>
              <a:t>Móvel maior, robusto, com várias divisórias e fica apoiado no chão entra em Moveis &gt; Moveis para Sala de Estar &gt; </a:t>
            </a:r>
            <a:r>
              <a:rPr lang="pt-BR" sz="1800" b="1" dirty="0">
                <a:solidFill>
                  <a:srgbClr val="202124"/>
                </a:solidFill>
                <a:latin typeface="Roboto"/>
                <a:ea typeface="Roboto"/>
                <a:cs typeface="Roboto"/>
                <a:sym typeface="Roboto"/>
              </a:rPr>
              <a:t>Estante para TV e Home </a:t>
            </a:r>
            <a:r>
              <a:rPr lang="pt-BR" sz="1800" b="1" dirty="0" err="1">
                <a:solidFill>
                  <a:srgbClr val="202124"/>
                </a:solidFill>
                <a:latin typeface="Roboto"/>
                <a:ea typeface="Roboto"/>
                <a:cs typeface="Roboto"/>
                <a:sym typeface="Roboto"/>
              </a:rPr>
              <a:t>Theater</a:t>
            </a:r>
            <a:r>
              <a:rPr lang="pt-BR" sz="1800" dirty="0">
                <a:solidFill>
                  <a:srgbClr val="202124"/>
                </a:solidFill>
                <a:latin typeface="Roboto"/>
                <a:ea typeface="Roboto"/>
                <a:cs typeface="Roboto"/>
                <a:sym typeface="Roboto"/>
              </a:rPr>
              <a:t>;</a:t>
            </a:r>
          </a:p>
          <a:p>
            <a:pPr marL="342900" marR="0" lvl="0" indent="-342900" algn="just" rtl="0">
              <a:lnSpc>
                <a:spcPct val="100000"/>
              </a:lnSpc>
              <a:spcBef>
                <a:spcPts val="0"/>
              </a:spcBef>
              <a:spcAft>
                <a:spcPts val="0"/>
              </a:spcAft>
              <a:buClr>
                <a:srgbClr val="000000"/>
              </a:buClr>
              <a:buSzPts val="1800"/>
              <a:buFont typeface="+mj-lt"/>
              <a:buAutoNum type="arabicPeriod"/>
            </a:pPr>
            <a:r>
              <a:rPr lang="pt-BR" sz="1800" dirty="0">
                <a:solidFill>
                  <a:srgbClr val="202124"/>
                </a:solidFill>
                <a:latin typeface="Roboto"/>
                <a:ea typeface="Roboto"/>
                <a:cs typeface="Roboto"/>
                <a:sym typeface="Roboto"/>
              </a:rPr>
              <a:t>Fixa a TV, é suspensa e pode conter ou não uma bancada entra em Moveis &gt; Moveis para Sala de Estar &gt; </a:t>
            </a:r>
            <a:r>
              <a:rPr lang="pt-BR" sz="1800" b="1" dirty="0">
                <a:solidFill>
                  <a:srgbClr val="202124"/>
                </a:solidFill>
                <a:latin typeface="Roboto"/>
                <a:ea typeface="Roboto"/>
                <a:cs typeface="Roboto"/>
                <a:sym typeface="Roboto"/>
              </a:rPr>
              <a:t>Painel</a:t>
            </a:r>
            <a:r>
              <a:rPr lang="pt-BR" sz="1800" dirty="0">
                <a:solidFill>
                  <a:srgbClr val="202124"/>
                </a:solidFill>
                <a:latin typeface="Roboto"/>
                <a:ea typeface="Roboto"/>
                <a:cs typeface="Roboto"/>
                <a:sym typeface="Roboto"/>
              </a:rPr>
              <a:t>;</a:t>
            </a:r>
          </a:p>
          <a:p>
            <a:pPr marL="342900" marR="0" lvl="0" indent="-342900" algn="just" rtl="0">
              <a:lnSpc>
                <a:spcPct val="100000"/>
              </a:lnSpc>
              <a:spcBef>
                <a:spcPts val="0"/>
              </a:spcBef>
              <a:spcAft>
                <a:spcPts val="0"/>
              </a:spcAft>
              <a:buClr>
                <a:srgbClr val="000000"/>
              </a:buClr>
              <a:buSzPts val="1800"/>
              <a:buFont typeface="+mj-lt"/>
              <a:buAutoNum type="arabicPeriod"/>
            </a:pPr>
            <a:r>
              <a:rPr lang="pt-BR" sz="1800" dirty="0">
                <a:solidFill>
                  <a:srgbClr val="202124"/>
                </a:solidFill>
                <a:latin typeface="Roboto"/>
                <a:ea typeface="Roboto"/>
                <a:cs typeface="Roboto"/>
                <a:sym typeface="Roboto"/>
              </a:rPr>
              <a:t>Móvel menor, com pouca divisórias, poder ser suspenso ou apoiado no chão entra em Moveis &gt; Moveis para Sala de Estar &gt; </a:t>
            </a:r>
            <a:r>
              <a:rPr lang="pt-BR" sz="1800" b="1" dirty="0">
                <a:solidFill>
                  <a:srgbClr val="202124"/>
                </a:solidFill>
                <a:latin typeface="Roboto"/>
                <a:ea typeface="Roboto"/>
                <a:cs typeface="Roboto"/>
                <a:sym typeface="Roboto"/>
              </a:rPr>
              <a:t>Rack</a:t>
            </a:r>
            <a:r>
              <a:rPr lang="pt-BR" sz="1800" dirty="0">
                <a:solidFill>
                  <a:srgbClr val="202124"/>
                </a:solidFill>
                <a:latin typeface="Roboto"/>
                <a:ea typeface="Roboto"/>
                <a:cs typeface="Roboto"/>
                <a:sym typeface="Roboto"/>
              </a:rPr>
              <a:t>.</a:t>
            </a:r>
          </a:p>
        </p:txBody>
      </p:sp>
    </p:spTree>
    <p:extLst>
      <p:ext uri="{BB962C8B-B14F-4D97-AF65-F5344CB8AC3E}">
        <p14:creationId xmlns:p14="http://schemas.microsoft.com/office/powerpoint/2010/main" val="2413672673"/>
      </p:ext>
    </p:extLst>
  </p:cSld>
  <p:clrMapOvr>
    <a:masterClrMapping/>
  </p:clrMapOvr>
</p:sld>
</file>

<file path=ppt/theme/theme1.xml><?xml version="1.0" encoding="utf-8"?>
<a:theme xmlns:a="http://schemas.openxmlformats.org/drawingml/2006/main" name="Tema do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677</TotalTime>
  <Words>5204</Words>
  <Application>Microsoft Office PowerPoint</Application>
  <PresentationFormat>Widescreen</PresentationFormat>
  <Paragraphs>283</Paragraphs>
  <Slides>82</Slides>
  <Notes>82</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82</vt:i4>
      </vt:variant>
    </vt:vector>
  </HeadingPairs>
  <TitlesOfParts>
    <vt:vector size="86" baseType="lpstr">
      <vt:lpstr>Arial</vt:lpstr>
      <vt:lpstr>Roboto</vt:lpstr>
      <vt:lpstr>Calibri</vt:lpstr>
      <vt:lpstr>Tema do Office</vt:lpstr>
      <vt:lpstr>Móveis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Móveis</dc:title>
  <dc:creator>andressa.venesia@neotrust.com.br</dc:creator>
  <cp:lastModifiedBy>Ilse Celia Silva Montalvao</cp:lastModifiedBy>
  <cp:revision>224</cp:revision>
  <dcterms:created xsi:type="dcterms:W3CDTF">2022-03-17T13:44:08Z</dcterms:created>
  <dcterms:modified xsi:type="dcterms:W3CDTF">2024-11-13T13:41:32Z</dcterms:modified>
</cp:coreProperties>
</file>