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70" r:id="rId6"/>
    <p:sldId id="260" r:id="rId7"/>
    <p:sldId id="271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12192000" cy="6858000"/>
  <p:notesSz cx="6858000" cy="9144000"/>
  <p:embeddedFontLst>
    <p:embeddedFont>
      <p:font typeface="Roboto" panose="02000000000000000000" pitchFamily="2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7" roundtripDataSignature="AMtx7miAuDmfbysGWxEPC4fffTWZzkCMO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7" name="Google Shape;7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8" name="Google Shape;9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884595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1" name="Google Shape;12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1" name="Google Shape;12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008209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9" name="Google Shape;13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4" name="Google Shape;15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1" name="Google Shape;17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2" name="Google Shape;18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4" name="Google Shape;194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5" name="Google Shape;20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4" name="Google Shape;234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"/>
          <p:cNvSpPr txBox="1">
            <a:spLocks noGrp="1"/>
          </p:cNvSpPr>
          <p:nvPr>
            <p:ph type="ctrTitle"/>
          </p:nvPr>
        </p:nvSpPr>
        <p:spPr>
          <a:xfrm>
            <a:off x="2101718" y="976228"/>
            <a:ext cx="7988564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Aves, Carnes e Pescado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0" name="Google Shape;80;p1"/>
          <p:cNvSpPr txBox="1"/>
          <p:nvPr/>
        </p:nvSpPr>
        <p:spPr>
          <a:xfrm>
            <a:off x="11090787" y="6488709"/>
            <a:ext cx="1145458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06/2022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1" name="Google Shape;81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3232" y="2639960"/>
            <a:ext cx="1648486" cy="1608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03397" y="2639960"/>
            <a:ext cx="1771604" cy="1608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38069" y="2564861"/>
            <a:ext cx="1944851" cy="1683618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282221" y="2624740"/>
            <a:ext cx="1771604" cy="1608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14558" y="4857492"/>
            <a:ext cx="1788839" cy="1427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967164" y="2501175"/>
            <a:ext cx="1595571" cy="1683618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510617" y="4766167"/>
            <a:ext cx="1771604" cy="14271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191823" y="4658179"/>
            <a:ext cx="2339459" cy="1535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9324103" y="4637449"/>
            <a:ext cx="2120646" cy="15738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/>
        </p:nvSpPr>
        <p:spPr>
          <a:xfrm>
            <a:off x="397563" y="667695"/>
            <a:ext cx="231613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397563" y="1632244"/>
            <a:ext cx="9731175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Ave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Bacon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Bovina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de Charque,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Jaba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Sol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de Soja e Vegetal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Exotica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Suina</a:t>
            </a:r>
            <a:endParaRPr lang="pt-BR"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Frutos do Mar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Linguica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Paio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Peixe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Pertences para Feijoada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"/>
          <p:cNvSpPr txBox="1"/>
          <p:nvPr/>
        </p:nvSpPr>
        <p:spPr>
          <a:xfrm>
            <a:off x="735400" y="1529276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carnes representam um conjunto de tecidos que recobrem o esqueleto de animais, podem ser divididas em: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vermelha, representada pela carne bovina e suína;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branca, caracterizada por aves e peixes, e são fonte de proteínas de alto valor biológico, gordura, vitaminas e minerais;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de soja vegetal que é excelente para saúde equilibrando o nível de colesterol.</a:t>
            </a:r>
            <a:endParaRPr dirty="0"/>
          </a:p>
        </p:txBody>
      </p:sp>
      <p:sp>
        <p:nvSpPr>
          <p:cNvPr id="102" name="Google Shape;102;p4"/>
          <p:cNvSpPr txBox="1"/>
          <p:nvPr/>
        </p:nvSpPr>
        <p:spPr>
          <a:xfrm>
            <a:off x="4089102" y="456452"/>
            <a:ext cx="401379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Aves, Carnes e Pescado</a:t>
            </a:r>
            <a:endParaRPr dirty="0"/>
          </a:p>
        </p:txBody>
      </p:sp>
      <p:pic>
        <p:nvPicPr>
          <p:cNvPr id="103" name="Google Shape;103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0435" y="3685734"/>
            <a:ext cx="6996107" cy="27158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/>
          <p:nvPr/>
        </p:nvSpPr>
        <p:spPr>
          <a:xfrm>
            <a:off x="735398" y="1527989"/>
            <a:ext cx="10721193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aves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podem ser domésticas ou de caça, utilizadas na alimentação. Os tipos mais comuns de aves são frango, chester, peru, pato, marreco, ganso, faisão, galinha d’angola, codorna, perdiz, pombo. O frango é o mais conhecido das aves utilizado na culinária. As carnes brancas de aves possuem menos gorduras e calorias e, por esse motivo, geralmente são consideradas mais saudáveis e podem ser consumidas frequentemente.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 aves mesmo sendo secas, salgadas ou defumadas entram nesta categoria. Atentar-se para o peso do produto, pois produtos com peso muito baixo podem ser frios e embutidos e este possuí categoria própria.</a:t>
            </a:r>
            <a:endParaRPr sz="1800" b="0" i="0" u="none" strike="noStrike" cap="none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0" name="Google Shape;110;p3"/>
          <p:cNvSpPr txBox="1"/>
          <p:nvPr/>
        </p:nvSpPr>
        <p:spPr>
          <a:xfrm>
            <a:off x="2257601" y="477435"/>
            <a:ext cx="767678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Ave</a:t>
            </a:r>
            <a:endParaRPr b="1" dirty="0"/>
          </a:p>
        </p:txBody>
      </p:sp>
      <p:pic>
        <p:nvPicPr>
          <p:cNvPr id="112" name="Google Shape;11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6278" y="4370729"/>
            <a:ext cx="2151501" cy="1881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04760" y="4419599"/>
            <a:ext cx="2055531" cy="1820821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3"/>
          <p:cNvSpPr txBox="1"/>
          <p:nvPr/>
        </p:nvSpPr>
        <p:spPr>
          <a:xfrm>
            <a:off x="10446069" y="6307857"/>
            <a:ext cx="10105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>
                <a:latin typeface="Roboto"/>
                <a:ea typeface="Roboto"/>
                <a:cs typeface="Roboto"/>
                <a:sym typeface="Roboto"/>
              </a:rPr>
              <a:t>Pombo</a:t>
            </a:r>
            <a:endParaRPr dirty="0"/>
          </a:p>
        </p:txBody>
      </p:sp>
      <p:sp>
        <p:nvSpPr>
          <p:cNvPr id="115" name="Google Shape;115;p3"/>
          <p:cNvSpPr txBox="1"/>
          <p:nvPr/>
        </p:nvSpPr>
        <p:spPr>
          <a:xfrm>
            <a:off x="5584838" y="6307816"/>
            <a:ext cx="109518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Frango</a:t>
            </a:r>
            <a:endParaRPr dirty="0"/>
          </a:p>
        </p:txBody>
      </p:sp>
      <p:sp>
        <p:nvSpPr>
          <p:cNvPr id="116" name="Google Shape;116;p3"/>
          <p:cNvSpPr txBox="1"/>
          <p:nvPr/>
        </p:nvSpPr>
        <p:spPr>
          <a:xfrm>
            <a:off x="7458261" y="6307816"/>
            <a:ext cx="181973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Peito de pato</a:t>
            </a:r>
            <a:endParaRPr dirty="0"/>
          </a:p>
        </p:txBody>
      </p:sp>
      <p:sp>
        <p:nvSpPr>
          <p:cNvPr id="118" name="Google Shape;118;p3"/>
          <p:cNvSpPr txBox="1"/>
          <p:nvPr/>
        </p:nvSpPr>
        <p:spPr>
          <a:xfrm>
            <a:off x="3527580" y="6307816"/>
            <a:ext cx="103878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Faisão</a:t>
            </a:r>
            <a:endParaRPr/>
          </a:p>
        </p:txBody>
      </p:sp>
      <p:pic>
        <p:nvPicPr>
          <p:cNvPr id="5122" name="Picture 2" descr="Frango de Padaria na Cerveja Seara - Swift">
            <a:extLst>
              <a:ext uri="{FF2B5EF4-FFF2-40B4-BE49-F238E27FC236}">
                <a16:creationId xmlns:a16="http://schemas.microsoft.com/office/drawing/2014/main" id="{10E9C739-23B1-08C4-CEC3-1EB253FA5D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89" t="3380" r="22929"/>
          <a:stretch/>
        </p:blipFill>
        <p:spPr bwMode="auto">
          <a:xfrm>
            <a:off x="5482728" y="4026351"/>
            <a:ext cx="1226544" cy="2183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mpório de Carnes Céu Azul - Agora também temos o Faisão Congelado! Sua  carne tem sabor marcante e a textura é diferente das aves comuns, o que a  torna especial. O faisão">
            <a:extLst>
              <a:ext uri="{FF2B5EF4-FFF2-40B4-BE49-F238E27FC236}">
                <a16:creationId xmlns:a16="http://schemas.microsoft.com/office/drawing/2014/main" id="{0AF72926-29E9-B325-1B20-0064576CA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209" y="4210996"/>
            <a:ext cx="2036089" cy="203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ombo Torcaz Sem Penas Caixa Congelado SIERRA-WILD +-250g | Compre no  360hyper | 360hyper - O Seu Supermercado Online">
            <a:extLst>
              <a:ext uri="{FF2B5EF4-FFF2-40B4-BE49-F238E27FC236}">
                <a16:creationId xmlns:a16="http://schemas.microsoft.com/office/drawing/2014/main" id="{2D0D304E-E8C4-7892-CDE4-353E086543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9" b="9405"/>
          <a:stretch/>
        </p:blipFill>
        <p:spPr bwMode="auto">
          <a:xfrm>
            <a:off x="9755780" y="4510268"/>
            <a:ext cx="1968033" cy="1639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Google Shape;114;p3">
            <a:extLst>
              <a:ext uri="{FF2B5EF4-FFF2-40B4-BE49-F238E27FC236}">
                <a16:creationId xmlns:a16="http://schemas.microsoft.com/office/drawing/2014/main" id="{C0633E61-F84C-0766-E797-61D6AFA3E4CF}"/>
              </a:ext>
            </a:extLst>
          </p:cNvPr>
          <p:cNvSpPr txBox="1"/>
          <p:nvPr/>
        </p:nvSpPr>
        <p:spPr>
          <a:xfrm>
            <a:off x="995010" y="6307816"/>
            <a:ext cx="122654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Codorna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/>
          <p:nvPr/>
        </p:nvSpPr>
        <p:spPr>
          <a:xfrm>
            <a:off x="735398" y="152798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Bacon, </a:t>
            </a: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toucinho, toicinho é um alimento de origem animal, mais precisamente, a gordura subcutânea do porco usada em culinária.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É uma peça de carne de porco, geralmente a barriga, incluindo a parte do lombo, que foi salgada e defumada.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pt-BR" sz="1800" i="0" u="none" strike="noStrike" cap="none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0" name="Google Shape;110;p3"/>
          <p:cNvSpPr txBox="1"/>
          <p:nvPr/>
        </p:nvSpPr>
        <p:spPr>
          <a:xfrm>
            <a:off x="2090088" y="436532"/>
            <a:ext cx="801181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Bacon</a:t>
            </a:r>
            <a:endParaRPr b="1" dirty="0"/>
          </a:p>
        </p:txBody>
      </p:sp>
      <p:pic>
        <p:nvPicPr>
          <p:cNvPr id="1026" name="Picture 2" descr="Bacon fatiado marcas variadas 200g por R$ 20.77">
            <a:extLst>
              <a:ext uri="{FF2B5EF4-FFF2-40B4-BE49-F238E27FC236}">
                <a16:creationId xmlns:a16="http://schemas.microsoft.com/office/drawing/2014/main" id="{E039915E-EDED-7B84-FE5B-758911AD7F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88"/>
          <a:stretch/>
        </p:blipFill>
        <p:spPr bwMode="auto">
          <a:xfrm>
            <a:off x="683029" y="3877346"/>
            <a:ext cx="2143125" cy="178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ACON FATIADO FRIMESA PACOTE 1KG | Deskontão Atacado">
            <a:extLst>
              <a:ext uri="{FF2B5EF4-FFF2-40B4-BE49-F238E27FC236}">
                <a16:creationId xmlns:a16="http://schemas.microsoft.com/office/drawing/2014/main" id="{2C6F9F38-0E6B-1411-8052-EF7D3A3D2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839" y="3379174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acon Médio Sadia 1kg a 5Kg | MegaG Alimentos">
            <a:extLst>
              <a:ext uri="{FF2B5EF4-FFF2-40B4-BE49-F238E27FC236}">
                <a16:creationId xmlns:a16="http://schemas.microsoft.com/office/drawing/2014/main" id="{2BFAC3CE-98FF-10A4-3E80-2F14C8CEAB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69" r="22154"/>
          <a:stretch/>
        </p:blipFill>
        <p:spPr bwMode="auto">
          <a:xfrm>
            <a:off x="9732586" y="3578803"/>
            <a:ext cx="1842868" cy="2382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acon tem novas regras de preparo e nomenclatura, confira as mudanças -  Revista Menu">
            <a:extLst>
              <a:ext uri="{FF2B5EF4-FFF2-40B4-BE49-F238E27FC236}">
                <a16:creationId xmlns:a16="http://schemas.microsoft.com/office/drawing/2014/main" id="{3D21BCB2-E883-D1D4-8763-6331F6FDF8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9" r="10530"/>
          <a:stretch/>
        </p:blipFill>
        <p:spPr bwMode="auto">
          <a:xfrm>
            <a:off x="6722921" y="4053107"/>
            <a:ext cx="2269983" cy="143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405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/>
          <p:nvPr/>
        </p:nvSpPr>
        <p:spPr>
          <a:xfrm>
            <a:off x="735399" y="1489663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Conhecida também como carne vegetal, a PTS (proteína texturizada de soja) é um alimento versátil que pode ser consumido como prato principal ou integrar preparações ricas em nutrientes e de fácil preparo.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Essa proteína também pode ser usada em substituição à carne, pois o seu gosto pode ficar muito parecido, dependendo do tempero que você utilizar. 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</a:t>
            </a:r>
            <a:r>
              <a:rPr lang="pt-BR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: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ão entram nesta categoria as farinhas de soja e os grãos, pois possuem categoria própria.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5" name="Google Shape;125;p21"/>
          <p:cNvSpPr txBox="1"/>
          <p:nvPr/>
        </p:nvSpPr>
        <p:spPr>
          <a:xfrm>
            <a:off x="966555" y="438792"/>
            <a:ext cx="1025888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de Soja e Vegetal</a:t>
            </a:r>
            <a:endParaRPr b="1" dirty="0"/>
          </a:p>
        </p:txBody>
      </p:sp>
      <p:pic>
        <p:nvPicPr>
          <p:cNvPr id="126" name="Google Shape;126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5399" y="3879669"/>
            <a:ext cx="1968288" cy="25912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55847" y="4110195"/>
            <a:ext cx="1668024" cy="2406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385173" y="4110195"/>
            <a:ext cx="2061705" cy="2189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Proteína Texturizada de Soja PTS ou Carne de Soja 400g Premium Linha Mais  Saúde Marpa Alimentos Proteina de Soja | Shopee Brasil">
            <a:extLst>
              <a:ext uri="{FF2B5EF4-FFF2-40B4-BE49-F238E27FC236}">
                <a16:creationId xmlns:a16="http://schemas.microsoft.com/office/drawing/2014/main" id="{8EDC2929-AD7B-8BEB-328B-3E883BE834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7" t="3649" r="15196" b="6398"/>
          <a:stretch/>
        </p:blipFill>
        <p:spPr bwMode="auto">
          <a:xfrm>
            <a:off x="3845755" y="4035987"/>
            <a:ext cx="1668024" cy="227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/>
          <p:nvPr/>
        </p:nvSpPr>
        <p:spPr>
          <a:xfrm>
            <a:off x="735399" y="1489663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Charque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sendo jabá no norte e carne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eca no sudeste, é uma carne salgada e seca ao sol com o objetivo de mantê-la própria ao consumo por mais tempo. Também chamado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jerked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beef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 </a:t>
            </a:r>
          </a:p>
          <a:p>
            <a:pPr indent="457200" algn="just"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Jabá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a c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arne salgada e seca ao sol com o objetivo de mantê-la própria ao consumo; charque, carne-de-sol, carne-seca.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indent="457200" algn="just"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de sol,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denominada também carne de vento e carne do sertão, é um método de conservar alimentos de origem animal salgando e secando, em local coberto e bem ventilado, peças de carne, em geral bovina. </a:t>
            </a:r>
          </a:p>
        </p:txBody>
      </p:sp>
      <p:sp>
        <p:nvSpPr>
          <p:cNvPr id="125" name="Google Shape;125;p21"/>
          <p:cNvSpPr txBox="1"/>
          <p:nvPr/>
        </p:nvSpPr>
        <p:spPr>
          <a:xfrm>
            <a:off x="735400" y="447167"/>
            <a:ext cx="1072119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de Charque,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Jaba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Sol</a:t>
            </a:r>
            <a:endParaRPr b="1" dirty="0"/>
          </a:p>
        </p:txBody>
      </p:sp>
      <p:pic>
        <p:nvPicPr>
          <p:cNvPr id="2050" name="Picture 2" descr="Carne de Sol (500g.) - Center Carnes">
            <a:extLst>
              <a:ext uri="{FF2B5EF4-FFF2-40B4-BE49-F238E27FC236}">
                <a16:creationId xmlns:a16="http://schemas.microsoft.com/office/drawing/2014/main" id="{95E4E1D9-1AFB-F7C1-8F62-30438B4FF6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5" t="3077" r="14687" b="6460"/>
          <a:stretch/>
        </p:blipFill>
        <p:spPr bwMode="auto">
          <a:xfrm>
            <a:off x="7048127" y="3989985"/>
            <a:ext cx="1587148" cy="236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uacira Alimentos - Charque Dianteiro Guacira - 500g">
            <a:extLst>
              <a:ext uri="{FF2B5EF4-FFF2-40B4-BE49-F238E27FC236}">
                <a16:creationId xmlns:a16="http://schemas.microsoft.com/office/drawing/2014/main" id="{18ABD0F1-9AA0-C40B-F733-3AB2D0EA76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2" t="25122" r="13766" b="21823"/>
          <a:stretch/>
        </p:blipFill>
        <p:spPr bwMode="auto">
          <a:xfrm>
            <a:off x="626243" y="4557245"/>
            <a:ext cx="2218386" cy="162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58A7F04-B162-5DD0-B373-72E6ADEB81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0758" y="4563444"/>
            <a:ext cx="2335237" cy="1615984"/>
          </a:xfrm>
          <a:prstGeom prst="rect">
            <a:avLst/>
          </a:prstGeom>
        </p:spPr>
      </p:pic>
      <p:pic>
        <p:nvPicPr>
          <p:cNvPr id="2062" name="Picture 14" descr="Onde comprar Carne seca curada desfiada">
            <a:extLst>
              <a:ext uri="{FF2B5EF4-FFF2-40B4-BE49-F238E27FC236}">
                <a16:creationId xmlns:a16="http://schemas.microsoft.com/office/drawing/2014/main" id="{2156A89F-291E-C8FE-664F-92D69FC7F9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0" r="16641"/>
          <a:stretch/>
        </p:blipFill>
        <p:spPr bwMode="auto">
          <a:xfrm>
            <a:off x="9587407" y="3989985"/>
            <a:ext cx="1765221" cy="263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531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5"/>
          <p:cNvSpPr txBox="1"/>
          <p:nvPr/>
        </p:nvSpPr>
        <p:spPr>
          <a:xfrm>
            <a:off x="575970" y="1366646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bovina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 uma das variedades de carne mais consumidas na Europa, nas Américas e na Austrália, e muito importante na alimentação de populações da África, Ásia Oriental e Sudeste Asiático. É um alimento muito rico em proteína, mas tem ainda outros nutrientes como vitaminas do complexo B e sais minerais, fonte de ferro, zinco, fósforo, potássio, magnésio e selênio. Ela traz vários benefícios para a saúde se for consumida da maneira certa. 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mbora as carnes charque, carne de sol, jabá e carne seca sejam de corte bovino elas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NÃO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entram nessa categoria, pois possuem categoria própria.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5" name="Google Shape;135;p5"/>
          <p:cNvSpPr txBox="1"/>
          <p:nvPr/>
        </p:nvSpPr>
        <p:spPr>
          <a:xfrm>
            <a:off x="1399735" y="335366"/>
            <a:ext cx="907366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Bovina</a:t>
            </a:r>
            <a:endParaRPr b="1" dirty="0"/>
          </a:p>
        </p:txBody>
      </p:sp>
      <p:pic>
        <p:nvPicPr>
          <p:cNvPr id="136" name="Google Shape;136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43201" y="3783724"/>
            <a:ext cx="6386732" cy="29379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7"/>
          <p:cNvSpPr txBox="1"/>
          <p:nvPr/>
        </p:nvSpPr>
        <p:spPr>
          <a:xfrm>
            <a:off x="735399" y="1489663"/>
            <a:ext cx="10721193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carnes exóticas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aquelas provenientes de animais que tradicionalmente não estamos habituados a consumir, assim como as carnes de animais silvestres ou de espécies de caça. Por serem conhecidos como “carne de caça”, no Brasil há uma lei desde 1965 que proíbe a caça ilegal desses animais. Para serem usados em pratos exóticos é necessário uma autorização para criação e serem fiscalizado pelo Instituto Brasileiro do Meio Ambiente e dos Recursos Naturais Renováveis (IBAMA).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cabrito, capivara, coelho, cordeiro, cutia, jacaré, javali, rã, entre outros.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 carnes exóticas  mesmo sendo secas, salgadas ou defumadas entram nesta categoria. Atentar-se para o peso do produto, pois produtos com peso muito baixo podem ser frios e embutidos e este possuí categoria própria.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3" name="Google Shape;143;p7"/>
          <p:cNvSpPr txBox="1"/>
          <p:nvPr/>
        </p:nvSpPr>
        <p:spPr>
          <a:xfrm>
            <a:off x="1559164" y="449567"/>
            <a:ext cx="907366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Exotica</a:t>
            </a:r>
            <a:endParaRPr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4" name="Google Shape;14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4148" y="4300556"/>
            <a:ext cx="2658199" cy="1776067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7"/>
          <p:cNvSpPr txBox="1"/>
          <p:nvPr/>
        </p:nvSpPr>
        <p:spPr>
          <a:xfrm>
            <a:off x="6830253" y="6217211"/>
            <a:ext cx="118168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Cordeiro</a:t>
            </a:r>
            <a:endParaRPr/>
          </a:p>
        </p:txBody>
      </p:sp>
      <p:sp>
        <p:nvSpPr>
          <p:cNvPr id="147" name="Google Shape;147;p7"/>
          <p:cNvSpPr txBox="1"/>
          <p:nvPr/>
        </p:nvSpPr>
        <p:spPr>
          <a:xfrm>
            <a:off x="968321" y="6217211"/>
            <a:ext cx="118168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Cabrito</a:t>
            </a:r>
            <a:endParaRPr dirty="0"/>
          </a:p>
        </p:txBody>
      </p:sp>
      <p:sp>
        <p:nvSpPr>
          <p:cNvPr id="148" name="Google Shape;148;p7"/>
          <p:cNvSpPr txBox="1"/>
          <p:nvPr/>
        </p:nvSpPr>
        <p:spPr>
          <a:xfrm>
            <a:off x="10041983" y="6217211"/>
            <a:ext cx="118168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Javali</a:t>
            </a:r>
            <a:endParaRPr/>
          </a:p>
        </p:txBody>
      </p:sp>
      <p:pic>
        <p:nvPicPr>
          <p:cNvPr id="149" name="Google Shape;149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88519" y="4351945"/>
            <a:ext cx="2658199" cy="1724677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7"/>
          <p:cNvSpPr txBox="1"/>
          <p:nvPr/>
        </p:nvSpPr>
        <p:spPr>
          <a:xfrm>
            <a:off x="3853953" y="6217211"/>
            <a:ext cx="118168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Coelho</a:t>
            </a:r>
            <a:endParaRPr/>
          </a:p>
        </p:txBody>
      </p:sp>
      <p:pic>
        <p:nvPicPr>
          <p:cNvPr id="2050" name="Picture 2" descr="Coelho em Cortes Swift de 0,600 kg a 1,300 kg - Swift">
            <a:extLst>
              <a:ext uri="{FF2B5EF4-FFF2-40B4-BE49-F238E27FC236}">
                <a16:creationId xmlns:a16="http://schemas.microsoft.com/office/drawing/2014/main" id="{8649138D-1CBD-9C72-4009-B1B410C99D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94" b="11394"/>
          <a:stretch/>
        </p:blipFill>
        <p:spPr bwMode="auto">
          <a:xfrm>
            <a:off x="3266958" y="4300556"/>
            <a:ext cx="2300225" cy="177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ORDEIRO PALETA CONGELADA A.R.G KGCORDEIRO PALETA CONGELADA A.R.G |  Deskontão Atacado">
            <a:extLst>
              <a:ext uri="{FF2B5EF4-FFF2-40B4-BE49-F238E27FC236}">
                <a16:creationId xmlns:a16="http://schemas.microsoft.com/office/drawing/2014/main" id="{3ADE8995-FE6F-77CA-B41C-013E6608FA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0" t="6568" r="7522"/>
          <a:stretch/>
        </p:blipFill>
        <p:spPr bwMode="auto">
          <a:xfrm>
            <a:off x="6475184" y="4250945"/>
            <a:ext cx="1705334" cy="192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8"/>
          <p:cNvSpPr txBox="1"/>
          <p:nvPr/>
        </p:nvSpPr>
        <p:spPr>
          <a:xfrm>
            <a:off x="735399" y="1489663"/>
            <a:ext cx="11079115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suína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(ou carne de porco) é todo tipo de carne obtida a partir do porco doméstico sendo a fonte de proteína animal mais consumida em todo o mundo, com sabor diferenciado e marcante, com evidências de pecuária suína que datam de 5000 a.c. É a fonte de proteína animal mais consumida em todo o mundo, com sabor diferenciado e marcante.</a:t>
            </a:r>
            <a:r>
              <a:rPr lang="pt-BR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indent="457200" algn="just">
              <a:buSzPts val="1800"/>
            </a:pPr>
            <a:r>
              <a:rPr lang="pt-BR" sz="18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</a:t>
            </a: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ao consumo e ao peso do produto, pois produtos com peso muito baixo podem ser frios e embutidos e esse possui categoria própria.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 carnes suínas como pé, orelha, língua, rabo, costela, lombo e o bacon desde que sejam secas/salgadas </a:t>
            </a:r>
            <a:r>
              <a:rPr lang="pt-BR" sz="180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possuem categoria própria.</a:t>
            </a:r>
            <a:endParaRPr dirty="0"/>
          </a:p>
        </p:txBody>
      </p:sp>
      <p:sp>
        <p:nvSpPr>
          <p:cNvPr id="158" name="Google Shape;158;p8"/>
          <p:cNvSpPr txBox="1"/>
          <p:nvPr/>
        </p:nvSpPr>
        <p:spPr>
          <a:xfrm>
            <a:off x="1559169" y="433896"/>
            <a:ext cx="907366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Suina</a:t>
            </a:r>
            <a:endParaRPr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9" name="Google Shape;159;p8"/>
          <p:cNvSpPr txBox="1"/>
          <p:nvPr/>
        </p:nvSpPr>
        <p:spPr>
          <a:xfrm>
            <a:off x="5464502" y="6163178"/>
            <a:ext cx="194134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Lombo de porco</a:t>
            </a:r>
            <a:endParaRPr dirty="0"/>
          </a:p>
        </p:txBody>
      </p:sp>
      <p:sp>
        <p:nvSpPr>
          <p:cNvPr id="160" name="Google Shape;160;p8"/>
          <p:cNvSpPr txBox="1"/>
          <p:nvPr/>
        </p:nvSpPr>
        <p:spPr>
          <a:xfrm>
            <a:off x="7832795" y="6163219"/>
            <a:ext cx="185929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Panceta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/barriga</a:t>
            </a:r>
            <a:endParaRPr dirty="0"/>
          </a:p>
        </p:txBody>
      </p:sp>
      <p:sp>
        <p:nvSpPr>
          <p:cNvPr id="161" name="Google Shape;161;p8"/>
          <p:cNvSpPr txBox="1"/>
          <p:nvPr/>
        </p:nvSpPr>
        <p:spPr>
          <a:xfrm>
            <a:off x="762717" y="6163178"/>
            <a:ext cx="118168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Bisteca</a:t>
            </a:r>
            <a:endParaRPr dirty="0"/>
          </a:p>
        </p:txBody>
      </p:sp>
      <p:sp>
        <p:nvSpPr>
          <p:cNvPr id="162" name="Google Shape;162;p8"/>
          <p:cNvSpPr txBox="1"/>
          <p:nvPr/>
        </p:nvSpPr>
        <p:spPr>
          <a:xfrm>
            <a:off x="3232494" y="6163178"/>
            <a:ext cx="13792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Costelinha</a:t>
            </a:r>
            <a:endParaRPr dirty="0"/>
          </a:p>
        </p:txBody>
      </p:sp>
      <p:pic>
        <p:nvPicPr>
          <p:cNvPr id="164" name="Google Shape;16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2799" y="4278315"/>
            <a:ext cx="2307102" cy="1615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8043" y="4407778"/>
            <a:ext cx="1795740" cy="15204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18774" y="4255724"/>
            <a:ext cx="1795740" cy="1773251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8"/>
          <p:cNvSpPr txBox="1"/>
          <p:nvPr/>
        </p:nvSpPr>
        <p:spPr>
          <a:xfrm>
            <a:off x="10473285" y="6163178"/>
            <a:ext cx="118168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Tender</a:t>
            </a:r>
            <a:endParaRPr dirty="0"/>
          </a:p>
        </p:txBody>
      </p:sp>
      <p:pic>
        <p:nvPicPr>
          <p:cNvPr id="1026" name="Picture 2" descr="Barriga Suína Pif Paf Resfriada - Bretas">
            <a:extLst>
              <a:ext uri="{FF2B5EF4-FFF2-40B4-BE49-F238E27FC236}">
                <a16:creationId xmlns:a16="http://schemas.microsoft.com/office/drawing/2014/main" id="{A79F954A-C4B6-B8B5-0C89-DCD5355638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0" t="2286" r="15270" b="6661"/>
          <a:stretch/>
        </p:blipFill>
        <p:spPr bwMode="auto">
          <a:xfrm>
            <a:off x="7990065" y="3990368"/>
            <a:ext cx="1544756" cy="207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E616C6-EF99-E283-F4E5-84535028B6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2" t="3317" r="16872" b="4609"/>
          <a:stretch/>
        </p:blipFill>
        <p:spPr bwMode="auto">
          <a:xfrm>
            <a:off x="5667596" y="3969539"/>
            <a:ext cx="1489461" cy="2074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2"/>
          <p:cNvSpPr txBox="1"/>
          <p:nvPr/>
        </p:nvSpPr>
        <p:spPr>
          <a:xfrm>
            <a:off x="735399" y="1674236"/>
            <a:ext cx="10879247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frutos do mar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podem ser definidos como: caranguejos, moluscos, camarões, lagostas, crustáceos em geral e animais que possuem conchas ou carapaças, como as ostras. São extraídos do mar ou de água doce, e muito usados na culinária. 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 frutos do mar mesmo sendo secos, salgados ou defumados entram nesta categoria. 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5" name="Google Shape;175;p22"/>
          <p:cNvSpPr txBox="1"/>
          <p:nvPr/>
        </p:nvSpPr>
        <p:spPr>
          <a:xfrm>
            <a:off x="1045582" y="465551"/>
            <a:ext cx="1025888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Frutos do Mar</a:t>
            </a:r>
            <a:endParaRPr b="1" dirty="0"/>
          </a:p>
        </p:txBody>
      </p:sp>
      <p:pic>
        <p:nvPicPr>
          <p:cNvPr id="178" name="Google Shape;178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064" y="3983477"/>
            <a:ext cx="2836561" cy="21907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70360" y="3867266"/>
            <a:ext cx="2835872" cy="2294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6" name="Picture 4" descr="Camarão Congelado Qualimar 100/20 200g | Supermercados Pague Menos">
            <a:extLst>
              <a:ext uri="{FF2B5EF4-FFF2-40B4-BE49-F238E27FC236}">
                <a16:creationId xmlns:a16="http://schemas.microsoft.com/office/drawing/2014/main" id="{F87624B5-076E-597E-74F6-286D5BEAE1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1" t="7860" r="15722" b="6800"/>
          <a:stretch/>
        </p:blipFill>
        <p:spPr bwMode="auto">
          <a:xfrm>
            <a:off x="3965622" y="3867266"/>
            <a:ext cx="1946100" cy="242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Estrela Supermercados | CAUDA DE LAGOSTA FRESCATTO KG">
            <a:extLst>
              <a:ext uri="{FF2B5EF4-FFF2-40B4-BE49-F238E27FC236}">
                <a16:creationId xmlns:a16="http://schemas.microsoft.com/office/drawing/2014/main" id="{EECB8FE1-530F-0209-9AA1-8B5668EB4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4870" y="3852397"/>
            <a:ext cx="1483428" cy="2323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3"/>
          <p:cNvSpPr txBox="1"/>
          <p:nvPr/>
        </p:nvSpPr>
        <p:spPr>
          <a:xfrm>
            <a:off x="735399" y="1489663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linguiça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/p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aio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enchido em forma de salsicha, feito de carne de porco, de aves, de carneiro, de carne de bovinos e mesmo peixes ou frutos do mar, temperado com cebola, alho e páprica e outras especiarias. Pode ser consumida fresca após preparada ou sofrer processo de cura e conservação por meio de defumação.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linguiça mesmo sendo seca, salgada ou defumada entra nesta categoria.</a:t>
            </a:r>
            <a:endParaRPr dirty="0"/>
          </a:p>
        </p:txBody>
      </p:sp>
      <p:sp>
        <p:nvSpPr>
          <p:cNvPr id="186" name="Google Shape;186;p23"/>
          <p:cNvSpPr txBox="1"/>
          <p:nvPr/>
        </p:nvSpPr>
        <p:spPr>
          <a:xfrm>
            <a:off x="966555" y="478988"/>
            <a:ext cx="1025888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Linguica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Paio</a:t>
            </a:r>
            <a:endParaRPr b="1" dirty="0"/>
          </a:p>
        </p:txBody>
      </p:sp>
      <p:pic>
        <p:nvPicPr>
          <p:cNvPr id="187" name="Google Shape;187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3873" y="3575460"/>
            <a:ext cx="2350858" cy="30762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97359" y="3556195"/>
            <a:ext cx="2658767" cy="3193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52670" y="3771289"/>
            <a:ext cx="2222972" cy="2880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693511" y="4402695"/>
            <a:ext cx="2124616" cy="1931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647989" y="3756465"/>
            <a:ext cx="1953288" cy="28803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4"/>
          <p:cNvSpPr txBox="1"/>
          <p:nvPr/>
        </p:nvSpPr>
        <p:spPr>
          <a:xfrm>
            <a:off x="735399" y="1489663"/>
            <a:ext cx="10721193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peixes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animais vertebrados, aquáticos, tipicamente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ectotérmicos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que possuem o corpo fusiforme, os membros transformados em barbatanas ou nadadeiras (ausentes em alguns grupos) sustentadas por raios ósseos ou cartilaginosos, guelras ou brânquias com que respiram o oxigénio dissolvido na água (embora os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dipnóicos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usem pulmões) e na sua maior parte, o corpo coberto de escamas. Os peixes têm uma grande importância para a humanidade e desde tempos imemoriais foram pescados para a sua alimentação. Muitas espécies de peixes são criadas em condições artificiais (ver aquacultura), não só para alimentação humana, mas também para outros fins, como os aquários.</a:t>
            </a: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0" marR="0" lvl="0" indent="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pt-BR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</a:t>
            </a:r>
            <a:r>
              <a:rPr kumimoji="0" lang="pt-BR" sz="1800" b="0" i="0" u="none" strike="noStrike" kern="0" cap="none" spc="0" normalizeH="0" baseline="0" noProof="0" dirty="0">
                <a:ln>
                  <a:noFill/>
                </a:ln>
                <a:solidFill>
                  <a:srgbClr val="202124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s peixes mesmo sendo secos, salgados ou defumados entram nesta categoria. </a:t>
            </a:r>
          </a:p>
        </p:txBody>
      </p:sp>
      <p:sp>
        <p:nvSpPr>
          <p:cNvPr id="198" name="Google Shape;198;p24"/>
          <p:cNvSpPr txBox="1"/>
          <p:nvPr/>
        </p:nvSpPr>
        <p:spPr>
          <a:xfrm>
            <a:off x="966555" y="416881"/>
            <a:ext cx="1025888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Peixe</a:t>
            </a:r>
            <a:endParaRPr b="1" dirty="0"/>
          </a:p>
        </p:txBody>
      </p:sp>
      <p:pic>
        <p:nvPicPr>
          <p:cNvPr id="4098" name="Picture 2" descr="Supermercados Carone - Lombo Bacalhau Congelado Riberalves 1kg">
            <a:extLst>
              <a:ext uri="{FF2B5EF4-FFF2-40B4-BE49-F238E27FC236}">
                <a16:creationId xmlns:a16="http://schemas.microsoft.com/office/drawing/2014/main" id="{81A78324-1094-8677-2A87-A693090D06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1" t="20900" r="12120" b="19619"/>
          <a:stretch/>
        </p:blipFill>
        <p:spPr bwMode="auto">
          <a:xfrm>
            <a:off x="9277458" y="4675496"/>
            <a:ext cx="2286839" cy="182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Onde comprar Sardinha inteira congelada">
            <a:extLst>
              <a:ext uri="{FF2B5EF4-FFF2-40B4-BE49-F238E27FC236}">
                <a16:creationId xmlns:a16="http://schemas.microsoft.com/office/drawing/2014/main" id="{590B1ED0-E71E-DA67-41C7-90D1E63C8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440" y="459437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eixe Lombo de Salmão Congelado Buona Pesca Premium 600g - mobile-superprix">
            <a:extLst>
              <a:ext uri="{FF2B5EF4-FFF2-40B4-BE49-F238E27FC236}">
                <a16:creationId xmlns:a16="http://schemas.microsoft.com/office/drawing/2014/main" id="{B22AF13B-87FD-1BEB-6AF3-1C30FD0B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03" y="4442516"/>
            <a:ext cx="2208711" cy="220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Peixe Congelado | mundodoscongelados">
            <a:extLst>
              <a:ext uri="{FF2B5EF4-FFF2-40B4-BE49-F238E27FC236}">
                <a16:creationId xmlns:a16="http://schemas.microsoft.com/office/drawing/2014/main" id="{907129F3-D96A-4486-3497-BA2BD3066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464" y="4632486"/>
            <a:ext cx="2982959" cy="186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5"/>
          <p:cNvSpPr txBox="1"/>
          <p:nvPr/>
        </p:nvSpPr>
        <p:spPr>
          <a:xfrm>
            <a:off x="735399" y="1489663"/>
            <a:ext cx="10721193" cy="1138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Pertences para feijoada salgados </a:t>
            </a: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classificar os kits para feijoada e os demais ingredientes salgados que não constam na árvore de categoria como por exemplo, orelha, pé, rabo de porco entre outros.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dirty="0"/>
          </a:p>
        </p:txBody>
      </p:sp>
      <p:sp>
        <p:nvSpPr>
          <p:cNvPr id="209" name="Google Shape;209;p25"/>
          <p:cNvSpPr txBox="1"/>
          <p:nvPr/>
        </p:nvSpPr>
        <p:spPr>
          <a:xfrm>
            <a:off x="325811" y="415022"/>
            <a:ext cx="1154036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Alimentos &gt; Aves, Carnes e Pescado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Pertences para Feijoada</a:t>
            </a:r>
            <a:endParaRPr b="1" dirty="0"/>
          </a:p>
        </p:txBody>
      </p:sp>
      <p:pic>
        <p:nvPicPr>
          <p:cNvPr id="3074" name="Picture 2" descr="Pertences Para Feijoada Perdigão 880g - Carne Suína - Magazine Luiza">
            <a:extLst>
              <a:ext uri="{FF2B5EF4-FFF2-40B4-BE49-F238E27FC236}">
                <a16:creationId xmlns:a16="http://schemas.microsoft.com/office/drawing/2014/main" id="{24143F65-6FD7-9A3F-BE3A-50124CEAD8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6" t="8205" r="17454" b="4410"/>
          <a:stretch/>
        </p:blipFill>
        <p:spPr bwMode="auto">
          <a:xfrm>
            <a:off x="477677" y="3546436"/>
            <a:ext cx="2055566" cy="2771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5C12D08D-1046-9CB2-6628-EC6F10F0D8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4" t="6261" r="23497" b="5028"/>
          <a:stretch/>
        </p:blipFill>
        <p:spPr bwMode="auto">
          <a:xfrm>
            <a:off x="5318225" y="3536869"/>
            <a:ext cx="1973652" cy="280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>
            <a:extLst>
              <a:ext uri="{FF2B5EF4-FFF2-40B4-BE49-F238E27FC236}">
                <a16:creationId xmlns:a16="http://schemas.microsoft.com/office/drawing/2014/main" id="{C3ACFE89-8A91-9FA2-2C8B-F2C7B8A852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56" t="8575" r="25099" b="3725"/>
          <a:stretch/>
        </p:blipFill>
        <p:spPr bwMode="auto">
          <a:xfrm>
            <a:off x="9566912" y="3497693"/>
            <a:ext cx="2044614" cy="288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Rabo Suíno Salgado Prieto Pacote 400g">
            <a:extLst>
              <a:ext uri="{FF2B5EF4-FFF2-40B4-BE49-F238E27FC236}">
                <a16:creationId xmlns:a16="http://schemas.microsoft.com/office/drawing/2014/main" id="{E561E35A-323D-92ED-E876-9C2E40DC52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4" t="-806" r="19378" b="806"/>
          <a:stretch/>
        </p:blipFill>
        <p:spPr bwMode="auto">
          <a:xfrm>
            <a:off x="7639014" y="3587913"/>
            <a:ext cx="1580761" cy="2649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KIT FEIJOADA COFRIL 834G - lavagnoli">
            <a:extLst>
              <a:ext uri="{FF2B5EF4-FFF2-40B4-BE49-F238E27FC236}">
                <a16:creationId xmlns:a16="http://schemas.microsoft.com/office/drawing/2014/main" id="{9E808247-7CDE-BDEB-C8E4-47535313DE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10" t="5339" r="12174"/>
          <a:stretch/>
        </p:blipFill>
        <p:spPr bwMode="auto">
          <a:xfrm>
            <a:off x="2880380" y="3626797"/>
            <a:ext cx="2090708" cy="261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/>
          <p:nvPr/>
        </p:nvSpPr>
        <p:spPr>
          <a:xfrm>
            <a:off x="735402" y="1898609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nesta categoria os pratos prontos para consumo, e alimentos para pets mesmo que sejam Aves, Carnes e Pescado.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1" name="Google Shape;221;p6"/>
          <p:cNvSpPr txBox="1"/>
          <p:nvPr/>
        </p:nvSpPr>
        <p:spPr>
          <a:xfrm>
            <a:off x="3547149" y="366399"/>
            <a:ext cx="601888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22" name="Google Shape;22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4163" y="3386900"/>
            <a:ext cx="1789209" cy="2492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49362" y="3589644"/>
            <a:ext cx="2570222" cy="2137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05294" y="3386900"/>
            <a:ext cx="2246839" cy="2379473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6"/>
          <p:cNvSpPr txBox="1"/>
          <p:nvPr/>
        </p:nvSpPr>
        <p:spPr>
          <a:xfrm>
            <a:off x="609801" y="6053636"/>
            <a:ext cx="17686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Prato pronto congelado</a:t>
            </a:r>
            <a:endParaRPr/>
          </a:p>
        </p:txBody>
      </p:sp>
      <p:sp>
        <p:nvSpPr>
          <p:cNvPr id="226" name="Google Shape;226;p6"/>
          <p:cNvSpPr txBox="1"/>
          <p:nvPr/>
        </p:nvSpPr>
        <p:spPr>
          <a:xfrm>
            <a:off x="2984410" y="6060997"/>
            <a:ext cx="17686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Prato pronto congelado</a:t>
            </a:r>
            <a:endParaRPr/>
          </a:p>
        </p:txBody>
      </p:sp>
      <p:sp>
        <p:nvSpPr>
          <p:cNvPr id="227" name="Google Shape;227;p6"/>
          <p:cNvSpPr txBox="1"/>
          <p:nvPr/>
        </p:nvSpPr>
        <p:spPr>
          <a:xfrm>
            <a:off x="5444391" y="6053637"/>
            <a:ext cx="176864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Prato pronto congelado</a:t>
            </a:r>
            <a:endParaRPr/>
          </a:p>
        </p:txBody>
      </p:sp>
      <p:pic>
        <p:nvPicPr>
          <p:cNvPr id="228" name="Google Shape;228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80350" y="3429000"/>
            <a:ext cx="2162288" cy="2337373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6"/>
          <p:cNvSpPr txBox="1"/>
          <p:nvPr/>
        </p:nvSpPr>
        <p:spPr>
          <a:xfrm>
            <a:off x="7389994" y="6060996"/>
            <a:ext cx="251774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Enlatados e Conservas &gt; Pratos Prontos</a:t>
            </a:r>
            <a:endParaRPr/>
          </a:p>
        </p:txBody>
      </p:sp>
      <p:pic>
        <p:nvPicPr>
          <p:cNvPr id="230" name="Google Shape;230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997488" y="3333141"/>
            <a:ext cx="1620349" cy="2337373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6"/>
          <p:cNvSpPr txBox="1"/>
          <p:nvPr/>
        </p:nvSpPr>
        <p:spPr>
          <a:xfrm>
            <a:off x="10183478" y="5670514"/>
            <a:ext cx="178920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Pet Shop &gt; Artigos para Animais em Geral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6"/>
          <p:cNvSpPr txBox="1"/>
          <p:nvPr/>
        </p:nvSpPr>
        <p:spPr>
          <a:xfrm>
            <a:off x="735402" y="1898609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Atenção para classificação dos produtos com peso muito baixo, podem ser frios e embutidos e esses possuem categoria própria.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8" name="Google Shape;238;p26"/>
          <p:cNvSpPr txBox="1"/>
          <p:nvPr/>
        </p:nvSpPr>
        <p:spPr>
          <a:xfrm>
            <a:off x="3547149" y="366399"/>
            <a:ext cx="601888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9" name="Google Shape;239;p26"/>
          <p:cNvSpPr txBox="1"/>
          <p:nvPr/>
        </p:nvSpPr>
        <p:spPr>
          <a:xfrm>
            <a:off x="720776" y="6098529"/>
            <a:ext cx="234598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Lombo e Rosbife</a:t>
            </a:r>
            <a:endParaRPr dirty="0"/>
          </a:p>
        </p:txBody>
      </p:sp>
      <p:sp>
        <p:nvSpPr>
          <p:cNvPr id="240" name="Google Shape;240;p26"/>
          <p:cNvSpPr txBox="1"/>
          <p:nvPr/>
        </p:nvSpPr>
        <p:spPr>
          <a:xfrm>
            <a:off x="4478069" y="5907672"/>
            <a:ext cx="357319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Blanquet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Finesse, Peito de Chester, de Frango e Peru</a:t>
            </a:r>
            <a:endParaRPr dirty="0"/>
          </a:p>
        </p:txBody>
      </p:sp>
      <p:sp>
        <p:nvSpPr>
          <p:cNvPr id="241" name="Google Shape;241;p26"/>
          <p:cNvSpPr txBox="1"/>
          <p:nvPr/>
        </p:nvSpPr>
        <p:spPr>
          <a:xfrm>
            <a:off x="8670389" y="5821530"/>
            <a:ext cx="326879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Blanquet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Finesse, Peito de Chester, de Frango e Peru</a:t>
            </a:r>
            <a:endParaRPr dirty="0"/>
          </a:p>
        </p:txBody>
      </p:sp>
      <p:pic>
        <p:nvPicPr>
          <p:cNvPr id="242" name="Google Shape;242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0777" y="3289532"/>
            <a:ext cx="1996298" cy="27639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52816" y="3289532"/>
            <a:ext cx="2318693" cy="2526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85418" y="3097608"/>
            <a:ext cx="2413953" cy="24932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1105</TotalTime>
  <Words>1490</Words>
  <Application>Microsoft Office PowerPoint</Application>
  <PresentationFormat>Widescreen</PresentationFormat>
  <Paragraphs>81</Paragraphs>
  <Slides>16</Slides>
  <Notes>16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Roboto</vt:lpstr>
      <vt:lpstr>Tema do Office</vt:lpstr>
      <vt:lpstr>Aves, Carnes e Pescado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Carnes, Aves e Pescado</dc:title>
  <dc:creator>andressa.venesia@neotrust.com.br</dc:creator>
  <cp:lastModifiedBy>Ilse Celia Silva Montalvao</cp:lastModifiedBy>
  <cp:revision>48</cp:revision>
  <dcterms:created xsi:type="dcterms:W3CDTF">2022-03-17T13:44:08Z</dcterms:created>
  <dcterms:modified xsi:type="dcterms:W3CDTF">2024-10-21T15:17:16Z</dcterms:modified>
</cp:coreProperties>
</file>