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7"/>
  </p:notesMasterIdLst>
  <p:sldIdLst>
    <p:sldId id="256" r:id="rId2"/>
    <p:sldId id="276" r:id="rId3"/>
    <p:sldId id="277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</p:sldIdLst>
  <p:sldSz cx="12192000" cy="6858000"/>
  <p:notesSz cx="6858000" cy="9144000"/>
  <p:embeddedFontLst>
    <p:embeddedFont>
      <p:font typeface="Roboto" panose="02000000000000000000" pitchFamily="2" charset="0"/>
      <p:regular r:id="rId18"/>
      <p:bold r:id="rId19"/>
      <p:italic r:id="rId20"/>
      <p:boldItalic r:id="rId2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26" roundtripDataSignature="AMtx7mjtssHx6VIHH2y81BDVN/sx2GWuS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1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customschemas.google.com/relationships/presentationmetadata" Target="meta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8" name="Google Shape;8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3119188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0870109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0974358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4298426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0316590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7626190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4148080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79714200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5080785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7768820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97502149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10" name="Google Shape;110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de Título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0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0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m Branco" type="blank">
  <p:cSld name="BLANK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Conteúdo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beçalho da Seção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3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3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uas Partes de Conteúdo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4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ção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5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5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5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5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5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mente Título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údo com Legenda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7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7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m com Legenda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8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8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Texto Vertical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9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o e Título Vertical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0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0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jpeg"/><Relationship Id="rId4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png"/><Relationship Id="rId4" Type="http://schemas.openxmlformats.org/officeDocument/2006/relationships/image" Target="../media/image3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ctrTitle"/>
          </p:nvPr>
        </p:nvSpPr>
        <p:spPr>
          <a:xfrm>
            <a:off x="1251154" y="1364452"/>
            <a:ext cx="9689691" cy="11570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pt-BR" b="1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Achocolatados, Cafés e Chás</a:t>
            </a:r>
            <a:endParaRPr b="1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85" name="Google Shape;85;p1"/>
          <p:cNvSpPr txBox="1"/>
          <p:nvPr/>
        </p:nvSpPr>
        <p:spPr>
          <a:xfrm>
            <a:off x="11125199" y="6488709"/>
            <a:ext cx="1258957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08/2024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pic>
        <p:nvPicPr>
          <p:cNvPr id="3074" name="Picture 2" descr="Café faz mal à saúde do coração? - Unicardio">
            <a:extLst>
              <a:ext uri="{FF2B5EF4-FFF2-40B4-BE49-F238E27FC236}">
                <a16:creationId xmlns:a16="http://schemas.microsoft.com/office/drawing/2014/main" id="{10726895-FEA6-1503-99B5-6D122C0D8D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922" y="3416584"/>
            <a:ext cx="3843188" cy="1921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1D776CF7-168B-06D1-A5F1-E0704F4D5B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58815" y="3334423"/>
            <a:ext cx="3044309" cy="2085916"/>
          </a:xfrm>
          <a:prstGeom prst="rect">
            <a:avLst/>
          </a:prstGeom>
        </p:spPr>
      </p:pic>
      <p:pic>
        <p:nvPicPr>
          <p:cNvPr id="3080" name="Picture 8" descr="Comprar Achocolatado Muky 400g | Drogaria Minas-Brasil">
            <a:extLst>
              <a:ext uri="{FF2B5EF4-FFF2-40B4-BE49-F238E27FC236}">
                <a16:creationId xmlns:a16="http://schemas.microsoft.com/office/drawing/2014/main" id="{E8F7CD0A-8A93-F556-C8C9-1FEFCBE1F7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1827" y="2951030"/>
            <a:ext cx="2509684" cy="2509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"/>
          <p:cNvSpPr txBox="1"/>
          <p:nvPr/>
        </p:nvSpPr>
        <p:spPr>
          <a:xfrm>
            <a:off x="397564" y="667695"/>
            <a:ext cx="2237482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pt-BR" sz="2800" b="0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Categorias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sp>
        <p:nvSpPr>
          <p:cNvPr id="91" name="Google Shape;91;p2"/>
          <p:cNvSpPr txBox="1"/>
          <p:nvPr/>
        </p:nvSpPr>
        <p:spPr>
          <a:xfrm>
            <a:off x="397563" y="1577107"/>
            <a:ext cx="9159391" cy="28622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Bebidas &gt; Achocolatados, </a:t>
            </a:r>
            <a:r>
              <a:rPr lang="pt-BR" sz="1800" i="0" u="none" strike="noStrike" cap="none" dirty="0" err="1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Cafes</a:t>
            </a:r>
            <a:r>
              <a:rPr lang="pt-BR" sz="1800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 e Chas &gt; </a:t>
            </a:r>
            <a:r>
              <a:rPr lang="pt-BR" sz="1800" b="1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Achocolatado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Bebidas &gt; Achocolatados, </a:t>
            </a:r>
            <a:r>
              <a:rPr lang="pt-BR" sz="1800" i="0" u="none" strike="noStrike" cap="none" dirty="0" err="1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Cafes</a:t>
            </a:r>
            <a:r>
              <a:rPr lang="pt-BR" sz="1800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 e Chas &gt; </a:t>
            </a:r>
            <a:r>
              <a:rPr lang="pt-BR" sz="1800" i="0" u="none" strike="noStrike" cap="none" dirty="0" err="1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Cafes</a:t>
            </a:r>
            <a:r>
              <a:rPr lang="pt-BR" sz="1800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 &gt; </a:t>
            </a:r>
            <a:r>
              <a:rPr lang="pt-BR" sz="1800" b="1" i="0" u="none" strike="noStrike" cap="none" dirty="0" err="1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Cafe</a:t>
            </a:r>
            <a:r>
              <a:rPr lang="pt-BR" sz="1800" b="1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 em Capsula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Bebidas &gt; Achocolatados, </a:t>
            </a:r>
            <a:r>
              <a:rPr lang="pt-BR" sz="1800" i="0" u="none" strike="noStrike" cap="none" dirty="0" err="1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Cafes</a:t>
            </a:r>
            <a:r>
              <a:rPr lang="pt-BR" sz="1800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 e Chas &gt; </a:t>
            </a:r>
            <a:r>
              <a:rPr lang="pt-BR" sz="1800" i="0" u="none" strike="noStrike" cap="none" dirty="0" err="1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Cafes</a:t>
            </a:r>
            <a:r>
              <a:rPr lang="pt-BR" sz="1800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 &gt; </a:t>
            </a:r>
            <a:r>
              <a:rPr lang="pt-BR" sz="1800" b="1" i="0" u="none" strike="noStrike" cap="none" dirty="0" err="1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Cafe</a:t>
            </a:r>
            <a:r>
              <a:rPr lang="pt-BR" sz="1800" b="1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 em </a:t>
            </a:r>
            <a:r>
              <a:rPr lang="pt-BR" sz="1800" b="1" i="0" u="none" strike="noStrike" cap="none" dirty="0" err="1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Grao</a:t>
            </a:r>
            <a:r>
              <a:rPr lang="pt-BR" sz="1800" b="1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 e </a:t>
            </a:r>
            <a:r>
              <a:rPr lang="pt-BR" sz="1800" b="1" i="0" u="none" strike="noStrike" cap="none" dirty="0" err="1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Po</a:t>
            </a:r>
            <a:endParaRPr lang="pt-BR" sz="1800" b="1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Bebidas &gt; Achocolatados, </a:t>
            </a:r>
            <a:r>
              <a:rPr lang="pt-BR" sz="1800" i="0" u="none" strike="noStrike" cap="none" dirty="0" err="1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Cafes</a:t>
            </a:r>
            <a:r>
              <a:rPr lang="pt-BR" sz="1800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 e Chas &gt; </a:t>
            </a:r>
            <a:r>
              <a:rPr lang="pt-BR" sz="1800" i="0" u="none" strike="noStrike" cap="none" dirty="0" err="1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Cafes</a:t>
            </a:r>
            <a:r>
              <a:rPr lang="pt-BR" sz="1800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 &gt; </a:t>
            </a:r>
            <a:r>
              <a:rPr lang="pt-BR" sz="1800" b="1" i="0" u="none" strike="noStrike" cap="none" dirty="0" err="1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Cafe</a:t>
            </a:r>
            <a:r>
              <a:rPr lang="pt-BR" sz="1800" b="1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 em Sache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Bebidas &gt; Achocolatados, </a:t>
            </a:r>
            <a:r>
              <a:rPr lang="pt-BR" sz="1800" i="0" u="none" strike="noStrike" cap="none" dirty="0" err="1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Cafes</a:t>
            </a:r>
            <a:r>
              <a:rPr lang="pt-BR" sz="1800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 e Chas &gt; </a:t>
            </a:r>
            <a:r>
              <a:rPr lang="pt-BR" sz="1800" i="0" u="none" strike="noStrike" cap="none" dirty="0" err="1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Cafes</a:t>
            </a:r>
            <a:r>
              <a:rPr lang="pt-BR" sz="1800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 &gt; </a:t>
            </a:r>
            <a:r>
              <a:rPr lang="pt-BR" sz="1800" b="1" i="0" u="none" strike="noStrike" cap="none" dirty="0" err="1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Cafe</a:t>
            </a:r>
            <a:r>
              <a:rPr lang="pt-BR" sz="1800" b="1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 Pronto para Beber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Bebidas &gt; Achocolatados, </a:t>
            </a:r>
            <a:r>
              <a:rPr lang="pt-BR" sz="1800" i="0" u="none" strike="noStrike" cap="none" dirty="0" err="1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Cafes</a:t>
            </a:r>
            <a:r>
              <a:rPr lang="pt-BR" sz="1800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 e Chas &gt; </a:t>
            </a:r>
            <a:r>
              <a:rPr lang="pt-BR" sz="1800" i="0" u="none" strike="noStrike" cap="none" dirty="0" err="1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Cafes</a:t>
            </a:r>
            <a:r>
              <a:rPr lang="pt-BR" sz="1800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 &gt; </a:t>
            </a:r>
            <a:r>
              <a:rPr lang="pt-BR" sz="1800" b="1" i="0" u="none" strike="noStrike" cap="none" dirty="0" err="1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Cafe</a:t>
            </a:r>
            <a:r>
              <a:rPr lang="pt-BR" sz="1800" b="1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 </a:t>
            </a:r>
            <a:r>
              <a:rPr lang="pt-BR" sz="1800" b="1" i="0" u="none" strike="noStrike" cap="none" dirty="0" err="1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Soluvel</a:t>
            </a:r>
            <a:endParaRPr lang="pt-BR" sz="1800" b="1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Bebidas &gt; Achocolatados, </a:t>
            </a:r>
            <a:r>
              <a:rPr lang="pt-BR" sz="1800" i="0" u="none" strike="noStrike" cap="none" dirty="0" err="1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Cafes</a:t>
            </a:r>
            <a:r>
              <a:rPr lang="pt-BR" sz="1800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 e Chas &gt; Chas &gt; </a:t>
            </a:r>
            <a:r>
              <a:rPr lang="pt-BR" sz="1800" b="1" i="0" u="none" strike="noStrike" cap="none" dirty="0" err="1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Cha</a:t>
            </a:r>
            <a:r>
              <a:rPr lang="pt-BR" sz="1800" b="1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 em Capsula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Bebidas &gt; Achocolatados, </a:t>
            </a:r>
            <a:r>
              <a:rPr lang="pt-BR" sz="1800" i="0" u="none" strike="noStrike" cap="none" dirty="0" err="1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Cafes</a:t>
            </a:r>
            <a:r>
              <a:rPr lang="pt-BR" sz="1800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 e Chas &gt; Chas &gt; </a:t>
            </a:r>
            <a:r>
              <a:rPr lang="pt-BR" sz="1800" b="1" i="0" u="none" strike="noStrike" cap="none" dirty="0" err="1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Cha</a:t>
            </a:r>
            <a:r>
              <a:rPr lang="pt-BR" sz="1800" b="1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 Folha, </a:t>
            </a:r>
            <a:r>
              <a:rPr lang="pt-BR" sz="1800" b="1" i="0" u="none" strike="noStrike" cap="none" dirty="0" err="1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Po</a:t>
            </a:r>
            <a:r>
              <a:rPr lang="pt-BR" sz="1800" b="1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 e Sache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Bebidas &gt; Achocolatados, </a:t>
            </a:r>
            <a:r>
              <a:rPr lang="pt-BR" sz="1800" i="0" u="none" strike="noStrike" cap="none" dirty="0" err="1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Cafes</a:t>
            </a:r>
            <a:r>
              <a:rPr lang="pt-BR" sz="1800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 e Chas &gt; Chas &gt; </a:t>
            </a:r>
            <a:r>
              <a:rPr lang="pt-BR" sz="1800" b="1" i="0" u="none" strike="noStrike" cap="none" dirty="0" err="1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Cha</a:t>
            </a:r>
            <a:r>
              <a:rPr lang="pt-BR" sz="1800" b="1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 Pronto para Beber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Bebidas &gt; Achocolatados, </a:t>
            </a:r>
            <a:r>
              <a:rPr lang="pt-BR" sz="1800" i="0" u="none" strike="noStrike" cap="none" dirty="0" err="1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Cafes</a:t>
            </a:r>
            <a:r>
              <a:rPr lang="pt-BR" sz="1800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 e Chas &gt; Chas &gt; </a:t>
            </a:r>
            <a:r>
              <a:rPr lang="pt-BR" sz="1800" b="1" i="0" u="none" strike="noStrike" cap="none" dirty="0" err="1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Cha</a:t>
            </a:r>
            <a:r>
              <a:rPr lang="pt-BR" sz="1800" b="1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 </a:t>
            </a:r>
            <a:r>
              <a:rPr lang="pt-BR" sz="1800" b="1" i="0" u="none" strike="noStrike" cap="none" dirty="0" err="1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Soluvel</a:t>
            </a:r>
            <a:endParaRPr sz="1800" b="1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02" y="1898609"/>
            <a:ext cx="10721193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Achocolatado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em pó tem baixa concentração de cacau (20%) e alta concentração de açúcar, aromatizantes e conservantes. Por ser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ultraprocessado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, altera a coloração. Pode ser utilizado nas receitas para fazer bolos e também misturado com leite </a:t>
            </a:r>
            <a:r>
              <a:rPr lang="pt-BR" sz="1800" b="0" i="0" dirty="0">
                <a:solidFill>
                  <a:srgbClr val="202124"/>
                </a:solidFill>
                <a:effectLst/>
                <a:latin typeface="Roboto" panose="02000000000000000000" pitchFamily="2" charset="0"/>
              </a:rPr>
              <a:t>ou outras bebidas.</a:t>
            </a:r>
            <a:endParaRPr lang="pt-BR"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8" name="Google Shape;98;p4"/>
          <p:cNvSpPr txBox="1"/>
          <p:nvPr/>
        </p:nvSpPr>
        <p:spPr>
          <a:xfrm>
            <a:off x="947696" y="693936"/>
            <a:ext cx="9881419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Bebidas &gt; Achocolatados, </a:t>
            </a:r>
            <a:r>
              <a:rPr lang="pt-BR" sz="24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Cafes</a:t>
            </a:r>
            <a:r>
              <a:rPr lang="pt-BR" sz="24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 Chas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Achocolatado</a:t>
            </a:r>
            <a:endParaRPr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26" name="Picture 2" descr="Achocolatado em Pó NESCAU 200g | Pão de Açúcar">
            <a:extLst>
              <a:ext uri="{FF2B5EF4-FFF2-40B4-BE49-F238E27FC236}">
                <a16:creationId xmlns:a16="http://schemas.microsoft.com/office/drawing/2014/main" id="{D3C2F4F6-E9BA-CE80-645F-26FFABD45A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696" y="3269448"/>
            <a:ext cx="3141406" cy="3141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Achocolatado em Pó 400g – Italac">
            <a:extLst>
              <a:ext uri="{FF2B5EF4-FFF2-40B4-BE49-F238E27FC236}">
                <a16:creationId xmlns:a16="http://schemas.microsoft.com/office/drawing/2014/main" id="{FD1CEF11-14E5-4C76-A60E-D4DF4E1BBB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5292" y="3361871"/>
            <a:ext cx="3141406" cy="3141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Achocolatado em Pó Original TODDY Pote 400g | Shopee Brasil">
            <a:extLst>
              <a:ext uri="{FF2B5EF4-FFF2-40B4-BE49-F238E27FC236}">
                <a16:creationId xmlns:a16="http://schemas.microsoft.com/office/drawing/2014/main" id="{128C71B3-2DA2-9156-EF1D-CE90522DC8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2888" y="3396515"/>
            <a:ext cx="2920180" cy="2920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399" y="1529969"/>
            <a:ext cx="10721193" cy="28622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indent="457200" algn="just">
              <a:buSzPts val="1800"/>
            </a:pP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 </a:t>
            </a: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café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é uma bebida estimulante produzida a partir dos grãos que são torrados do cafeeiro. Pode ser consumido tanto quente como gelado. Existem cafés em capsulas, em pó ou grãos, em saches, solúveis e prontos para beber (líquido).</a:t>
            </a:r>
          </a:p>
          <a:p>
            <a:pPr indent="457200" algn="just">
              <a:buSzPts val="1800"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 Brasil é um dos maiores produtores e consumidores de café no mundo, bebida que compõe a refeição matinal e outros momentos ao longo do dia.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 resultado que dá ao café sabor e aroma depende de vários fatores como a escolha do local do plantio, o processo de secagem e torrefação do grão. A primeira etapa desse processo está no preparo da terra, do plantio de mudas, da manutenção das plantas, do controle de pragas e da organização das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pré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-colheitas. Após isso, é necessário que se separe o fruto da casca e do pergaminho, a classificação, a torra, o blend e a moagem.</a:t>
            </a:r>
          </a:p>
        </p:txBody>
      </p:sp>
      <p:sp>
        <p:nvSpPr>
          <p:cNvPr id="98" name="Google Shape;98;p4"/>
          <p:cNvSpPr txBox="1"/>
          <p:nvPr/>
        </p:nvSpPr>
        <p:spPr>
          <a:xfrm>
            <a:off x="4646177" y="570503"/>
            <a:ext cx="2899636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Cafés</a:t>
            </a:r>
            <a:endParaRPr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50" name="Picture 2" descr="Dia Mundial do Café: 13 fatos que talvez você desconheça sobre essa bebida  - BBC News Brasil">
            <a:extLst>
              <a:ext uri="{FF2B5EF4-FFF2-40B4-BE49-F238E27FC236}">
                <a16:creationId xmlns:a16="http://schemas.microsoft.com/office/drawing/2014/main" id="{7000A491-D812-7F2E-3340-A98492D7AB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2657" y="4537802"/>
            <a:ext cx="3582518" cy="2015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Tomar café bem forte ajuda a “curar” a ressaca? - Alimentação - Trends BR">
            <a:extLst>
              <a:ext uri="{FF2B5EF4-FFF2-40B4-BE49-F238E27FC236}">
                <a16:creationId xmlns:a16="http://schemas.microsoft.com/office/drawing/2014/main" id="{8D1C95DD-9D2C-82B4-1582-1FE8301E4E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4628" y="4392251"/>
            <a:ext cx="3478017" cy="2292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16873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02" y="1898609"/>
            <a:ext cx="10721193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Café em cápsula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uma das formas mais recentes de consumir o café. É rápido, cômodo e prático. Existem vários tipos de cafés em cápsulas disponíveis, com diferentes níveis de intensidade, sabor e cafeína.</a:t>
            </a:r>
          </a:p>
        </p:txBody>
      </p:sp>
      <p:sp>
        <p:nvSpPr>
          <p:cNvPr id="98" name="Google Shape;98;p4"/>
          <p:cNvSpPr txBox="1"/>
          <p:nvPr/>
        </p:nvSpPr>
        <p:spPr>
          <a:xfrm>
            <a:off x="442889" y="835702"/>
            <a:ext cx="11306217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Bebidas &gt; Achocolatados, </a:t>
            </a:r>
            <a:r>
              <a:rPr lang="pt-BR" sz="24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Cafes</a:t>
            </a:r>
            <a:r>
              <a:rPr lang="pt-BR" sz="24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 Chas &gt; </a:t>
            </a:r>
            <a:r>
              <a:rPr lang="pt-BR" sz="24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Cafes</a:t>
            </a:r>
            <a:r>
              <a:rPr lang="pt-BR" sz="24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24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Cafe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em Capsula</a:t>
            </a:r>
            <a:endParaRPr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098" name="Picture 2" descr="Café em Cápsula NESCAFÉ DOLCE GUSTO Espresso 16 Cápsulas | Pão de Açúcar">
            <a:extLst>
              <a:ext uri="{FF2B5EF4-FFF2-40B4-BE49-F238E27FC236}">
                <a16:creationId xmlns:a16="http://schemas.microsoft.com/office/drawing/2014/main" id="{009630D3-A683-8A1D-5E57-73F817ECFD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7204" y="3200400"/>
            <a:ext cx="2821898" cy="2821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18873001-9A61-0093-A813-0349C71FCD4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98324" y="2955145"/>
            <a:ext cx="1940592" cy="3067153"/>
          </a:xfrm>
          <a:prstGeom prst="rect">
            <a:avLst/>
          </a:prstGeom>
        </p:spPr>
      </p:pic>
      <p:pic>
        <p:nvPicPr>
          <p:cNvPr id="4102" name="Picture 6" descr="Café Brasil Cápsula &amp; Espresso - Clássico | Café Brasil">
            <a:extLst>
              <a:ext uri="{FF2B5EF4-FFF2-40B4-BE49-F238E27FC236}">
                <a16:creationId xmlns:a16="http://schemas.microsoft.com/office/drawing/2014/main" id="{EE1073A1-5D36-4DBD-01D8-BA2DC7DFE6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138" y="2774221"/>
            <a:ext cx="3429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73926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399" y="1411144"/>
            <a:ext cx="10721193" cy="20312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Café em pó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previamente moído, ou seja, perde algumas das suas propriedades antioxidantes, assim como o aroma e sabor. Cria-se dessa forma uma versão 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“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descafeinada”, ao ter a extração da cafeína permitida. É mais acessível ao consumidor e pode ser utilizada em máquinas de café. Para ser consumido é preciso ser coado.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Café em grãos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o mais próximo de seu estado bruto, uma vez que são embalados depois da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desgaseificação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feita após o processo de torra, o que determina as características da bebida. Por isso, é o tipo de café mais difícil de ser encontrado nos mercados.</a:t>
            </a:r>
            <a:endParaRPr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8" name="Google Shape;98;p4"/>
          <p:cNvSpPr txBox="1"/>
          <p:nvPr/>
        </p:nvSpPr>
        <p:spPr>
          <a:xfrm>
            <a:off x="351498" y="589474"/>
            <a:ext cx="11488994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Bebidas &gt; Achocolatados, </a:t>
            </a:r>
            <a:r>
              <a:rPr lang="pt-BR" sz="24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Cafes</a:t>
            </a:r>
            <a:r>
              <a:rPr lang="pt-BR" sz="24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 Chas &gt; </a:t>
            </a:r>
            <a:r>
              <a:rPr lang="pt-BR" sz="24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Cafes</a:t>
            </a:r>
            <a:r>
              <a:rPr lang="pt-BR" sz="24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24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Cafe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em </a:t>
            </a:r>
            <a:r>
              <a:rPr lang="pt-BR" sz="24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Grao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 </a:t>
            </a:r>
            <a:r>
              <a:rPr lang="pt-BR" sz="24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Po</a:t>
            </a:r>
            <a:endParaRPr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122" name="Picture 2" descr="Café em pó torrado e moído 500g Tres 3 corações pó de cafe | Shopee Brasil">
            <a:extLst>
              <a:ext uri="{FF2B5EF4-FFF2-40B4-BE49-F238E27FC236}">
                <a16:creationId xmlns:a16="http://schemas.microsoft.com/office/drawing/2014/main" id="{0A22DEB3-F227-D797-809B-B71DE4DA72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836" y="3734959"/>
            <a:ext cx="2491892" cy="2491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afé em pó tradicional - pacote 1 kg - Melitta - Lepok a Sua Grande  Papelaria">
            <a:extLst>
              <a:ext uri="{FF2B5EF4-FFF2-40B4-BE49-F238E27FC236}">
                <a16:creationId xmlns:a16="http://schemas.microsoft.com/office/drawing/2014/main" id="{55A008B1-C12A-E16D-8946-EF16FC1202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4104" y="3734959"/>
            <a:ext cx="2491892" cy="2491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A75EFC9F-A69E-9A6A-2BBF-6B16C5DDFB4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082" b="95408" l="8716" r="89450">
                        <a14:foregroundMark x1="22477" y1="8163" x2="62844" y2="5612"/>
                        <a14:foregroundMark x1="62844" y1="5612" x2="80275" y2="21173"/>
                        <a14:foregroundMark x1="80275" y1="21173" x2="91284" y2="71939"/>
                        <a14:foregroundMark x1="91284" y1="71939" x2="73853" y2="94898"/>
                        <a14:foregroundMark x1="73853" y1="94898" x2="40826" y2="91327"/>
                        <a14:foregroundMark x1="40826" y1="91327" x2="9174" y2="82143"/>
                        <a14:foregroundMark x1="9174" y1="82143" x2="27064" y2="10459"/>
                        <a14:foregroundMark x1="18349" y1="74235" x2="33945" y2="59184"/>
                        <a14:foregroundMark x1="33945" y1="59184" x2="36697" y2="39286"/>
                        <a14:foregroundMark x1="36697" y1="39286" x2="26147" y2="59949"/>
                        <a14:foregroundMark x1="26147" y1="59949" x2="53211" y2="69388"/>
                        <a14:foregroundMark x1="27982" y1="79592" x2="61009" y2="69133"/>
                        <a14:foregroundMark x1="61009" y1="69133" x2="26606" y2="70153"/>
                        <a14:foregroundMark x1="26606" y1="70153" x2="16514" y2="86735"/>
                        <a14:foregroundMark x1="16514" y1="86735" x2="50000" y2="95918"/>
                        <a14:foregroundMark x1="50000" y1="95918" x2="68349" y2="76276"/>
                        <a14:foregroundMark x1="68349" y1="76276" x2="68807" y2="68878"/>
                        <a14:foregroundMark x1="39450" y1="6122" x2="82110" y2="8673"/>
                        <a14:foregroundMark x1="82110" y1="8673" x2="88073" y2="12500"/>
                        <a14:foregroundMark x1="88991" y1="8163" x2="25229" y2="4082"/>
                        <a14:foregroundMark x1="47248" y1="60459" x2="41743" y2="63520"/>
                        <a14:foregroundMark x1="33945" y1="41071" x2="65138" y2="61735"/>
                        <a14:foregroundMark x1="65138" y1="61735" x2="46330" y2="59184"/>
                        <a14:foregroundMark x1="46330" y1="60459" x2="46330" y2="60459"/>
                        <a14:foregroundMark x1="37615" y1="50255" x2="44495" y2="6352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856933" y="3607388"/>
            <a:ext cx="1461157" cy="2627402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D0273E12-7C48-C0A9-EECC-E939C1A24F4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52441" y="3710163"/>
            <a:ext cx="1320803" cy="2558363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AAF0D574-897C-2D3A-F729-7D9BBE932276}"/>
              </a:ext>
            </a:extLst>
          </p:cNvPr>
          <p:cNvSpPr txBox="1"/>
          <p:nvPr/>
        </p:nvSpPr>
        <p:spPr>
          <a:xfrm>
            <a:off x="2903555" y="6334715"/>
            <a:ext cx="14010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</a:rPr>
              <a:t>Café em pó</a:t>
            </a:r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CEA1F37C-4892-D6AD-FA93-7947704897E3}"/>
              </a:ext>
            </a:extLst>
          </p:cNvPr>
          <p:cNvSpPr txBox="1"/>
          <p:nvPr/>
        </p:nvSpPr>
        <p:spPr>
          <a:xfrm>
            <a:off x="8102893" y="6334715"/>
            <a:ext cx="18676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</a:rPr>
              <a:t>Café em grãos</a:t>
            </a:r>
          </a:p>
        </p:txBody>
      </p:sp>
    </p:spTree>
    <p:extLst>
      <p:ext uri="{BB962C8B-B14F-4D97-AF65-F5344CB8AC3E}">
        <p14:creationId xmlns:p14="http://schemas.microsoft.com/office/powerpoint/2010/main" val="39038857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02" y="1898609"/>
            <a:ext cx="10721193" cy="1477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Café em sachê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é uma alternativa para quem deseja consumi-lo a qualquer hora do dia. É simples, prático, econômico e saboroso. 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 café fica em um sachê moído e prensado e para conservar suas propriedades (qualidade, sabor e aroma) por mais tempo. Possui uma atmosfera controlada dentro do sachês, isto é, possui uma mistura de gases compostas.</a:t>
            </a:r>
            <a:endParaRPr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8" name="Google Shape;98;p4"/>
          <p:cNvSpPr txBox="1"/>
          <p:nvPr/>
        </p:nvSpPr>
        <p:spPr>
          <a:xfrm>
            <a:off x="330261" y="583839"/>
            <a:ext cx="11306217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Bebidas &gt; Achocolatados, </a:t>
            </a:r>
            <a:r>
              <a:rPr lang="pt-BR" sz="24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Cafes</a:t>
            </a:r>
            <a:r>
              <a:rPr lang="pt-BR" sz="24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 Chas &gt; </a:t>
            </a:r>
            <a:r>
              <a:rPr lang="pt-BR" sz="24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Cafes</a:t>
            </a:r>
            <a:r>
              <a:rPr lang="pt-BR" sz="24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24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Cafe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em Sache</a:t>
            </a:r>
            <a:endParaRPr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146" name="Picture 2" descr="CAFÉ EM SACHÊ FAZENDA CAETÉ INDIVIDUAL (caixa master 480 sachês) -  Alimentos Básicos - Magazine Luiza">
            <a:extLst>
              <a:ext uri="{FF2B5EF4-FFF2-40B4-BE49-F238E27FC236}">
                <a16:creationId xmlns:a16="http://schemas.microsoft.com/office/drawing/2014/main" id="{97257EC1-51B3-CC38-9FA8-51C7822F09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0253" y="3288881"/>
            <a:ext cx="2516466" cy="3482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Café Drip Coffee Santa Mônica Gourmet - Sachê | Shopee Brasil">
            <a:extLst>
              <a:ext uri="{FF2B5EF4-FFF2-40B4-BE49-F238E27FC236}">
                <a16:creationId xmlns:a16="http://schemas.microsoft.com/office/drawing/2014/main" id="{231AC00F-A020-3B86-8B7C-C3E5D7B93F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275" y="3757695"/>
            <a:ext cx="2516466" cy="2516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Café Orfeu Drip Coffee Clássico em Sachês - 100g">
            <a:extLst>
              <a:ext uri="{FF2B5EF4-FFF2-40B4-BE49-F238E27FC236}">
                <a16:creationId xmlns:a16="http://schemas.microsoft.com/office/drawing/2014/main" id="{60357441-307A-DA0C-6816-E60373F797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7617" y="3664004"/>
            <a:ext cx="2216760" cy="2678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51363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02" y="1898609"/>
            <a:ext cx="10721193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Como o próprio nome já diz, o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café pronto para beber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vem em lata ou engarrafado e pode ser consumido a qualquer momento do dia, quente ou gelado. É facilmente encontrado em bistrôs de café independentes.</a:t>
            </a:r>
            <a:endParaRPr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8" name="Google Shape;98;p4"/>
          <p:cNvSpPr txBox="1"/>
          <p:nvPr/>
        </p:nvSpPr>
        <p:spPr>
          <a:xfrm>
            <a:off x="93401" y="720153"/>
            <a:ext cx="12005187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Bebidas &gt; Achocolatados, </a:t>
            </a:r>
            <a:r>
              <a:rPr lang="pt-BR" sz="24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Cafes</a:t>
            </a:r>
            <a:r>
              <a:rPr lang="pt-BR" sz="24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 Chas &gt; </a:t>
            </a:r>
            <a:r>
              <a:rPr lang="pt-BR" sz="24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Cafes</a:t>
            </a:r>
            <a:r>
              <a:rPr lang="pt-BR" sz="24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24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Cafe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Pronto para Beber</a:t>
            </a:r>
            <a:endParaRPr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F30B283C-AF1A-9845-BD3B-0ACEB01556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5459" y="3079895"/>
            <a:ext cx="1371791" cy="3057952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A736E1CC-D7C7-AB7F-400E-EB699248AE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61259" y="3073845"/>
            <a:ext cx="1265282" cy="3108351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7B6BE303-4E64-6C5A-7E9C-33C17E0DC56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88794" y="3124244"/>
            <a:ext cx="1214402" cy="3057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4602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02" y="1898609"/>
            <a:ext cx="10721193" cy="1477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Café solúvel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a forma mais rápida e comum de preparar a bebida. Basta adicionar água ou leite e misturar o café solúvel, a intensidade vai de acordo com o gosto do consumidor.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Atenção: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diferente do café em pó, uma vez que após a moagem o café passa por um processo de liofilização onde é desidratado para que possa ser misturado na água ou leite, ou seja, é preparado de forma instantânea, enquanto o café em pó precisa ser coado.</a:t>
            </a:r>
            <a:endParaRPr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8" name="Google Shape;98;p4"/>
          <p:cNvSpPr txBox="1"/>
          <p:nvPr/>
        </p:nvSpPr>
        <p:spPr>
          <a:xfrm>
            <a:off x="442889" y="664439"/>
            <a:ext cx="11306217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Bebidas &gt; Achocolatados, </a:t>
            </a:r>
            <a:r>
              <a:rPr lang="pt-BR" sz="24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Cafes</a:t>
            </a:r>
            <a:r>
              <a:rPr lang="pt-BR" sz="24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 Chas &gt; </a:t>
            </a:r>
            <a:r>
              <a:rPr lang="pt-BR" sz="24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Cafes</a:t>
            </a:r>
            <a:r>
              <a:rPr lang="pt-BR" sz="24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24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Cafe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pt-BR" sz="24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Soluvel</a:t>
            </a:r>
            <a:endParaRPr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194" name="Picture 2" descr="Café Solúvel, Original, Nescafé, 100g | Amazon.com.br">
            <a:extLst>
              <a:ext uri="{FF2B5EF4-FFF2-40B4-BE49-F238E27FC236}">
                <a16:creationId xmlns:a16="http://schemas.microsoft.com/office/drawing/2014/main" id="{950AF36B-6C47-11DC-2F12-4626E1AD55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6340" y="3482105"/>
            <a:ext cx="1600802" cy="3021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afé Solúvel Granulado Tradicional 3 CORAÇÕES Refil 50g | Pão de Açúcar">
            <a:extLst>
              <a:ext uri="{FF2B5EF4-FFF2-40B4-BE49-F238E27FC236}">
                <a16:creationId xmlns:a16="http://schemas.microsoft.com/office/drawing/2014/main" id="{4BF21FE6-8F42-E832-CDDA-76194FB1A7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4911" y="3600094"/>
            <a:ext cx="2962178" cy="2962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CAFÉ PILÃO SOLÚVEL STAND UP POUCHE 50G - cafepilaomobile">
            <a:extLst>
              <a:ext uri="{FF2B5EF4-FFF2-40B4-BE49-F238E27FC236}">
                <a16:creationId xmlns:a16="http://schemas.microsoft.com/office/drawing/2014/main" id="{C4A03FD2-BCE8-38FD-C88F-683CFCF479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2893" y="3600093"/>
            <a:ext cx="2962179" cy="2962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31571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399" y="1674714"/>
            <a:ext cx="10721193" cy="1477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chá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é uma bebida que traz inúmeros benefícios à saúde, uma vez que contém características medicinais que ajudam a prevenir e tratar diversas doenças, como a gripe. Possuem propriedades calmantes, estimulantes, diuréticas e 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expectorantes. 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feita a partir da infusão de folhas da planta escolhida com água quente. Existem mais de três mil tipos de chás. Os mais conhecidos no Brasil são os de boldo, camomila e erva doce.</a:t>
            </a:r>
          </a:p>
        </p:txBody>
      </p:sp>
      <p:sp>
        <p:nvSpPr>
          <p:cNvPr id="98" name="Google Shape;98;p4"/>
          <p:cNvSpPr txBox="1"/>
          <p:nvPr/>
        </p:nvSpPr>
        <p:spPr>
          <a:xfrm>
            <a:off x="4587183" y="653780"/>
            <a:ext cx="3017623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Chás</a:t>
            </a:r>
            <a:endParaRPr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218" name="Picture 2" descr="Os cinco melhores chás para emagrecer com saúde">
            <a:extLst>
              <a:ext uri="{FF2B5EF4-FFF2-40B4-BE49-F238E27FC236}">
                <a16:creationId xmlns:a16="http://schemas.microsoft.com/office/drawing/2014/main" id="{5E894B9B-FB5E-2A39-1330-4E0FB0227C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8809" y="3652895"/>
            <a:ext cx="4365305" cy="2908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O que os chás podem fazer por você? - Casa e Jardim | Reportagens">
            <a:extLst>
              <a:ext uri="{FF2B5EF4-FFF2-40B4-BE49-F238E27FC236}">
                <a16:creationId xmlns:a16="http://schemas.microsoft.com/office/drawing/2014/main" id="{33FF3C9D-CA46-4CB9-9A6E-43A1D0B687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9401" y="3652895"/>
            <a:ext cx="3963074" cy="2908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98401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02" y="1898609"/>
            <a:ext cx="10721193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indent="457200" algn="just">
              <a:buSzPts val="1800"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Assim como o café,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chá em cápsula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uma das formas mais recentes de consumir a bebida. É rápido, cômodo e prático. Existem vários tipos de chás em cápsulas, com diferentes sabores. </a:t>
            </a:r>
          </a:p>
        </p:txBody>
      </p:sp>
      <p:sp>
        <p:nvSpPr>
          <p:cNvPr id="98" name="Google Shape;98;p4"/>
          <p:cNvSpPr txBox="1"/>
          <p:nvPr/>
        </p:nvSpPr>
        <p:spPr>
          <a:xfrm>
            <a:off x="442889" y="681510"/>
            <a:ext cx="11306217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Bebidas &gt; Achocolatados, </a:t>
            </a:r>
            <a:r>
              <a:rPr lang="pt-BR" sz="24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Cafes</a:t>
            </a:r>
            <a:r>
              <a:rPr lang="pt-BR" sz="24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 Chas &gt; Chas &gt; </a:t>
            </a:r>
            <a:r>
              <a:rPr lang="pt-BR" sz="24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Cha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em Capsula</a:t>
            </a:r>
          </a:p>
        </p:txBody>
      </p:sp>
      <p:pic>
        <p:nvPicPr>
          <p:cNvPr id="13314" name="Picture 2" descr="Cápsulas de Chá de Hortelã Três Corações - 10 Unidades em Promoção |  Ofertas na Americanas">
            <a:extLst>
              <a:ext uri="{FF2B5EF4-FFF2-40B4-BE49-F238E27FC236}">
                <a16:creationId xmlns:a16="http://schemas.microsoft.com/office/drawing/2014/main" id="{B2390A72-D34C-186A-CF8D-F97B7D81CC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5944" y="2842259"/>
            <a:ext cx="3265352" cy="3265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Cápsula de chá para Nespresso hibisco 6676 Leão CX 10 UN - Coffee Break -  Kalunga">
            <a:extLst>
              <a:ext uri="{FF2B5EF4-FFF2-40B4-BE49-F238E27FC236}">
                <a16:creationId xmlns:a16="http://schemas.microsoft.com/office/drawing/2014/main" id="{54BEB3ED-5AF3-C2E4-214A-D630624A62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931" y="2842259"/>
            <a:ext cx="3347176" cy="3347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Chá Detox Cápsulas Nespresso Aroma Selezione contendo 10 unidades - Paraíso  Saudável">
            <a:extLst>
              <a:ext uri="{FF2B5EF4-FFF2-40B4-BE49-F238E27FC236}">
                <a16:creationId xmlns:a16="http://schemas.microsoft.com/office/drawing/2014/main" id="{C40525C4-F05F-3902-1F77-AA070186F4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2893" y="2801347"/>
            <a:ext cx="3347176" cy="3347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44644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02" y="1898609"/>
            <a:ext cx="10721193" cy="17542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Chá em sachê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é vendido de forma industrializada em saquinhos de tecido fino que carregam as folhas das plantas trituradas.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Chá em pó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vendido em forma de pó e tem propriedades que ajudam emagrecer e a combater inflamações e infecções.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Chá em folha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a folha da planta para o preparo da bebida. Pode ser folha de hortelã, camomila, erva-cidreira, alecrim, entre outros.</a:t>
            </a:r>
            <a:endParaRPr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8" name="Google Shape;98;p4"/>
          <p:cNvSpPr txBox="1"/>
          <p:nvPr/>
        </p:nvSpPr>
        <p:spPr>
          <a:xfrm>
            <a:off x="-110615" y="723522"/>
            <a:ext cx="12413226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Bebidas &gt; Achocolatados, </a:t>
            </a:r>
            <a:r>
              <a:rPr lang="pt-BR" sz="24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Cafes</a:t>
            </a:r>
            <a:r>
              <a:rPr lang="pt-BR" sz="24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 Chas &gt; Chas &gt; </a:t>
            </a:r>
            <a:r>
              <a:rPr lang="pt-BR" sz="24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Cha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Folha, </a:t>
            </a:r>
            <a:r>
              <a:rPr lang="pt-BR" sz="24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Po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 Sache</a:t>
            </a:r>
            <a:endParaRPr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856DFA95-2663-4DB3-F319-766C4BF107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624" y="4340517"/>
            <a:ext cx="3289911" cy="1762142"/>
          </a:xfrm>
          <a:prstGeom prst="rect">
            <a:avLst/>
          </a:prstGeom>
        </p:spPr>
      </p:pic>
      <p:pic>
        <p:nvPicPr>
          <p:cNvPr id="11268" name="Picture 4" descr="Comprar Chá Verde - 40g Folhas Secas - N4 Natural">
            <a:extLst>
              <a:ext uri="{FF2B5EF4-FFF2-40B4-BE49-F238E27FC236}">
                <a16:creationId xmlns:a16="http://schemas.microsoft.com/office/drawing/2014/main" id="{7D24DFD8-1AA0-B72D-747B-FB8BAACFC2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4456" y="3464052"/>
            <a:ext cx="2912148" cy="2912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300gr Chá Verde em Pó | Shopee Brasil">
            <a:extLst>
              <a:ext uri="{FF2B5EF4-FFF2-40B4-BE49-F238E27FC236}">
                <a16:creationId xmlns:a16="http://schemas.microsoft.com/office/drawing/2014/main" id="{FF86B534-2691-3AFC-4074-4B9FD8410E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9890" y="3592959"/>
            <a:ext cx="2912148" cy="2912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67500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02" y="1898609"/>
            <a:ext cx="10721193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indent="457200" algn="just">
              <a:buSzPts val="1800"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Chá pronto para beber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é a bebida pronta obtida pelo processamento de folhas e brotos de várias espécies, como erva-mate. É acrescido de água e açúcar ou adoçante, e é opcional adicionar suco natural de fruta, como limão ou pêssego. É uma alternativa para quem busca praticidade na hora de consumir sendo facilmente encontrado em diversos estabelecimentos.</a:t>
            </a:r>
          </a:p>
        </p:txBody>
      </p:sp>
      <p:sp>
        <p:nvSpPr>
          <p:cNvPr id="98" name="Google Shape;98;p4"/>
          <p:cNvSpPr txBox="1"/>
          <p:nvPr/>
        </p:nvSpPr>
        <p:spPr>
          <a:xfrm>
            <a:off x="211388" y="752832"/>
            <a:ext cx="11769213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Bebidas &gt; Achocolatados, </a:t>
            </a:r>
            <a:r>
              <a:rPr lang="pt-BR" sz="24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Cafes</a:t>
            </a:r>
            <a:r>
              <a:rPr lang="pt-BR" sz="24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 Chas &gt; Chas &gt; </a:t>
            </a:r>
            <a:r>
              <a:rPr lang="pt-BR" sz="24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Cha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Pronto para Beber</a:t>
            </a:r>
            <a:endParaRPr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242" name="Picture 2" descr="Chá Preto com Limão Matte Leão 1,5L | Tenda Atacado">
            <a:extLst>
              <a:ext uri="{FF2B5EF4-FFF2-40B4-BE49-F238E27FC236}">
                <a16:creationId xmlns:a16="http://schemas.microsoft.com/office/drawing/2014/main" id="{C629BFB4-F501-0100-D813-B56AC228F9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909" y="3418504"/>
            <a:ext cx="3055374" cy="3055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Cha Pronto Life Mix 1l Branco Lichia | Supermercado Savegnago">
            <a:extLst>
              <a:ext uri="{FF2B5EF4-FFF2-40B4-BE49-F238E27FC236}">
                <a16:creationId xmlns:a16="http://schemas.microsoft.com/office/drawing/2014/main" id="{07380993-E7E6-9EA5-2137-7EA533D1F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2332" y="3166552"/>
            <a:ext cx="3307326" cy="3307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Campo Largo &gt; Chá de Hibisco + Cranberry">
            <a:extLst>
              <a:ext uri="{FF2B5EF4-FFF2-40B4-BE49-F238E27FC236}">
                <a16:creationId xmlns:a16="http://schemas.microsoft.com/office/drawing/2014/main" id="{2EEE8D11-0651-9503-FB48-4E3D1AE181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1099" y="3322832"/>
            <a:ext cx="1698528" cy="3174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62610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02" y="1898609"/>
            <a:ext cx="10721193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Chá solúvel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é uma bebida prática dissolvida na água. Pode ser bebido quente ou frio. Possui fibras, vitaminas e minerais antioxidantes que reforçam a imunidade.</a:t>
            </a:r>
            <a:endParaRPr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8" name="Google Shape;98;p4"/>
          <p:cNvSpPr txBox="1"/>
          <p:nvPr/>
        </p:nvSpPr>
        <p:spPr>
          <a:xfrm>
            <a:off x="315511" y="702107"/>
            <a:ext cx="11306217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Bebidas &gt; Achocolatados, </a:t>
            </a:r>
            <a:r>
              <a:rPr lang="pt-BR" sz="24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Cafes</a:t>
            </a:r>
            <a:r>
              <a:rPr lang="pt-BR" sz="24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 Chas &gt; Chas &gt; </a:t>
            </a:r>
            <a:r>
              <a:rPr lang="pt-BR" sz="24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Cha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pt-BR" sz="24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Soluvel</a:t>
            </a:r>
            <a:endParaRPr lang="pt-BR" sz="24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2292" name="Picture 4" descr="Chá Mate Limão - Qualimax - Disponivel na LOCAFÉ - Locafé – Cafés, chás,  xaropes e insumos para bebidas quentes.">
            <a:extLst>
              <a:ext uri="{FF2B5EF4-FFF2-40B4-BE49-F238E27FC236}">
                <a16:creationId xmlns:a16="http://schemas.microsoft.com/office/drawing/2014/main" id="{89AAB181-19B2-5E6C-723F-5E943DA17D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2836" y="2802193"/>
            <a:ext cx="3571568" cy="3571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CHA LEAO SOLUVEL 50 GR">
            <a:extLst>
              <a:ext uri="{FF2B5EF4-FFF2-40B4-BE49-F238E27FC236}">
                <a16:creationId xmlns:a16="http://schemas.microsoft.com/office/drawing/2014/main" id="{183A7525-3712-CECB-DA34-74FAF7B404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402" y="2802193"/>
            <a:ext cx="3353700" cy="3353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6" name="Picture 8" descr="Chá Solúvel Fitoplus Chá Verde Sabor Maçã Verde 200g - chaecia">
            <a:extLst>
              <a:ext uri="{FF2B5EF4-FFF2-40B4-BE49-F238E27FC236}">
                <a16:creationId xmlns:a16="http://schemas.microsoft.com/office/drawing/2014/main" id="{7C521BC3-E83A-68C1-5609-48E74A9EB3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138" y="2903981"/>
            <a:ext cx="3367992" cy="3367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27108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6"/>
          <p:cNvSpPr txBox="1"/>
          <p:nvPr/>
        </p:nvSpPr>
        <p:spPr>
          <a:xfrm>
            <a:off x="735447" y="1898609"/>
            <a:ext cx="10721100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indent="-342900" algn="just">
              <a:buSzPts val="1800"/>
              <a:buFont typeface="+mj-lt"/>
              <a:buAutoNum type="arabicPeriod"/>
            </a:pPr>
            <a:r>
              <a:rPr lang="pt-BR" sz="1800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Achocolatados prontos têm categoria própria.</a:t>
            </a:r>
          </a:p>
          <a:p>
            <a:pPr marL="342900" indent="-342900" algn="just">
              <a:buSzPts val="1800"/>
              <a:buFont typeface="+mj-lt"/>
              <a:buAutoNum type="arabicPeriod"/>
            </a:pPr>
            <a:r>
              <a:rPr lang="pt-BR" sz="1800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Chocolate acima de 20% a 50% não entram em achocolatados, pois possuem categoria própria.</a:t>
            </a:r>
          </a:p>
          <a:p>
            <a:pPr marL="342900" indent="-342900" algn="just">
              <a:buSzPts val="1800"/>
              <a:buFont typeface="+mj-lt"/>
              <a:buAutoNum type="arabicPeriod"/>
            </a:pPr>
            <a:r>
              <a:rPr lang="pt-BR" sz="1800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Existem chás em cápsula que são suplementos. Verificar a finalidade do produto.</a:t>
            </a:r>
          </a:p>
        </p:txBody>
      </p:sp>
      <p:sp>
        <p:nvSpPr>
          <p:cNvPr id="114" name="Google Shape;114;p6"/>
          <p:cNvSpPr txBox="1"/>
          <p:nvPr/>
        </p:nvSpPr>
        <p:spPr>
          <a:xfrm>
            <a:off x="3437203" y="429737"/>
            <a:ext cx="5650826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 PARA A CLASSIFICAÇÃO</a:t>
            </a:r>
            <a:endParaRPr sz="1400" b="1" i="0" u="none" strike="noStrike" cap="none" dirty="0">
              <a:solidFill>
                <a:srgbClr val="FF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4338" name="Picture 2" descr="Bebida Láctea Nescau Pronto 270ml - Imigrantes Bebidas">
            <a:extLst>
              <a:ext uri="{FF2B5EF4-FFF2-40B4-BE49-F238E27FC236}">
                <a16:creationId xmlns:a16="http://schemas.microsoft.com/office/drawing/2014/main" id="{3501E989-B552-D7B8-0AA9-59300FCA54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870" y="2821898"/>
            <a:ext cx="1829209" cy="3362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Cacau em Pó - Chocolate Em Pó da Dr. Oetker Brasil">
            <a:extLst>
              <a:ext uri="{FF2B5EF4-FFF2-40B4-BE49-F238E27FC236}">
                <a16:creationId xmlns:a16="http://schemas.microsoft.com/office/drawing/2014/main" id="{754AF7EE-9142-F24D-A358-44F16D79B2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2641" y="3084297"/>
            <a:ext cx="3100233" cy="3100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85741AB2-3064-F057-10D1-C1EBFAD09A4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58923" y="2979174"/>
            <a:ext cx="1713826" cy="3205356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FFAF30C3-81DF-CA54-494D-6338BE7D159B}"/>
              </a:ext>
            </a:extLst>
          </p:cNvPr>
          <p:cNvSpPr txBox="1"/>
          <p:nvPr/>
        </p:nvSpPr>
        <p:spPr>
          <a:xfrm>
            <a:off x="843642" y="6273020"/>
            <a:ext cx="2949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</a:rPr>
              <a:t>Bebida láctea e iogurte</a:t>
            </a: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DFF6F2E6-DFA5-AC1E-45C4-957770D0A10C}"/>
              </a:ext>
            </a:extLst>
          </p:cNvPr>
          <p:cNvSpPr txBox="1"/>
          <p:nvPr/>
        </p:nvSpPr>
        <p:spPr>
          <a:xfrm>
            <a:off x="4554052" y="6273020"/>
            <a:ext cx="3417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</a:rPr>
              <a:t>Mistura em pó para preparo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38FAC320-3FB2-C721-23FF-9B5DCC52D868}"/>
              </a:ext>
            </a:extLst>
          </p:cNvPr>
          <p:cNvSpPr txBox="1"/>
          <p:nvPr/>
        </p:nvSpPr>
        <p:spPr>
          <a:xfrm>
            <a:off x="8481624" y="6273020"/>
            <a:ext cx="31843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</a:rPr>
              <a:t>Fitoterápicos e funcionais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368</TotalTime>
  <Words>1174</Words>
  <Application>Microsoft Office PowerPoint</Application>
  <PresentationFormat>Widescreen</PresentationFormat>
  <Paragraphs>54</Paragraphs>
  <Slides>15</Slides>
  <Notes>15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19" baseType="lpstr">
      <vt:lpstr>Arial</vt:lpstr>
      <vt:lpstr>Calibri</vt:lpstr>
      <vt:lpstr>Roboto</vt:lpstr>
      <vt:lpstr>Tema do Office</vt:lpstr>
      <vt:lpstr>Achocolatados, Cafés e Chás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Título do material</dc:title>
  <dc:creator>andressa.venesia@neotrust.com.br</dc:creator>
  <cp:lastModifiedBy>Ilse Celia Silva Montalvao</cp:lastModifiedBy>
  <cp:revision>74</cp:revision>
  <dcterms:created xsi:type="dcterms:W3CDTF">2022-03-17T13:44:08Z</dcterms:created>
  <dcterms:modified xsi:type="dcterms:W3CDTF">2024-10-21T17:10:49Z</dcterms:modified>
</cp:coreProperties>
</file>