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70" r:id="rId4"/>
    <p:sldId id="275" r:id="rId5"/>
    <p:sldId id="261" r:id="rId6"/>
    <p:sldId id="262" r:id="rId7"/>
    <p:sldId id="494" r:id="rId8"/>
    <p:sldId id="490" r:id="rId9"/>
    <p:sldId id="491" r:id="rId10"/>
    <p:sldId id="495" r:id="rId11"/>
    <p:sldId id="260" r:id="rId12"/>
    <p:sldId id="493" r:id="rId13"/>
  </p:sldIdLst>
  <p:sldSz cx="12192000" cy="6858000"/>
  <p:notesSz cx="6858000" cy="9144000"/>
  <p:embeddedFontLst>
    <p:embeddedFont>
      <p:font typeface="Roboto" panose="02000000000000000000" pitchFamily="2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69084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58585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9" name="Google Shape;12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87149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16951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260776" y="1023488"/>
            <a:ext cx="8328190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Domésticas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75893" y="6488709"/>
            <a:ext cx="111610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01/2025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2" name="Picture 2" descr="5 Frascos Vidro Para Perfume 65 Ml Válvula Spray">
            <a:extLst>
              <a:ext uri="{FF2B5EF4-FFF2-40B4-BE49-F238E27FC236}">
                <a16:creationId xmlns:a16="http://schemas.microsoft.com/office/drawing/2014/main" id="{8B2A47EE-F539-F655-4B3C-62D930FF41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1" t="20513" r="4831" b="14257"/>
          <a:stretch/>
        </p:blipFill>
        <p:spPr bwMode="auto">
          <a:xfrm>
            <a:off x="8177764" y="4617956"/>
            <a:ext cx="2262527" cy="163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2BB65A8-2091-701C-782E-25EA46C2F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61" y="2609926"/>
            <a:ext cx="2042727" cy="163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ma imagem contendo no interior, mesa, itens, geladeira&#10;&#10;Descrição gerada automaticamente">
            <a:extLst>
              <a:ext uri="{FF2B5EF4-FFF2-40B4-BE49-F238E27FC236}">
                <a16:creationId xmlns:a16="http://schemas.microsoft.com/office/drawing/2014/main" id="{B9FF1541-BD64-E8F8-ED9F-41CB2CE7A2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7"/>
          <a:stretch/>
        </p:blipFill>
        <p:spPr bwMode="auto">
          <a:xfrm>
            <a:off x="2887480" y="4056799"/>
            <a:ext cx="2514600" cy="228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oogle Shape;134;p8">
            <a:extLst>
              <a:ext uri="{FF2B5EF4-FFF2-40B4-BE49-F238E27FC236}">
                <a16:creationId xmlns:a16="http://schemas.microsoft.com/office/drawing/2014/main" id="{C43AC3E8-3218-4709-AF98-52E2407EA9C1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68234" y="2609926"/>
            <a:ext cx="2043376" cy="2043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1391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11268410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Domesticos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de Cozinha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Guardanapo 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Descartavel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Papel Toalha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Cesta de Palha, Piquenique e Vime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Churrasqueira e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Churrasqueira a </a:t>
            </a:r>
            <a:r>
              <a:rPr lang="pt-BR" sz="1800" b="1" kern="1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arvao</a:t>
            </a:r>
            <a:endParaRPr lang="pt-BR" sz="1800" b="1" kern="100" dirty="0"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Churrasqueira e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Churrasqueira a </a:t>
            </a:r>
            <a:r>
              <a:rPr lang="pt-BR" sz="1800" b="1" kern="1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as</a:t>
            </a:r>
            <a:endParaRPr lang="pt-BR" sz="1800" b="1" kern="100" dirty="0"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Frasco e Vidro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Faqueiro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Talher Avulso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Infantis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Guardanapo descartável ou de papel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item utilizado à mesa, com função de limpar dedos e lábios, e até mesmo proteger parte do vestuário contra os respingos de alimentos durante as refeições. Existem vários tipos, com cores e formatos diferentes e até mesmo desenhos, como no caso dos guardanapos personalizados.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516194" y="396696"/>
            <a:ext cx="10940402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2400" b="0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</a:t>
            </a:r>
            <a:r>
              <a:rPr lang="pt-BR" sz="2400" b="0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pt-BR" sz="2400" b="0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Domesticos</a:t>
            </a: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de Cozinha &gt; 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Guardanapo </a:t>
            </a:r>
            <a:r>
              <a:rPr lang="pt-BR" sz="24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Descartavel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Papel Toalha</a:t>
            </a:r>
            <a:endParaRPr lang="pt-BR" sz="24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7170" name="Picture 2" descr="Guardanapo de Papel Tipo TV 14cm x 14cm Pacote com 2000 Folhas - Azepel">
            <a:extLst>
              <a:ext uri="{FF2B5EF4-FFF2-40B4-BE49-F238E27FC236}">
                <a16:creationId xmlns:a16="http://schemas.microsoft.com/office/drawing/2014/main" id="{A4D00241-A6B7-9CD6-71D0-35B726644C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0" t="18655" r="18029" b="18495"/>
          <a:stretch/>
        </p:blipFill>
        <p:spPr bwMode="auto">
          <a:xfrm>
            <a:off x="486670" y="3585721"/>
            <a:ext cx="1848518" cy="183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B22540E-8FE1-26C6-9D5E-B67D12FC0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1932" y="4877735"/>
            <a:ext cx="2042911" cy="1831324"/>
          </a:xfrm>
          <a:prstGeom prst="rect">
            <a:avLst/>
          </a:prstGeom>
        </p:spPr>
      </p:pic>
      <p:pic>
        <p:nvPicPr>
          <p:cNvPr id="7174" name="Picture 6" descr="EXCEART 120 Unidades Papel De Seda Colorido Guardanapos Coloridos Lenço De  Papel Amarelo Guardanapo De Festa Lenço Facial Para Festa Guardanapo ...">
            <a:extLst>
              <a:ext uri="{FF2B5EF4-FFF2-40B4-BE49-F238E27FC236}">
                <a16:creationId xmlns:a16="http://schemas.microsoft.com/office/drawing/2014/main" id="{BA33D6C5-7AE8-E681-5258-99A7E3B3C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748" y="3373131"/>
            <a:ext cx="2481293" cy="220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Kit De 20 Guardanapos De Papel Estampado Heron 25x 25cm | Lyor">
            <a:extLst>
              <a:ext uri="{FF2B5EF4-FFF2-40B4-BE49-F238E27FC236}">
                <a16:creationId xmlns:a16="http://schemas.microsoft.com/office/drawing/2014/main" id="{525644D1-5ED7-C59F-D734-812B703B83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54" b="20000"/>
          <a:stretch/>
        </p:blipFill>
        <p:spPr bwMode="auto">
          <a:xfrm>
            <a:off x="7298126" y="5214693"/>
            <a:ext cx="2435986" cy="1494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Guardanapo de Papel Decorado Glória 32x5x32,5cm com 20 Un - Ref 19000111  Cromus">
            <a:extLst>
              <a:ext uri="{FF2B5EF4-FFF2-40B4-BE49-F238E27FC236}">
                <a16:creationId xmlns:a16="http://schemas.microsoft.com/office/drawing/2014/main" id="{C28C4DEE-0313-42D5-90DC-03C6E13B2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112" y="3269369"/>
            <a:ext cx="2200906" cy="220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268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/>
          <p:nvPr/>
        </p:nvSpPr>
        <p:spPr>
          <a:xfrm>
            <a:off x="1728537" y="472816"/>
            <a:ext cx="873492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Utilidades Domesticas &gt; </a:t>
            </a:r>
            <a:r>
              <a:rPr lang="pt-BR" sz="24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Cesta de Palha, Piquenique e Vime</a:t>
            </a:r>
          </a:p>
        </p:txBody>
      </p:sp>
      <p:sp>
        <p:nvSpPr>
          <p:cNvPr id="17" name="Google Shape;111;p4">
            <a:extLst>
              <a:ext uri="{FF2B5EF4-FFF2-40B4-BE49-F238E27FC236}">
                <a16:creationId xmlns:a16="http://schemas.microsoft.com/office/drawing/2014/main" id="{5B7F7BAF-A9DA-4E3F-874C-B8E2EED6DF58}"/>
              </a:ext>
            </a:extLst>
          </p:cNvPr>
          <p:cNvSpPr txBox="1"/>
          <p:nvPr/>
        </p:nvSpPr>
        <p:spPr>
          <a:xfrm>
            <a:off x="583003" y="1274811"/>
            <a:ext cx="10721193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/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cestas de palha, piquenique e vime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itens multifuncionais, ideais para armazenar diferentes itens, como frutas, pães, lanches, doces e artigos diversos. </a:t>
            </a:r>
          </a:p>
          <a:p>
            <a:pPr indent="457200" algn="just"/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Há sempre um modelo perfeito para aquela atividade ao ar livre como um piquenique em família, visita a praça, pesca ou qualquer outro evento onde é necessário transportar itens com sofisticação e tranquilidade, pois independente do material são sempre bastante duráveis e versáteis.</a:t>
            </a:r>
          </a:p>
          <a:p>
            <a:pPr indent="457200" algn="just"/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cestas podem ser de diversos formatos, decorações e materiais e pelo que vimos é um item essencial para os amantes das atividades ao ar livre. Além de ser um item incrível para decoração ou organização.</a:t>
            </a:r>
          </a:p>
          <a:p>
            <a:pPr indent="457200" algn="just"/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Apesar de ser um item antigo com o passar dos anos foi se adaptando ao mercado e as famílias.</a:t>
            </a:r>
          </a:p>
          <a:p>
            <a:pPr indent="457200" algn="just"/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Temos no mercado as cestas de palha, ferro, vime entre outros, além das feitas em casa onde há muitos tutorias disponíveis na internet ensinando como fazer a sua. 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69A25B76-2F07-4A3A-A050-E9377A3685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EED31C4-F951-4386-BD2E-364E68B8A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188" y="4833246"/>
            <a:ext cx="1633984" cy="1633984"/>
          </a:xfrm>
          <a:prstGeom prst="rect">
            <a:avLst/>
          </a:prstGeom>
        </p:spPr>
      </p:pic>
      <p:pic>
        <p:nvPicPr>
          <p:cNvPr id="8" name="Picture 4" descr="cesta de piquenique rústica de pão fresco - Fotos de arquivo - #10135247 |  Banco de Imagens Panthermedia">
            <a:extLst>
              <a:ext uri="{FF2B5EF4-FFF2-40B4-BE49-F238E27FC236}">
                <a16:creationId xmlns:a16="http://schemas.microsoft.com/office/drawing/2014/main" id="{153F9168-2180-4F79-A79E-8ECF9DE3F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527" y="4840308"/>
            <a:ext cx="1862891" cy="164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5C740CD-F66A-41F2-8F04-3110EFEB79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400" y="4754464"/>
            <a:ext cx="2220789" cy="1624733"/>
          </a:xfrm>
          <a:prstGeom prst="rect">
            <a:avLst/>
          </a:prstGeom>
        </p:spPr>
      </p:pic>
      <p:pic>
        <p:nvPicPr>
          <p:cNvPr id="10" name="Picture 6" descr="Comprar CESTA DE VIME em Vivian Festas | Filtrado por Mais Vendidos">
            <a:extLst>
              <a:ext uri="{FF2B5EF4-FFF2-40B4-BE49-F238E27FC236}">
                <a16:creationId xmlns:a16="http://schemas.microsoft.com/office/drawing/2014/main" id="{81FC212C-EF76-4307-A399-AAF9887F2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0829" y="4815553"/>
            <a:ext cx="2025949" cy="1651677"/>
          </a:xfrm>
          <a:prstGeom prst="rect">
            <a:avLst/>
          </a:prstGeom>
          <a:noFill/>
          <a:effectLst>
            <a:glow>
              <a:schemeClr val="bg1">
                <a:alpha val="0"/>
              </a:schemeClr>
            </a:glow>
            <a:reflection blurRad="673100" stA="38000" endPos="1000" dist="50800" dir="5400000" sy="-100000" algn="bl" rotWithShape="0"/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073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a carvão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permite o gosto defumado perfeito para a carne. Ideal para ambientes abertos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 pode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 de alvenaria, portátil, de parede, bancada e embutida. </a:t>
            </a:r>
            <a:endParaRPr dirty="0"/>
          </a:p>
        </p:txBody>
      </p:sp>
      <p:sp>
        <p:nvSpPr>
          <p:cNvPr id="133" name="Google Shape;133;p8"/>
          <p:cNvSpPr txBox="1"/>
          <p:nvPr/>
        </p:nvSpPr>
        <p:spPr>
          <a:xfrm>
            <a:off x="784530" y="643957"/>
            <a:ext cx="1062284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Utilidades Domesticas &gt; Churrasqueira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Utensilios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carvao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059" y="2872309"/>
            <a:ext cx="2043376" cy="2043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31057" y="4492002"/>
            <a:ext cx="1729010" cy="204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59490" y="3868972"/>
            <a:ext cx="1735696" cy="2617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36649" y="2872309"/>
            <a:ext cx="1517650" cy="1942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59317" y="3014714"/>
            <a:ext cx="2258710" cy="147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10376281" y="3687097"/>
            <a:ext cx="1274945" cy="2908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/>
          <p:nvPr/>
        </p:nvSpPr>
        <p:spPr>
          <a:xfrm>
            <a:off x="598311" y="1689466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a gás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exige a instalação de uma válvula que tenha conexão com o GLP, funcionam com o gás de cozinha ou gás natural.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bem mais fácil de limpar e não produz tanta fumaça, assim como permite o controle de temperatura. Os queimadores são os substitutos do carvão.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de bancada, sobrepor, fixa, embutir e tipo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cooktop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(esta normalmente não utiliza espetos).</a:t>
            </a:r>
            <a:endParaRPr dirty="0"/>
          </a:p>
        </p:txBody>
      </p:sp>
      <p:sp>
        <p:nvSpPr>
          <p:cNvPr id="146" name="Google Shape;146;p21"/>
          <p:cNvSpPr txBox="1"/>
          <p:nvPr/>
        </p:nvSpPr>
        <p:spPr>
          <a:xfrm>
            <a:off x="784578" y="625236"/>
            <a:ext cx="1062284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Utilidades Domesticas &gt; Churrasqueira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Utensilios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Churrasqueira 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gas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7" name="Google Shape;147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7129" y="3830007"/>
            <a:ext cx="2313972" cy="2677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19754" y="4152753"/>
            <a:ext cx="2004399" cy="18817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30169" y="3740986"/>
            <a:ext cx="1582784" cy="2677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4954" y="4124484"/>
            <a:ext cx="2141714" cy="1910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18969" y="4243741"/>
            <a:ext cx="1582784" cy="1849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Frasco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o nome dado para recipientes que guardam, protegem e conservam determinados produtos podendo ser de plástico ou vidro.</a:t>
            </a: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todos 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frascos e vidros,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kits para viagem vazios e as respectivas válvulas.</a:t>
            </a: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076616" y="648291"/>
            <a:ext cx="569324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Utilidades Domesticas &gt; </a:t>
            </a:r>
            <a:r>
              <a:rPr lang="pt-BR" sz="24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Frasco e Vidro</a:t>
            </a:r>
            <a:endParaRPr lang="pt-BR" sz="2400" b="1" dirty="0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</p:txBody>
      </p:sp>
      <p:pic>
        <p:nvPicPr>
          <p:cNvPr id="1026" name="Picture 2" descr="Kit Viagem Porta Shampoo Mini Frascos Pote Creme 6 Peças em Promoção |  Ofertas na Americanas">
            <a:extLst>
              <a:ext uri="{FF2B5EF4-FFF2-40B4-BE49-F238E27FC236}">
                <a16:creationId xmlns:a16="http://schemas.microsoft.com/office/drawing/2014/main" id="{8BE819F8-97EC-8D91-CC84-A66DF439C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9" r="15722" b="8868"/>
          <a:stretch/>
        </p:blipFill>
        <p:spPr bwMode="auto">
          <a:xfrm>
            <a:off x="9655621" y="3985458"/>
            <a:ext cx="2053883" cy="264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t valvulas pump em Promoção no Magazine Luiza">
            <a:extLst>
              <a:ext uri="{FF2B5EF4-FFF2-40B4-BE49-F238E27FC236}">
                <a16:creationId xmlns:a16="http://schemas.microsoft.com/office/drawing/2014/main" id="{0D392501-BC3D-F163-8E6D-33DAD84A0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076" y="3266466"/>
            <a:ext cx="200025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85 Copo Para Velas Vidro 65ml Pote Para Fazer Velas C Tampa | Frete grátis">
            <a:extLst>
              <a:ext uri="{FF2B5EF4-FFF2-40B4-BE49-F238E27FC236}">
                <a16:creationId xmlns:a16="http://schemas.microsoft.com/office/drawing/2014/main" id="{7C4E8D84-AF28-BC62-E9CC-85C143374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039" y="3581616"/>
            <a:ext cx="1132156" cy="162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idro Cubo 250ml Transparente R28 ++ - Emporium Canela">
            <a:extLst>
              <a:ext uri="{FF2B5EF4-FFF2-40B4-BE49-F238E27FC236}">
                <a16:creationId xmlns:a16="http://schemas.microsoft.com/office/drawing/2014/main" id="{2A172D97-60E2-B601-DF93-93B0BEDD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36" y="4901854"/>
            <a:ext cx="1730691" cy="173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6CCFE99-0DCC-FAAE-5105-847C5D3059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80262" y="3277868"/>
            <a:ext cx="942975" cy="21717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D1E34A0-B9BE-6D38-5F3C-D04C122C48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0532" y="4971282"/>
            <a:ext cx="877544" cy="166126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DC7FBFE-7398-C1C4-3ED3-1D40C06855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3558" y="4266591"/>
            <a:ext cx="1656168" cy="236595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0851" y="1758911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Faqueiros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um conjunto de talheres para servir a mesa, desde as mais básicas às mais completas. Geralmente, é composta por garfo, faca, colher de chá e de sobremesa, com opções que vão de 24 a 130 peças.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2102009" y="721342"/>
            <a:ext cx="797887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24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Faqueiro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877AFAD-54D6-339C-2674-CDF256733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411" y="3258145"/>
            <a:ext cx="3600691" cy="286012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05083A-49AE-56BA-BFA5-0AD762FE7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1594" y="3344322"/>
            <a:ext cx="2809701" cy="268777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7632376-82A4-879E-24C2-8FF4D789B7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9056" y="3429000"/>
            <a:ext cx="3043663" cy="247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86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399" y="1342372"/>
            <a:ext cx="1072119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Colher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utensílio utilizado durante a alimentação, formada por um cabo e uma parte côncava, em que vai a comida. Nesta categoria, serão classificadas as colheres de café, chá, sobremesa e sopa.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Faca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utensílio utilizado na hora de cortar uma comida, com gomas na ponta e um cabo para segurar. Nesta categoria, serão classificadas as facas de mesa, de peixe, de manteiga e de sobremesa.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Garfo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utensílio que possui dentes na ponta, e é principalmente utilizado para segurar alimentos rígidos, como carnes e aves. Nesta categoria, serão classificados os garfos de mesa, de peixe, de salada e de sobremesa.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conjunto de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dois itens iguais (exemplo: dois garfos) entrará nesta categoria.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634609" y="556258"/>
            <a:ext cx="892277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Pratos e Talheres &gt; </a:t>
            </a:r>
            <a:r>
              <a:rPr lang="pt-BR" sz="24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Talher Avulso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3ACF6C3-C537-8FB5-46B4-6D57220D1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43" y="4173112"/>
            <a:ext cx="2700357" cy="2267281"/>
          </a:xfrm>
          <a:prstGeom prst="rect">
            <a:avLst/>
          </a:prstGeom>
        </p:spPr>
      </p:pic>
      <p:pic>
        <p:nvPicPr>
          <p:cNvPr id="1028" name="Picture 4" descr="FACA MESA INOX PREMIUM GP120 - GP - gp inox - 5260393">
            <a:extLst>
              <a:ext uri="{FF2B5EF4-FFF2-40B4-BE49-F238E27FC236}">
                <a16:creationId xmlns:a16="http://schemas.microsoft.com/office/drawing/2014/main" id="{E45D8103-BB72-F663-8E9B-4DB1E03D0A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38" t="3183" r="43927" b="247"/>
          <a:stretch/>
        </p:blipFill>
        <p:spPr bwMode="auto">
          <a:xfrm rot="16200000">
            <a:off x="5646538" y="4543580"/>
            <a:ext cx="464145" cy="333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73FCBA1-EEF2-621A-B936-B88E009AA6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590688" y="3902594"/>
            <a:ext cx="729691" cy="3182509"/>
          </a:xfrm>
          <a:prstGeom prst="rect">
            <a:avLst/>
          </a:prstGeom>
        </p:spPr>
      </p:pic>
      <p:pic>
        <p:nvPicPr>
          <p:cNvPr id="1030" name="Picture 6" descr="Faca manteiga prata 16,5cm malmaison christofle - lavillecasa">
            <a:extLst>
              <a:ext uri="{FF2B5EF4-FFF2-40B4-BE49-F238E27FC236}">
                <a16:creationId xmlns:a16="http://schemas.microsoft.com/office/drawing/2014/main" id="{5C4F742E-C924-283C-9DA7-6FBA12E20D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47" t="15212" r="43835" b="15960"/>
          <a:stretch/>
        </p:blipFill>
        <p:spPr bwMode="auto">
          <a:xfrm rot="16200000">
            <a:off x="5898608" y="2907663"/>
            <a:ext cx="527697" cy="276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2EE66E6-A8F3-5712-EBF4-FE01B344EE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5823135" y="3388704"/>
            <a:ext cx="517096" cy="2930212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E2852129-ACA9-6471-FAF7-8B63917E12D1}"/>
              </a:ext>
            </a:extLst>
          </p:cNvPr>
          <p:cNvSpPr txBox="1"/>
          <p:nvPr/>
        </p:nvSpPr>
        <p:spPr>
          <a:xfrm>
            <a:off x="6322672" y="3817039"/>
            <a:ext cx="12241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manteiga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4F375B2-E256-032B-95AD-E8B71FC4DB24}"/>
              </a:ext>
            </a:extLst>
          </p:cNvPr>
          <p:cNvSpPr txBox="1"/>
          <p:nvPr/>
        </p:nvSpPr>
        <p:spPr>
          <a:xfrm>
            <a:off x="6165154" y="4456829"/>
            <a:ext cx="13816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sobremesa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2B9F573-2DC6-225D-8ADC-6BF83035EC2A}"/>
              </a:ext>
            </a:extLst>
          </p:cNvPr>
          <p:cNvSpPr txBox="1"/>
          <p:nvPr/>
        </p:nvSpPr>
        <p:spPr>
          <a:xfrm>
            <a:off x="6494935" y="5087844"/>
            <a:ext cx="1051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peixe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17AC1676-65CB-3A20-7E80-5F656C1675C6}"/>
              </a:ext>
            </a:extLst>
          </p:cNvPr>
          <p:cNvSpPr txBox="1"/>
          <p:nvPr/>
        </p:nvSpPr>
        <p:spPr>
          <a:xfrm>
            <a:off x="6494935" y="5815743"/>
            <a:ext cx="1051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de mesa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F904875F-B758-DE52-75C1-70009C7B52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9781714" y="4898806"/>
            <a:ext cx="504895" cy="2705478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EB2D2C1-EDAC-2F77-BDEE-7F728AF0BF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41552" y="5359125"/>
            <a:ext cx="2545349" cy="50489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AF61F51-AA31-889F-8440-D4AA490CB10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41138" y="4671145"/>
            <a:ext cx="2467939" cy="6660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2E6BF35C-5085-D203-267E-780F8757249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631" y="4264088"/>
            <a:ext cx="2125270" cy="333143"/>
          </a:xfrm>
          <a:prstGeom prst="rect">
            <a:avLst/>
          </a:prstGeom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124ADE37-64ED-372D-3C34-AB9CE054B022}"/>
              </a:ext>
            </a:extLst>
          </p:cNvPr>
          <p:cNvSpPr txBox="1"/>
          <p:nvPr/>
        </p:nvSpPr>
        <p:spPr>
          <a:xfrm>
            <a:off x="9912973" y="3975147"/>
            <a:ext cx="149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sobremesa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60AF6330-8A68-8C00-A38B-62E3160A2128}"/>
              </a:ext>
            </a:extLst>
          </p:cNvPr>
          <p:cNvSpPr txBox="1"/>
          <p:nvPr/>
        </p:nvSpPr>
        <p:spPr>
          <a:xfrm>
            <a:off x="10175107" y="4615281"/>
            <a:ext cx="10934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salada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A12BA016-82C4-B4DB-8ED9-56B91C229467}"/>
              </a:ext>
            </a:extLst>
          </p:cNvPr>
          <p:cNvSpPr txBox="1"/>
          <p:nvPr/>
        </p:nvSpPr>
        <p:spPr>
          <a:xfrm>
            <a:off x="10175107" y="5214054"/>
            <a:ext cx="10934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peixe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894B0102-D0BF-B2B8-E9BA-8473D3F62B1E}"/>
              </a:ext>
            </a:extLst>
          </p:cNvPr>
          <p:cNvSpPr txBox="1"/>
          <p:nvPr/>
        </p:nvSpPr>
        <p:spPr>
          <a:xfrm>
            <a:off x="10202058" y="5836898"/>
            <a:ext cx="10934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Garfo de mesa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83861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Utensílios infantis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utilizados após a fase da amamentação dos bebês, em que a dieta passa a integrar alimentos além do leite materno. São itens adaptados para as crianças, auxiliando no processo de transição. Alguns exemplos são amassador de papinhas, porta leite infantil e materno, colheres, facas e garfos infantis, pratos, etc.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575618" y="731183"/>
            <a:ext cx="904076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2400" b="1" dirty="0" err="1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b="1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Infantis</a:t>
            </a:r>
            <a:endParaRPr lang="pt-BR" sz="2400" b="1" i="0" dirty="0">
              <a:solidFill>
                <a:srgbClr val="1F1F1F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050" name="Picture 2" descr="PORTA LEITE EM PÓ 6111 AZUL">
            <a:extLst>
              <a:ext uri="{FF2B5EF4-FFF2-40B4-BE49-F238E27FC236}">
                <a16:creationId xmlns:a16="http://schemas.microsoft.com/office/drawing/2014/main" id="{D03AFA59-E32C-3146-7620-08065E9A5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102" y="3948013"/>
            <a:ext cx="1784555" cy="178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ote de Vidro para Armazenamento de Leite Materno - 200 ml">
            <a:extLst>
              <a:ext uri="{FF2B5EF4-FFF2-40B4-BE49-F238E27FC236}">
                <a16:creationId xmlns:a16="http://schemas.microsoft.com/office/drawing/2014/main" id="{2B762506-C030-E762-7284-55213BB3D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899" y="3715498"/>
            <a:ext cx="2249584" cy="224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arfo Faca e Colher Infantil Philips AVENT Uso Acima De 18 Meses -  shoppingdagestante">
            <a:extLst>
              <a:ext uri="{FF2B5EF4-FFF2-40B4-BE49-F238E27FC236}">
                <a16:creationId xmlns:a16="http://schemas.microsoft.com/office/drawing/2014/main" id="{C8BF781B-BAC2-DD62-40D4-258FEC5AD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631" y="3453941"/>
            <a:ext cx="2772697" cy="277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m de Kit Melamine Menino C/05 ITENS">
            <a:extLst>
              <a:ext uri="{FF2B5EF4-FFF2-40B4-BE49-F238E27FC236}">
                <a16:creationId xmlns:a16="http://schemas.microsoft.com/office/drawing/2014/main" id="{DB587515-D5BD-FF78-90BA-BD9F67C6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2" y="3328151"/>
            <a:ext cx="2798666" cy="279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087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46" y="1705766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Frascos para laboratório usados para análises, separação de misturas, reações e testes como, por exemplo, o béquer, o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erlenmeyer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o tubo de ensaio possuem categoria própria Agro, Comercio e Industria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Agro, Comercio e Industria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114" name="Google Shape;114;p6"/>
          <p:cNvSpPr txBox="1"/>
          <p:nvPr/>
        </p:nvSpPr>
        <p:spPr>
          <a:xfrm>
            <a:off x="3492175" y="674176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076" name="Picture 4" descr="Aparelhos e vidrarias de laboratório">
            <a:extLst>
              <a:ext uri="{FF2B5EF4-FFF2-40B4-BE49-F238E27FC236}">
                <a16:creationId xmlns:a16="http://schemas.microsoft.com/office/drawing/2014/main" id="{2945D6F3-4506-6596-5928-0CC7008FC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859" y="3514224"/>
            <a:ext cx="3553034" cy="236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6E73BA-6ED0-57EF-2C00-DF7A5D3D0FFA}"/>
              </a:ext>
            </a:extLst>
          </p:cNvPr>
          <p:cNvSpPr txBox="1"/>
          <p:nvPr/>
        </p:nvSpPr>
        <p:spPr>
          <a:xfrm>
            <a:off x="4451588" y="6183531"/>
            <a:ext cx="3188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Agro, Comercio e Industria</a:t>
            </a:r>
            <a:endParaRPr lang="pt-BR"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026" name="Picture 2" descr="Principais Vidrarias Utilizadas em Laboratório- Saiba Aqui">
            <a:extLst>
              <a:ext uri="{FF2B5EF4-FFF2-40B4-BE49-F238E27FC236}">
                <a16:creationId xmlns:a16="http://schemas.microsoft.com/office/drawing/2014/main" id="{07B4ABEC-9E0C-44A9-2B85-94200866A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44" y="4049665"/>
            <a:ext cx="4186897" cy="183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Faca de jardim com lâmina serrilhada de 10,5 polegadas (265 mm) | Serras e  serras japonesas Fabricante de ferramentas de corte | Soteck">
            <a:extLst>
              <a:ext uri="{FF2B5EF4-FFF2-40B4-BE49-F238E27FC236}">
                <a16:creationId xmlns:a16="http://schemas.microsoft.com/office/drawing/2014/main" id="{BABC76BD-1442-ADDE-CF8C-C74B6B950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9320" y="3585604"/>
            <a:ext cx="1839616" cy="183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aca Chef Tramontina Affilata Com Lâmina Em Aço Inox E Cabo De Polipropileno  Preto 8&quot; | Leroy Merlin">
            <a:extLst>
              <a:ext uri="{FF2B5EF4-FFF2-40B4-BE49-F238E27FC236}">
                <a16:creationId xmlns:a16="http://schemas.microsoft.com/office/drawing/2014/main" id="{0D18AB87-EEF9-648E-298E-AF61B4519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8" b="39549"/>
          <a:stretch/>
        </p:blipFill>
        <p:spPr bwMode="auto">
          <a:xfrm rot="5400000">
            <a:off x="1886923" y="4821815"/>
            <a:ext cx="3090674" cy="60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Google Shape;112;p6"/>
          <p:cNvSpPr txBox="1"/>
          <p:nvPr/>
        </p:nvSpPr>
        <p:spPr>
          <a:xfrm>
            <a:off x="734925" y="1218674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Os itens a seguir não entram em “Talhares Avulsos”, pois possuem categorias próprias: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Facas para churrasco: 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Churrasqueira e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Faca para Churrasco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Faca de aço para chef de cozinha/sushi: 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Utilidades Domesticas &gt;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Domesticos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de Cozinha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Conjunto de Cepo, Chaira e Faca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u="none" strike="noStrike" cap="none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Faca elétrica: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Eletroportateis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Cozinha Criativa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1F1F1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para camping: </a:t>
            </a:r>
            <a:r>
              <a:rPr lang="pt-BR" sz="1800" i="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Camping &gt; </a:t>
            </a:r>
            <a:r>
              <a:rPr lang="pt-BR" sz="18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Canivete e Cutelaria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para jardinagem: Casa e </a:t>
            </a:r>
            <a:r>
              <a:rPr lang="pt-BR" sz="1800" b="0" i="0" dirty="0" err="1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Construcao</a:t>
            </a:r>
            <a:r>
              <a:rPr lang="pt-BR" sz="1800" b="0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Jardinagem &gt; </a:t>
            </a:r>
            <a:r>
              <a:rPr lang="pt-BR" sz="1800" b="1" i="0" dirty="0">
                <a:solidFill>
                  <a:srgbClr val="1F1F1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Ferramenta para Jardinagem</a:t>
            </a:r>
            <a:endParaRPr sz="1800" b="1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074" name="Picture 2" descr="Faca Churrasco 10&quot; - Texturizada - Cutelaria Bellotto">
            <a:extLst>
              <a:ext uri="{FF2B5EF4-FFF2-40B4-BE49-F238E27FC236}">
                <a16:creationId xmlns:a16="http://schemas.microsoft.com/office/drawing/2014/main" id="{D6A702DB-37A6-6903-0D3C-6B1AFB2B4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42" y="3700313"/>
            <a:ext cx="2256503" cy="157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OWER BLADE - FACA ELÉTRICA, LÂMINAS REMOVÍVEIS EM INOX, TRAVA DE  SEGURANÇA, 127V | Amazon.com.br">
            <a:extLst>
              <a:ext uri="{FF2B5EF4-FFF2-40B4-BE49-F238E27FC236}">
                <a16:creationId xmlns:a16="http://schemas.microsoft.com/office/drawing/2014/main" id="{1DCE0E62-11B4-441B-A400-E141FF670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807" y="3819969"/>
            <a:ext cx="2086602" cy="133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aca para Sushi e Sashimi Masamoto Sohonten 27cm -">
            <a:extLst>
              <a:ext uri="{FF2B5EF4-FFF2-40B4-BE49-F238E27FC236}">
                <a16:creationId xmlns:a16="http://schemas.microsoft.com/office/drawing/2014/main" id="{3DED7FD5-5FDD-A2D5-0D4D-64F1AC0BB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332" y="4301506"/>
            <a:ext cx="1880522" cy="188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Faca Camping Ec7048 C/ Bainha Ecooda - Casa Triangulina - A sua Loja de  Pesca e Camping Online e Física">
            <a:extLst>
              <a:ext uri="{FF2B5EF4-FFF2-40B4-BE49-F238E27FC236}">
                <a16:creationId xmlns:a16="http://schemas.microsoft.com/office/drawing/2014/main" id="{4018E915-1D71-AB52-0674-09213FC5D5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9" b="17746"/>
          <a:stretch/>
        </p:blipFill>
        <p:spPr bwMode="auto">
          <a:xfrm>
            <a:off x="8004409" y="5158692"/>
            <a:ext cx="2117387" cy="120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460F128-614C-2EC2-39D1-7FF8796AB232}"/>
              </a:ext>
            </a:extLst>
          </p:cNvPr>
          <p:cNvSpPr txBox="1"/>
          <p:nvPr/>
        </p:nvSpPr>
        <p:spPr>
          <a:xfrm>
            <a:off x="382042" y="5307070"/>
            <a:ext cx="2555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Faca para Churrasco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6B8FE10-C11F-8F0D-FB2E-37D6D0970191}"/>
              </a:ext>
            </a:extLst>
          </p:cNvPr>
          <p:cNvSpPr txBox="1"/>
          <p:nvPr/>
        </p:nvSpPr>
        <p:spPr>
          <a:xfrm>
            <a:off x="2275644" y="6444372"/>
            <a:ext cx="3819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Conjunto de Cepo, Chaira e Faca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8C62CF2-994B-8368-9B08-29586DA80F60}"/>
              </a:ext>
            </a:extLst>
          </p:cNvPr>
          <p:cNvSpPr txBox="1"/>
          <p:nvPr/>
        </p:nvSpPr>
        <p:spPr>
          <a:xfrm>
            <a:off x="6013901" y="5307070"/>
            <a:ext cx="2004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Cozinha Criativa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0AF9467-F6F6-4EB2-7575-6566303BF540}"/>
              </a:ext>
            </a:extLst>
          </p:cNvPr>
          <p:cNvSpPr txBox="1"/>
          <p:nvPr/>
        </p:nvSpPr>
        <p:spPr>
          <a:xfrm>
            <a:off x="7807571" y="6444372"/>
            <a:ext cx="2393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Canivete e cutelaria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CE138CE-DDB8-B087-0172-2ED5B38354F2}"/>
              </a:ext>
            </a:extLst>
          </p:cNvPr>
          <p:cNvSpPr txBox="1"/>
          <p:nvPr/>
        </p:nvSpPr>
        <p:spPr>
          <a:xfrm>
            <a:off x="10175539" y="5288464"/>
            <a:ext cx="2312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Ferramenta para jardinagem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967</Words>
  <Application>Microsoft Office PowerPoint</Application>
  <PresentationFormat>Widescreen</PresentationFormat>
  <Paragraphs>61</Paragraphs>
  <Slides>12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Calibri</vt:lpstr>
      <vt:lpstr>Arial</vt:lpstr>
      <vt:lpstr>Roboto</vt:lpstr>
      <vt:lpstr>Tema do Office</vt:lpstr>
      <vt:lpstr>Utilidades Domésticas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50</cp:revision>
  <dcterms:created xsi:type="dcterms:W3CDTF">2022-03-17T13:44:08Z</dcterms:created>
  <dcterms:modified xsi:type="dcterms:W3CDTF">2025-01-06T19:23:33Z</dcterms:modified>
</cp:coreProperties>
</file>