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258" r:id="rId17"/>
    <p:sldId id="263" r:id="rId18"/>
    <p:sldId id="264" r:id="rId19"/>
    <p:sldId id="262" r:id="rId20"/>
    <p:sldId id="302" r:id="rId21"/>
    <p:sldId id="265" r:id="rId22"/>
    <p:sldId id="266" r:id="rId23"/>
    <p:sldId id="282" r:id="rId24"/>
    <p:sldId id="279" r:id="rId25"/>
    <p:sldId id="284" r:id="rId26"/>
    <p:sldId id="271" r:id="rId27"/>
    <p:sldId id="260" r:id="rId28"/>
    <p:sldId id="285" r:id="rId29"/>
    <p:sldId id="286" r:id="rId30"/>
    <p:sldId id="287" r:id="rId31"/>
    <p:sldId id="288" r:id="rId32"/>
    <p:sldId id="281" r:id="rId33"/>
  </p:sldIdLst>
  <p:sldSz cx="12192000" cy="6858000"/>
  <p:notesSz cx="6858000" cy="9144000"/>
  <p:embeddedFontLst>
    <p:embeddedFont>
      <p:font typeface="Roboto" panose="02000000000000000000" pitchFamily="2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3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061" autoAdjust="0"/>
  </p:normalViewPr>
  <p:slideViewPr>
    <p:cSldViewPr snapToGrid="0">
      <p:cViewPr varScale="1">
        <p:scale>
          <a:sx n="70" d="100"/>
          <a:sy n="70" d="100"/>
        </p:scale>
        <p:origin x="7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21433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549337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55262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513442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358500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80374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14578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29842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798705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381094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20190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54797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638610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590844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359513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998073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207626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569127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373230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740283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097057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861417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590348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5571456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jpe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openxmlformats.org/officeDocument/2006/relationships/image" Target="../media/image6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5" Type="http://schemas.openxmlformats.org/officeDocument/2006/relationships/image" Target="../media/image8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Ferramentas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87818" y="6491245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4" name="Google Shape;86;p1">
            <a:extLst>
              <a:ext uri="{FF2B5EF4-FFF2-40B4-BE49-F238E27FC236}">
                <a16:creationId xmlns:a16="http://schemas.microsoft.com/office/drawing/2014/main" id="{8A2F706D-968A-8601-C37E-D9FB534E9B6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4700" y="3349147"/>
            <a:ext cx="3066100" cy="292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87;p1">
            <a:extLst>
              <a:ext uri="{FF2B5EF4-FFF2-40B4-BE49-F238E27FC236}">
                <a16:creationId xmlns:a16="http://schemas.microsoft.com/office/drawing/2014/main" id="{EAF4C772-B249-7ACC-CDE2-198021DA756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17336" y="3216735"/>
            <a:ext cx="3757325" cy="318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88;p1">
            <a:extLst>
              <a:ext uri="{FF2B5EF4-FFF2-40B4-BE49-F238E27FC236}">
                <a16:creationId xmlns:a16="http://schemas.microsoft.com/office/drawing/2014/main" id="{10B3F6B2-A96F-CBB5-E423-41B55A4BB8F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1347" y="3640881"/>
            <a:ext cx="3935950" cy="20101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40022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257625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Kits para Ferramentas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Adaptador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Broca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Cinzel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Boina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de Corte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de Desbaste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de Lixa e Lixa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de Serra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de Serra Circular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Diamantados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Fibra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Disco Flap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Empunhadeira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Escova para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Faca para Desempeno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Fresa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335557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011965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Grampo para Grampeador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Jogo de Bit e Ponta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Kit para Retifica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Laminas de Serra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Laminas de Serra Tico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Mandril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Organizador e Suporte de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Ponteiro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Rebolo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Copo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Soquete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Talhadeira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Abracadeira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Arame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Arruela, Barra Roscada e Porca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Bucha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Cabo, Cinta, Corda e Corrente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Cadeado</a:t>
            </a:r>
          </a:p>
        </p:txBody>
      </p:sp>
    </p:spTree>
    <p:extLst>
      <p:ext uri="{BB962C8B-B14F-4D97-AF65-F5344CB8AC3E}">
        <p14:creationId xmlns:p14="http://schemas.microsoft.com/office/powerpoint/2010/main" val="2692024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65953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0520645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Caixa de Correio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Cantoneira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Movel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Chave de Porta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Corredica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Dobradica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Escada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Escapula, Gancho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Pitao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Espacador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Ferragem para Janela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Ferragem para Mangueira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Ferragem para Porta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Ferragem para Prateleira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Ferragem para Telhado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Kits e Outras Ferragens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Mangueira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fogao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Parafuso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Movel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868340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27739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134795" cy="4247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Prego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Protecao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Garagem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Puxador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Rebite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Rodizio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Ferragem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Roldana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Bateria para Ferramenta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Carregador para Ferramenta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Chave de Impacto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Chave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Combo e Kit de Ferramenta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Compressor de 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Cortador e Desbaste de Parede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Cortador e Desbaste de Piso e Vidro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Destopador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Refilador de Bancada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935147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82330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107500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Esmerilhadeira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Iluminacao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Ferro de Solda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Furadeira Base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Magnetica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Furadeira com Impacto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Furadeira de Bancada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Furadeira sem Impacto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Grampeador e Pinador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Gravador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Lixadeira Angular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Lixadeira de Bancada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Lixadeira de Cinta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Lixadeira Delta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Lixadeira Orbital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Lixadeira Vertical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Macarico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Maquina de Solda</a:t>
            </a:r>
          </a:p>
        </p:txBody>
      </p:sp>
    </p:spTree>
    <p:extLst>
      <p:ext uri="{BB962C8B-B14F-4D97-AF65-F5344CB8AC3E}">
        <p14:creationId xmlns:p14="http://schemas.microsoft.com/office/powerpoint/2010/main" val="1366189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57764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339512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Martelete Demolidor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Martelete Perfurador e Rompedor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Martelete Rotativo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Misturador de Argamassa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Moto Esmeril de Bancada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Motosserra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Multiferramenta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Outras Ferramentas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Parafusadeira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Pecas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Perfuratriz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Pirografo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Pistola de Calafetagem e Cola Quente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Plaina de Bancada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336667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306896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0520645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Plaina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Politriz de Bancada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Politriz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Retifica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Retificadeira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Rosqueadeira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Circular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de Bancada e Banco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de Esquadria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Marmore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Policorte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Sabre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Tico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Bancada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Tico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Soprador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Termico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Talha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Termofusora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653143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320544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0957374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Tesoura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Tupia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Aerografo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Alavanca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Alicate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Almotolia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Aplicador de Calafetagem e Silicone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Arco de serra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Bigorna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Boroscopio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Carrinho e Joelheira para Colocar Piso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Chave de Impacto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Chave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Colher de Pedreiro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Combo e Kit de Ferramenta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Corta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Vergalhao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148349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6049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366807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Cortador de Tubo de PVC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Cortador e Desbaste de Vidro e Piso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Desempenadeira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Desentupidor Alta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Pressao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Desforcimetro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Destopador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Refilador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Dobradeira de Tubo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Enxada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Enxadao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Espatula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Esticador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Facao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Foice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Formao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Furadeira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Grampeador e Pinador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Grampo e Sargento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Gravador e Vazador Manual</a:t>
            </a:r>
          </a:p>
        </p:txBody>
      </p:sp>
    </p:spTree>
    <p:extLst>
      <p:ext uri="{BB962C8B-B14F-4D97-AF65-F5344CB8AC3E}">
        <p14:creationId xmlns:p14="http://schemas.microsoft.com/office/powerpoint/2010/main" val="3940165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87789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557876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Lima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Macarico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Machado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Marreta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Martelete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Martelo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Morsa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Nivelador de piso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Outras Ferramentas Manuais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cabra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Picareta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Plaina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Rebitador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Regua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Pedreiro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Rosqueadeira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Saca Pino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de Esquadria Manual</a:t>
            </a:r>
          </a:p>
        </p:txBody>
      </p:sp>
    </p:spTree>
    <p:extLst>
      <p:ext uri="{BB962C8B-B14F-4D97-AF65-F5344CB8AC3E}">
        <p14:creationId xmlns:p14="http://schemas.microsoft.com/office/powerpoint/2010/main" val="1090931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20915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0930079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Serrote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Talha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Tarraxa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Tesoura Manual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Torque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Manuais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Ventosa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Chave de Impacto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Combo e Kit de Ferramenta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Esmerilhadeira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Filtro Regulador de 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Furadeira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Grampeador e Pinador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Lixadeira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Outras Ferramentas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Politriz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Pregador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Rebitador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780427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60494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489637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Retifica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Rosqueadeira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Tico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Pneumatico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Gerador de energia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Gerador de Energia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Gerador de energia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Alternador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Gerador de energia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Gerador de energia a diesel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Gerador de energia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Gerador de Energia 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Gas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Gerador de energia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Gerador de energia a gasolina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Gerador de energia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Gerador de Energia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Eolica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Gerador de energia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Gerador de energia solar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Instrumentos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Amperimetro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Anemometro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Barometro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Camera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Termografica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4903271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72777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080204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Chave Teste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Combo e Kit de Instrumento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Dosimetro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Hidrometro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Luximetro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Manometro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Nivel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laser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Osciloscopio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Instrumentos de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Paquimetro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Prumo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Relogio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apalpador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Termometro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globo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Terrometro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Topometro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Torquimetro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Trena Convencional</a:t>
            </a:r>
          </a:p>
        </p:txBody>
      </p:sp>
    </p:spTree>
    <p:extLst>
      <p:ext uri="{BB962C8B-B14F-4D97-AF65-F5344CB8AC3E}">
        <p14:creationId xmlns:p14="http://schemas.microsoft.com/office/powerpoint/2010/main" val="1558269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3" y="667695"/>
            <a:ext cx="274142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11612467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Trena Laser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Instrumentos de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Medicao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Wattimetro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Bolsa para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Caixa para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Carrinho para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Cinto e Colete para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Gaveteiro para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Ferramentas &gt;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Maleta para Ferramenta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Vista Explodida</a:t>
            </a:r>
          </a:p>
        </p:txBody>
      </p:sp>
    </p:spTree>
    <p:extLst>
      <p:ext uri="{BB962C8B-B14F-4D97-AF65-F5344CB8AC3E}">
        <p14:creationId xmlns:p14="http://schemas.microsoft.com/office/powerpoint/2010/main" val="2272930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4247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utensílio utilizado por trabalhadores de diversas áreas para realizar tarefas em casa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grandes/pequenas construções.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ferramentas para cuidar do lar e fazer pequenos reparos/manutenções em casa mais conhecidas são alicate, chave de fenda, furadeira, martelo, trena, etc. As de uso industriais mais conhecidas são esmerilhadeiras, medidores a laser, serra mármore, tupias, etc.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categoria está dividida em oito subcategorias, estudadas a seguir: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 para Ferramentas;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Ferragem;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Elétricas;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Manuais;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Pneumáticas;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Gerador de energia;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Instrumentos de Medição;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Organização para ferramentas.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 para ferramentas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são, geralmente, acopladas a uma ferramentas principal.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em </a:t>
            </a:r>
            <a:r>
              <a:rPr lang="pt-BR" sz="1800" b="0" i="0" dirty="0" err="1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Acessorios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 e Kits para Ferramentas entram os acessórios para todas as ferramentas que não temos categorias abertas.</a:t>
            </a: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 para Ferramentas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329;p27">
            <a:extLst>
              <a:ext uri="{FF2B5EF4-FFF2-40B4-BE49-F238E27FC236}">
                <a16:creationId xmlns:a16="http://schemas.microsoft.com/office/drawing/2014/main" id="{E7D77C4A-2296-DFAD-7391-3353F966465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4964" y="2822810"/>
            <a:ext cx="1638529" cy="1562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337;p27">
            <a:extLst>
              <a:ext uri="{FF2B5EF4-FFF2-40B4-BE49-F238E27FC236}">
                <a16:creationId xmlns:a16="http://schemas.microsoft.com/office/drawing/2014/main" id="{BAA52C89-8973-5863-EF99-7F1FCAD0B73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82286" y="2988621"/>
            <a:ext cx="1695450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331;p27">
            <a:extLst>
              <a:ext uri="{FF2B5EF4-FFF2-40B4-BE49-F238E27FC236}">
                <a16:creationId xmlns:a16="http://schemas.microsoft.com/office/drawing/2014/main" id="{F8CF0620-CF46-58B3-60FD-6C0E1D891516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595674" y="4418160"/>
            <a:ext cx="1504950" cy="199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39;p27">
            <a:extLst>
              <a:ext uri="{FF2B5EF4-FFF2-40B4-BE49-F238E27FC236}">
                <a16:creationId xmlns:a16="http://schemas.microsoft.com/office/drawing/2014/main" id="{2F052449-5F6F-23BF-4181-2984424C711F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30462" y="4450163"/>
            <a:ext cx="880792" cy="1775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332;p27" descr="Chave para Mandril Universal S-2 70-018E BLACK &amp; DECKER">
            <a:extLst>
              <a:ext uri="{FF2B5EF4-FFF2-40B4-BE49-F238E27FC236}">
                <a16:creationId xmlns:a16="http://schemas.microsoft.com/office/drawing/2014/main" id="{D174864A-4826-005E-CF44-E439FE3CE5D1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21206" y="3050415"/>
            <a:ext cx="1524000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342;p27">
            <a:extLst>
              <a:ext uri="{FF2B5EF4-FFF2-40B4-BE49-F238E27FC236}">
                <a16:creationId xmlns:a16="http://schemas.microsoft.com/office/drawing/2014/main" id="{2789A25B-667A-C0E5-8A1E-3AD93C7E4B16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518618" y="2912782"/>
            <a:ext cx="988474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335;p27">
            <a:extLst>
              <a:ext uri="{FF2B5EF4-FFF2-40B4-BE49-F238E27FC236}">
                <a16:creationId xmlns:a16="http://schemas.microsoft.com/office/drawing/2014/main" id="{72072275-CDA4-D42E-D565-75DE29A90E77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296798" y="4743084"/>
            <a:ext cx="1809750" cy="180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343;p27">
            <a:extLst>
              <a:ext uri="{FF2B5EF4-FFF2-40B4-BE49-F238E27FC236}">
                <a16:creationId xmlns:a16="http://schemas.microsoft.com/office/drawing/2014/main" id="{418BE95D-A9D1-474F-AA76-A6D802568AF6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802264" y="4684071"/>
            <a:ext cx="1504950" cy="175301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330;p27">
            <a:extLst>
              <a:ext uri="{FF2B5EF4-FFF2-40B4-BE49-F238E27FC236}">
                <a16:creationId xmlns:a16="http://schemas.microsoft.com/office/drawing/2014/main" id="{E6960AC8-BE26-B27E-91FB-11FD19739FA2}"/>
              </a:ext>
            </a:extLst>
          </p:cNvPr>
          <p:cNvSpPr txBox="1"/>
          <p:nvPr/>
        </p:nvSpPr>
        <p:spPr>
          <a:xfrm>
            <a:off x="484657" y="4269583"/>
            <a:ext cx="152637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Boina de lã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5" name="Google Shape;338;p27">
            <a:extLst>
              <a:ext uri="{FF2B5EF4-FFF2-40B4-BE49-F238E27FC236}">
                <a16:creationId xmlns:a16="http://schemas.microsoft.com/office/drawing/2014/main" id="{82C635EF-1D45-8849-1998-4B9E57B66750}"/>
              </a:ext>
            </a:extLst>
          </p:cNvPr>
          <p:cNvSpPr txBox="1"/>
          <p:nvPr/>
        </p:nvSpPr>
        <p:spPr>
          <a:xfrm>
            <a:off x="1909705" y="6413867"/>
            <a:ext cx="1526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Cinzel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6" name="Google Shape;340;p27">
            <a:extLst>
              <a:ext uri="{FF2B5EF4-FFF2-40B4-BE49-F238E27FC236}">
                <a16:creationId xmlns:a16="http://schemas.microsoft.com/office/drawing/2014/main" id="{2C32D7AD-9CAD-D6B5-A5D9-BD828ABCE0BE}"/>
              </a:ext>
            </a:extLst>
          </p:cNvPr>
          <p:cNvSpPr txBox="1"/>
          <p:nvPr/>
        </p:nvSpPr>
        <p:spPr>
          <a:xfrm>
            <a:off x="6529049" y="4733892"/>
            <a:ext cx="2541736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Disco flap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7" name="Google Shape;333;p27">
            <a:extLst>
              <a:ext uri="{FF2B5EF4-FFF2-40B4-BE49-F238E27FC236}">
                <a16:creationId xmlns:a16="http://schemas.microsoft.com/office/drawing/2014/main" id="{B572D227-B174-F41A-44DB-86D0A4B24DB6}"/>
              </a:ext>
            </a:extLst>
          </p:cNvPr>
          <p:cNvSpPr txBox="1"/>
          <p:nvPr/>
        </p:nvSpPr>
        <p:spPr>
          <a:xfrm>
            <a:off x="2839548" y="4661350"/>
            <a:ext cx="262264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Chave para mandril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8" name="Google Shape;334;p27">
            <a:extLst>
              <a:ext uri="{FF2B5EF4-FFF2-40B4-BE49-F238E27FC236}">
                <a16:creationId xmlns:a16="http://schemas.microsoft.com/office/drawing/2014/main" id="{BE1E96AD-BDA9-C881-7066-9B1C570786D3}"/>
              </a:ext>
            </a:extLst>
          </p:cNvPr>
          <p:cNvSpPr txBox="1"/>
          <p:nvPr/>
        </p:nvSpPr>
        <p:spPr>
          <a:xfrm>
            <a:off x="4957557" y="6413867"/>
            <a:ext cx="2202815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Disco fibra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9" name="Google Shape;341;p27">
            <a:extLst>
              <a:ext uri="{FF2B5EF4-FFF2-40B4-BE49-F238E27FC236}">
                <a16:creationId xmlns:a16="http://schemas.microsoft.com/office/drawing/2014/main" id="{36C5EEEB-A551-7FAC-08B2-D17B17590EAD}"/>
              </a:ext>
            </a:extLst>
          </p:cNvPr>
          <p:cNvSpPr txBox="1"/>
          <p:nvPr/>
        </p:nvSpPr>
        <p:spPr>
          <a:xfrm>
            <a:off x="7462900" y="6408885"/>
            <a:ext cx="2880048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Faca para desempeno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0" name="Google Shape;336;p27">
            <a:extLst>
              <a:ext uri="{FF2B5EF4-FFF2-40B4-BE49-F238E27FC236}">
                <a16:creationId xmlns:a16="http://schemas.microsoft.com/office/drawing/2014/main" id="{BE6CAB7E-D4C2-C6AF-A92F-102AC2C3FEE3}"/>
              </a:ext>
            </a:extLst>
          </p:cNvPr>
          <p:cNvSpPr txBox="1"/>
          <p:nvPr/>
        </p:nvSpPr>
        <p:spPr>
          <a:xfrm>
            <a:off x="9623167" y="4661350"/>
            <a:ext cx="988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Fresa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1" name="Google Shape;344;p27">
            <a:extLst>
              <a:ext uri="{FF2B5EF4-FFF2-40B4-BE49-F238E27FC236}">
                <a16:creationId xmlns:a16="http://schemas.microsoft.com/office/drawing/2014/main" id="{93BF435F-D7EC-8BA4-9C90-A9F9F71D2EF1}"/>
              </a:ext>
            </a:extLst>
          </p:cNvPr>
          <p:cNvSpPr txBox="1"/>
          <p:nvPr/>
        </p:nvSpPr>
        <p:spPr>
          <a:xfrm>
            <a:off x="10611667" y="6415709"/>
            <a:ext cx="176311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Jogo de bits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577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Ferragem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qualquer peça de ferro ou outro metal utilizado para compor estruturas ou objetos.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Ferragem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125;p4">
            <a:extLst>
              <a:ext uri="{FF2B5EF4-FFF2-40B4-BE49-F238E27FC236}">
                <a16:creationId xmlns:a16="http://schemas.microsoft.com/office/drawing/2014/main" id="{15591BBF-7E6A-A8EE-9C38-810E20460D3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47399" y="4522977"/>
            <a:ext cx="1746017" cy="16432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117;p4">
            <a:extLst>
              <a:ext uri="{FF2B5EF4-FFF2-40B4-BE49-F238E27FC236}">
                <a16:creationId xmlns:a16="http://schemas.microsoft.com/office/drawing/2014/main" id="{15D648D2-E047-93F0-9C73-9DAFFF16968E}"/>
              </a:ext>
            </a:extLst>
          </p:cNvPr>
          <p:cNvSpPr txBox="1"/>
          <p:nvPr/>
        </p:nvSpPr>
        <p:spPr>
          <a:xfrm>
            <a:off x="798733" y="4504960"/>
            <a:ext cx="152637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Dobradiça</a:t>
            </a:r>
          </a:p>
        </p:txBody>
      </p:sp>
      <p:pic>
        <p:nvPicPr>
          <p:cNvPr id="7" name="Google Shape;126;p4">
            <a:extLst>
              <a:ext uri="{FF2B5EF4-FFF2-40B4-BE49-F238E27FC236}">
                <a16:creationId xmlns:a16="http://schemas.microsoft.com/office/drawing/2014/main" id="{DF6C43B1-65C6-6444-CB2B-97F002596067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20344" y="4614392"/>
            <a:ext cx="1552792" cy="157184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18;p4">
            <a:extLst>
              <a:ext uri="{FF2B5EF4-FFF2-40B4-BE49-F238E27FC236}">
                <a16:creationId xmlns:a16="http://schemas.microsoft.com/office/drawing/2014/main" id="{74D1CD19-849D-74BB-BD47-05E2AF6C0998}"/>
              </a:ext>
            </a:extLst>
          </p:cNvPr>
          <p:cNvSpPr txBox="1"/>
          <p:nvPr/>
        </p:nvSpPr>
        <p:spPr>
          <a:xfrm>
            <a:off x="4431099" y="4504919"/>
            <a:ext cx="111792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Gancho</a:t>
            </a:r>
          </a:p>
        </p:txBody>
      </p:sp>
      <p:pic>
        <p:nvPicPr>
          <p:cNvPr id="10" name="Google Shape;123;p4">
            <a:extLst>
              <a:ext uri="{FF2B5EF4-FFF2-40B4-BE49-F238E27FC236}">
                <a16:creationId xmlns:a16="http://schemas.microsoft.com/office/drawing/2014/main" id="{36652C89-497E-E65E-73AD-59A74F97CEE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56129" y="2729114"/>
            <a:ext cx="1161823" cy="156939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5;p4">
            <a:extLst>
              <a:ext uri="{FF2B5EF4-FFF2-40B4-BE49-F238E27FC236}">
                <a16:creationId xmlns:a16="http://schemas.microsoft.com/office/drawing/2014/main" id="{3F18AEDE-5154-B2E3-B834-3874D9C3BE1C}"/>
              </a:ext>
            </a:extLst>
          </p:cNvPr>
          <p:cNvSpPr txBox="1"/>
          <p:nvPr/>
        </p:nvSpPr>
        <p:spPr>
          <a:xfrm>
            <a:off x="6249949" y="6234003"/>
            <a:ext cx="118897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Rebite</a:t>
            </a:r>
          </a:p>
        </p:txBody>
      </p:sp>
      <p:pic>
        <p:nvPicPr>
          <p:cNvPr id="12" name="Google Shape;124;p4">
            <a:extLst>
              <a:ext uri="{FF2B5EF4-FFF2-40B4-BE49-F238E27FC236}">
                <a16:creationId xmlns:a16="http://schemas.microsoft.com/office/drawing/2014/main" id="{4BB92155-729E-8501-FA83-11752170AB3A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319297" y="4594363"/>
            <a:ext cx="1161824" cy="157184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16;p4">
            <a:extLst>
              <a:ext uri="{FF2B5EF4-FFF2-40B4-BE49-F238E27FC236}">
                <a16:creationId xmlns:a16="http://schemas.microsoft.com/office/drawing/2014/main" id="{844E3C08-46F6-8359-9B58-39B1A541A9FE}"/>
              </a:ext>
            </a:extLst>
          </p:cNvPr>
          <p:cNvSpPr txBox="1"/>
          <p:nvPr/>
        </p:nvSpPr>
        <p:spPr>
          <a:xfrm>
            <a:off x="10524014" y="6234003"/>
            <a:ext cx="11618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pt-BR" sz="1800" dirty="0" err="1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Pitão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pic>
        <p:nvPicPr>
          <p:cNvPr id="1026" name="Picture 2" descr="Dobradiça para Móveis Comum 1.1/2&quot; 90º Aço 3 peças | Leroy Merlin">
            <a:extLst>
              <a:ext uri="{FF2B5EF4-FFF2-40B4-BE49-F238E27FC236}">
                <a16:creationId xmlns:a16="http://schemas.microsoft.com/office/drawing/2014/main" id="{415F7B1D-10D1-67D8-D2AA-9D7966F6B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17" y="2729114"/>
            <a:ext cx="1756944" cy="175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LDANA PARA PORTA DE CORRER RNB04 BANDA COM ESFERAS 80KG -  ferragensfloresta">
            <a:extLst>
              <a:ext uri="{FF2B5EF4-FFF2-40B4-BE49-F238E27FC236}">
                <a16:creationId xmlns:a16="http://schemas.microsoft.com/office/drawing/2014/main" id="{DB4450FC-C46F-5123-C8C7-EADA88D53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457" y="2303188"/>
            <a:ext cx="2698955" cy="269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117;p4">
            <a:extLst>
              <a:ext uri="{FF2B5EF4-FFF2-40B4-BE49-F238E27FC236}">
                <a16:creationId xmlns:a16="http://schemas.microsoft.com/office/drawing/2014/main" id="{7878A65A-5768-1C17-0FD9-1CD4166606A9}"/>
              </a:ext>
            </a:extLst>
          </p:cNvPr>
          <p:cNvSpPr txBox="1"/>
          <p:nvPr/>
        </p:nvSpPr>
        <p:spPr>
          <a:xfrm>
            <a:off x="2367043" y="6238866"/>
            <a:ext cx="1526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Escápulas</a:t>
            </a:r>
          </a:p>
        </p:txBody>
      </p:sp>
      <p:sp>
        <p:nvSpPr>
          <p:cNvPr id="17" name="Google Shape;117;p4">
            <a:extLst>
              <a:ext uri="{FF2B5EF4-FFF2-40B4-BE49-F238E27FC236}">
                <a16:creationId xmlns:a16="http://schemas.microsoft.com/office/drawing/2014/main" id="{B0305830-2D1F-2F0A-991F-5AE1CC0D2588}"/>
              </a:ext>
            </a:extLst>
          </p:cNvPr>
          <p:cNvSpPr txBox="1"/>
          <p:nvPr/>
        </p:nvSpPr>
        <p:spPr>
          <a:xfrm>
            <a:off x="8345525" y="4504919"/>
            <a:ext cx="1526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Roldana</a:t>
            </a:r>
          </a:p>
        </p:txBody>
      </p:sp>
    </p:spTree>
    <p:extLst>
      <p:ext uri="{BB962C8B-B14F-4D97-AF65-F5344CB8AC3E}">
        <p14:creationId xmlns:p14="http://schemas.microsoft.com/office/powerpoint/2010/main" val="31551354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elétricas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precisam ser ligadas a eletricidade ou utilizar baterias e pilhas para funcionarem.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Elétricas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1A51631-12BA-44D6-5D6C-1CB5C3F95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092" y="3587343"/>
            <a:ext cx="2445692" cy="243122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9C8CDB2-0815-8A9C-3603-6379BC69D9F5}"/>
              </a:ext>
            </a:extLst>
          </p:cNvPr>
          <p:cNvSpPr txBox="1"/>
          <p:nvPr/>
        </p:nvSpPr>
        <p:spPr>
          <a:xfrm>
            <a:off x="791934" y="6195136"/>
            <a:ext cx="2182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Compressor de ar</a:t>
            </a:r>
          </a:p>
        </p:txBody>
      </p:sp>
      <p:pic>
        <p:nvPicPr>
          <p:cNvPr id="2050" name="Picture 2" descr="Parafusadeira/Furadeira Elétrica Vel. - HAMMER-GYPFE-300">
            <a:extLst>
              <a:ext uri="{FF2B5EF4-FFF2-40B4-BE49-F238E27FC236}">
                <a16:creationId xmlns:a16="http://schemas.microsoft.com/office/drawing/2014/main" id="{575451C8-7ABD-9629-F350-6B6F6A551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961" y="3759104"/>
            <a:ext cx="2377970" cy="237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F98C7B3B-5C32-46C1-C2CF-8C21819D7D02}"/>
              </a:ext>
            </a:extLst>
          </p:cNvPr>
          <p:cNvSpPr txBox="1"/>
          <p:nvPr/>
        </p:nvSpPr>
        <p:spPr>
          <a:xfrm>
            <a:off x="3689315" y="6195136"/>
            <a:ext cx="2182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Esmerilhadeira</a:t>
            </a:r>
          </a:p>
        </p:txBody>
      </p:sp>
      <p:pic>
        <p:nvPicPr>
          <p:cNvPr id="2052" name="Picture 4" descr="Martelete SDS Plus 800W HR2470 127V (110V) Makita | Leroy Merlin">
            <a:extLst>
              <a:ext uri="{FF2B5EF4-FFF2-40B4-BE49-F238E27FC236}">
                <a16:creationId xmlns:a16="http://schemas.microsoft.com/office/drawing/2014/main" id="{BB7CC963-EB0F-3E03-0743-D7816EE7A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938" y="3613968"/>
            <a:ext cx="2377970" cy="237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5B6363C3-6B1E-7961-5A45-A6887E9A139E}"/>
              </a:ext>
            </a:extLst>
          </p:cNvPr>
          <p:cNvSpPr txBox="1"/>
          <p:nvPr/>
        </p:nvSpPr>
        <p:spPr>
          <a:xfrm>
            <a:off x="6586696" y="6195136"/>
            <a:ext cx="2012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Furadeira elétrica</a:t>
            </a:r>
          </a:p>
        </p:txBody>
      </p:sp>
      <p:pic>
        <p:nvPicPr>
          <p:cNvPr id="2054" name="Picture 6" descr="Esmerilhadeira Angular 4.1/2 Pol. 850W 220V - BOSCH-GWS-850">
            <a:extLst>
              <a:ext uri="{FF2B5EF4-FFF2-40B4-BE49-F238E27FC236}">
                <a16:creationId xmlns:a16="http://schemas.microsoft.com/office/drawing/2014/main" id="{6601B5AA-80DA-1E6B-9D5B-282CF71E2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595" y="3876801"/>
            <a:ext cx="1905555" cy="1905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7859A156-3BA0-4045-8D54-06815D479FB1}"/>
              </a:ext>
            </a:extLst>
          </p:cNvPr>
          <p:cNvSpPr txBox="1"/>
          <p:nvPr/>
        </p:nvSpPr>
        <p:spPr>
          <a:xfrm>
            <a:off x="10009239" y="6195136"/>
            <a:ext cx="1390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Martelete</a:t>
            </a:r>
          </a:p>
        </p:txBody>
      </p:sp>
    </p:spTree>
    <p:extLst>
      <p:ext uri="{BB962C8B-B14F-4D97-AF65-F5344CB8AC3E}">
        <p14:creationId xmlns:p14="http://schemas.microsoft.com/office/powerpoint/2010/main" val="791187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indent="457200" algn="just">
              <a:buSzPts val="1800"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Compressor de ar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ou simplesmente compressor, é utilizado em diversos lugares, como, por exemplo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clínica odontológica, pintura residencial/predial, posto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 combustível, entre outros.</a:t>
            </a:r>
          </a:p>
          <a:p>
            <a:pPr lvl="0" indent="457200" algn="just">
              <a:buSzPts val="1800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erve para transformar a energia mecânica em energia pneumática, obtida do ar comprimido.</a:t>
            </a:r>
          </a:p>
          <a:p>
            <a:pPr lvl="0" indent="457200" algn="just"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todos os compressores de ar (automotivos, aquários, eletrodomésticos, etc.).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96190" y="692932"/>
            <a:ext cx="1139961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Ferramentas &gt; Ferramentas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Compressor de Ar</a:t>
            </a:r>
            <a:endParaRPr lang="pt-BR"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 descr="Compressor de Ar Schulz pratic Air csi 8,5 Pés 25 Litros 2 Cv Monofásico  127v">
            <a:extLst>
              <a:ext uri="{FF2B5EF4-FFF2-40B4-BE49-F238E27FC236}">
                <a16:creationId xmlns:a16="http://schemas.microsoft.com/office/drawing/2014/main" id="{AFE44FA8-8F5F-7A84-9117-60B7C5BE5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81" y="3796763"/>
            <a:ext cx="2664541" cy="2664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MPRESSOR DE AR 40L - Odonto Ramos - Venda e Manutenção de Equipamentos  Odontológicos">
            <a:extLst>
              <a:ext uri="{FF2B5EF4-FFF2-40B4-BE49-F238E27FC236}">
                <a16:creationId xmlns:a16="http://schemas.microsoft.com/office/drawing/2014/main" id="{EEA58B18-30F4-F4A4-9520-99779FB96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415" y="3509168"/>
            <a:ext cx="1820484" cy="295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ompressor para posto de gasolina | Air Press Compressores">
            <a:extLst>
              <a:ext uri="{FF2B5EF4-FFF2-40B4-BE49-F238E27FC236}">
                <a16:creationId xmlns:a16="http://schemas.microsoft.com/office/drawing/2014/main" id="{83F5749D-3FEE-24DF-28AA-F276D99F3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369" y="3318361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manuais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movidas a mão sem necessidade de eletricidade, baterias ou pilhas para funcionarem.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Manuais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295;p25">
            <a:extLst>
              <a:ext uri="{FF2B5EF4-FFF2-40B4-BE49-F238E27FC236}">
                <a16:creationId xmlns:a16="http://schemas.microsoft.com/office/drawing/2014/main" id="{26B10F80-4C22-4B6E-3EDB-2FC05C1518A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00968" y="3933989"/>
            <a:ext cx="2169695" cy="214698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96;p25">
            <a:extLst>
              <a:ext uri="{FF2B5EF4-FFF2-40B4-BE49-F238E27FC236}">
                <a16:creationId xmlns:a16="http://schemas.microsoft.com/office/drawing/2014/main" id="{D81CEB16-112D-25D8-2C1A-5DE7A58EF9D9}"/>
              </a:ext>
            </a:extLst>
          </p:cNvPr>
          <p:cNvSpPr txBox="1"/>
          <p:nvPr/>
        </p:nvSpPr>
        <p:spPr>
          <a:xfrm>
            <a:off x="906141" y="4976199"/>
            <a:ext cx="15471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Aerógrafo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7" name="Google Shape;289;p25">
            <a:extLst>
              <a:ext uri="{FF2B5EF4-FFF2-40B4-BE49-F238E27FC236}">
                <a16:creationId xmlns:a16="http://schemas.microsoft.com/office/drawing/2014/main" id="{4DDA8D39-8E58-31C1-EC1E-E73BA93CD91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08927" y="4214698"/>
            <a:ext cx="2279374" cy="205091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0;p25">
            <a:extLst>
              <a:ext uri="{FF2B5EF4-FFF2-40B4-BE49-F238E27FC236}">
                <a16:creationId xmlns:a16="http://schemas.microsoft.com/office/drawing/2014/main" id="{E85D79FB-FFA8-DC62-B431-82837AA32F30}"/>
              </a:ext>
            </a:extLst>
          </p:cNvPr>
          <p:cNvSpPr txBox="1"/>
          <p:nvPr/>
        </p:nvSpPr>
        <p:spPr>
          <a:xfrm>
            <a:off x="2938903" y="6080971"/>
            <a:ext cx="120841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Almotolia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pic>
        <p:nvPicPr>
          <p:cNvPr id="10" name="Google Shape;297;p25">
            <a:extLst>
              <a:ext uri="{FF2B5EF4-FFF2-40B4-BE49-F238E27FC236}">
                <a16:creationId xmlns:a16="http://schemas.microsoft.com/office/drawing/2014/main" id="{436A8626-971D-D0FF-7E83-5499CB84979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0110" y="2960309"/>
            <a:ext cx="2007599" cy="194735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298;p25">
            <a:extLst>
              <a:ext uri="{FF2B5EF4-FFF2-40B4-BE49-F238E27FC236}">
                <a16:creationId xmlns:a16="http://schemas.microsoft.com/office/drawing/2014/main" id="{1CF67D38-3BFD-0500-026C-9CD191A5DC2E}"/>
              </a:ext>
            </a:extLst>
          </p:cNvPr>
          <p:cNvSpPr txBox="1"/>
          <p:nvPr/>
        </p:nvSpPr>
        <p:spPr>
          <a:xfrm>
            <a:off x="5144695" y="4976199"/>
            <a:ext cx="16902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Arco de serra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2" name="Google Shape;293;p25">
            <a:extLst>
              <a:ext uri="{FF2B5EF4-FFF2-40B4-BE49-F238E27FC236}">
                <a16:creationId xmlns:a16="http://schemas.microsoft.com/office/drawing/2014/main" id="{310B6C4B-35C9-AFEC-9291-C31C22E9FB4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983074" y="3096186"/>
            <a:ext cx="2232193" cy="175580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294;p25">
            <a:extLst>
              <a:ext uri="{FF2B5EF4-FFF2-40B4-BE49-F238E27FC236}">
                <a16:creationId xmlns:a16="http://schemas.microsoft.com/office/drawing/2014/main" id="{916A0F05-95CA-E237-151F-1420AB3669D5}"/>
              </a:ext>
            </a:extLst>
          </p:cNvPr>
          <p:cNvSpPr txBox="1"/>
          <p:nvPr/>
        </p:nvSpPr>
        <p:spPr>
          <a:xfrm>
            <a:off x="7628428" y="6080971"/>
            <a:ext cx="20076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Desempenadeira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4" name="Google Shape;291;p25">
            <a:extLst>
              <a:ext uri="{FF2B5EF4-FFF2-40B4-BE49-F238E27FC236}">
                <a16:creationId xmlns:a16="http://schemas.microsoft.com/office/drawing/2014/main" id="{4C575ED4-1828-69F8-031B-92750880E65B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783754" y="2921443"/>
            <a:ext cx="2007600" cy="196078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292;p25">
            <a:extLst>
              <a:ext uri="{FF2B5EF4-FFF2-40B4-BE49-F238E27FC236}">
                <a16:creationId xmlns:a16="http://schemas.microsoft.com/office/drawing/2014/main" id="{B994D654-8F52-62EF-D4FB-F68478440EBB}"/>
              </a:ext>
            </a:extLst>
          </p:cNvPr>
          <p:cNvSpPr txBox="1"/>
          <p:nvPr/>
        </p:nvSpPr>
        <p:spPr>
          <a:xfrm>
            <a:off x="10235269" y="4976199"/>
            <a:ext cx="13914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Torquês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5763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267;p23">
            <a:extLst>
              <a:ext uri="{FF2B5EF4-FFF2-40B4-BE49-F238E27FC236}">
                <a16:creationId xmlns:a16="http://schemas.microsoft.com/office/drawing/2014/main" id="{5F7EF724-E62C-1D38-D4A5-B931C9F48A2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41509" y="4838672"/>
            <a:ext cx="1853452" cy="1430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266;p23">
            <a:extLst>
              <a:ext uri="{FF2B5EF4-FFF2-40B4-BE49-F238E27FC236}">
                <a16:creationId xmlns:a16="http://schemas.microsoft.com/office/drawing/2014/main" id="{5DA96F6E-F462-7378-49AA-1EAD83738547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01938" y="2719353"/>
            <a:ext cx="2267429" cy="1717282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4"/>
          <p:cNvSpPr txBox="1"/>
          <p:nvPr/>
        </p:nvSpPr>
        <p:spPr>
          <a:xfrm>
            <a:off x="735403" y="1898609"/>
            <a:ext cx="1072119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pneumáticas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precisam de ar comprimido para funcionarem.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Pneumáticas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265;p23">
            <a:extLst>
              <a:ext uri="{FF2B5EF4-FFF2-40B4-BE49-F238E27FC236}">
                <a16:creationId xmlns:a16="http://schemas.microsoft.com/office/drawing/2014/main" id="{46506832-158E-489B-8294-CEAAFA112415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76009" y="4690906"/>
            <a:ext cx="1990198" cy="159977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59;p23">
            <a:extLst>
              <a:ext uri="{FF2B5EF4-FFF2-40B4-BE49-F238E27FC236}">
                <a16:creationId xmlns:a16="http://schemas.microsoft.com/office/drawing/2014/main" id="{8667B749-2AB4-1E6D-51DA-3CA6F6FD5772}"/>
              </a:ext>
            </a:extLst>
          </p:cNvPr>
          <p:cNvSpPr txBox="1"/>
          <p:nvPr/>
        </p:nvSpPr>
        <p:spPr>
          <a:xfrm>
            <a:off x="2214450" y="6211710"/>
            <a:ext cx="151331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Grampeador pneumático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7" name="Google Shape;268;p23">
            <a:extLst>
              <a:ext uri="{FF2B5EF4-FFF2-40B4-BE49-F238E27FC236}">
                <a16:creationId xmlns:a16="http://schemas.microsoft.com/office/drawing/2014/main" id="{BB3479C0-AE94-5A74-A5BE-864013404951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06071" y="2449039"/>
            <a:ext cx="2115407" cy="201527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269;p23">
            <a:extLst>
              <a:ext uri="{FF2B5EF4-FFF2-40B4-BE49-F238E27FC236}">
                <a16:creationId xmlns:a16="http://schemas.microsoft.com/office/drawing/2014/main" id="{02403F27-AAEE-92C7-4EB2-4E738253796E}"/>
              </a:ext>
            </a:extLst>
          </p:cNvPr>
          <p:cNvSpPr txBox="1"/>
          <p:nvPr/>
        </p:nvSpPr>
        <p:spPr>
          <a:xfrm>
            <a:off x="7463429" y="4372344"/>
            <a:ext cx="1513316" cy="641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Pregador pneumático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0" name="Google Shape;260;p23">
            <a:extLst>
              <a:ext uri="{FF2B5EF4-FFF2-40B4-BE49-F238E27FC236}">
                <a16:creationId xmlns:a16="http://schemas.microsoft.com/office/drawing/2014/main" id="{4E63038E-55A4-DDCE-065D-468162968436}"/>
              </a:ext>
            </a:extLst>
          </p:cNvPr>
          <p:cNvSpPr txBox="1"/>
          <p:nvPr/>
        </p:nvSpPr>
        <p:spPr>
          <a:xfrm>
            <a:off x="10426171" y="4367761"/>
            <a:ext cx="174319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highlight>
                  <a:schemeClr val="lt1"/>
                </a:highlight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Tesoura pneumática</a:t>
            </a:r>
            <a:endParaRPr lang="pt-BR" dirty="0">
              <a:solidFill>
                <a:schemeClr val="dk1"/>
              </a:solidFill>
              <a:highlight>
                <a:schemeClr val="lt1"/>
              </a:highlight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1" name="Google Shape;271;p23">
            <a:extLst>
              <a:ext uri="{FF2B5EF4-FFF2-40B4-BE49-F238E27FC236}">
                <a16:creationId xmlns:a16="http://schemas.microsoft.com/office/drawing/2014/main" id="{C2F5F21B-2191-E579-5FEE-A7C4E0814DDA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70940" y="2770828"/>
            <a:ext cx="2115407" cy="147775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263;p23">
            <a:extLst>
              <a:ext uri="{FF2B5EF4-FFF2-40B4-BE49-F238E27FC236}">
                <a16:creationId xmlns:a16="http://schemas.microsoft.com/office/drawing/2014/main" id="{DB03ED7B-AB9F-A3E2-4BF9-FE4D325A93FA}"/>
              </a:ext>
            </a:extLst>
          </p:cNvPr>
          <p:cNvSpPr txBox="1"/>
          <p:nvPr/>
        </p:nvSpPr>
        <p:spPr>
          <a:xfrm>
            <a:off x="3713865" y="4367761"/>
            <a:ext cx="151331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Lixadeira pneumática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4" name="Google Shape;261;p23">
            <a:extLst>
              <a:ext uri="{FF2B5EF4-FFF2-40B4-BE49-F238E27FC236}">
                <a16:creationId xmlns:a16="http://schemas.microsoft.com/office/drawing/2014/main" id="{9ABD696E-B175-7B25-43FE-BDE9323E2EBF}"/>
              </a:ext>
            </a:extLst>
          </p:cNvPr>
          <p:cNvSpPr txBox="1"/>
          <p:nvPr/>
        </p:nvSpPr>
        <p:spPr>
          <a:xfrm>
            <a:off x="9155100" y="6211710"/>
            <a:ext cx="1644899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 err="1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Rebitador</a:t>
            </a: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 pneumático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5" name="Google Shape;273;p23">
            <a:extLst>
              <a:ext uri="{FF2B5EF4-FFF2-40B4-BE49-F238E27FC236}">
                <a16:creationId xmlns:a16="http://schemas.microsoft.com/office/drawing/2014/main" id="{6E1D5083-030D-8466-60A2-138312189B50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381790" y="4464309"/>
            <a:ext cx="1657350" cy="168592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272;p23">
            <a:extLst>
              <a:ext uri="{FF2B5EF4-FFF2-40B4-BE49-F238E27FC236}">
                <a16:creationId xmlns:a16="http://schemas.microsoft.com/office/drawing/2014/main" id="{E1A8B874-FE0F-485B-A5BF-9D760FDA6855}"/>
              </a:ext>
            </a:extLst>
          </p:cNvPr>
          <p:cNvSpPr txBox="1"/>
          <p:nvPr/>
        </p:nvSpPr>
        <p:spPr>
          <a:xfrm>
            <a:off x="5627583" y="6208801"/>
            <a:ext cx="2088319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 err="1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Parafusadeira</a:t>
            </a: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 pneumática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7" name="Google Shape;274;p23">
            <a:extLst>
              <a:ext uri="{FF2B5EF4-FFF2-40B4-BE49-F238E27FC236}">
                <a16:creationId xmlns:a16="http://schemas.microsoft.com/office/drawing/2014/main" id="{47FB683D-97F6-CBA9-5690-20161CDCF11B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73406" y="2521053"/>
            <a:ext cx="1803759" cy="1685925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264;p23">
            <a:extLst>
              <a:ext uri="{FF2B5EF4-FFF2-40B4-BE49-F238E27FC236}">
                <a16:creationId xmlns:a16="http://schemas.microsoft.com/office/drawing/2014/main" id="{D82C5FC1-9612-184A-6639-7476B7443254}"/>
              </a:ext>
            </a:extLst>
          </p:cNvPr>
          <p:cNvSpPr txBox="1"/>
          <p:nvPr/>
        </p:nvSpPr>
        <p:spPr>
          <a:xfrm>
            <a:off x="359035" y="4367761"/>
            <a:ext cx="1803759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Esmerilhadeira pneumática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262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Gerador de Energia a Gás é na Tekhouse">
            <a:extLst>
              <a:ext uri="{FF2B5EF4-FFF2-40B4-BE49-F238E27FC236}">
                <a16:creationId xmlns:a16="http://schemas.microsoft.com/office/drawing/2014/main" id="{C99ED695-CF58-BB29-957B-F9D4E3791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934" y="4561077"/>
            <a:ext cx="2850341" cy="190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" name="Google Shape;96;p4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Gerador de energia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utilizado para conversão de energia mecânica, química, solar, entre outras, em energia elétrica. Os geradores de energia podem ser de corrente contínua (pilhas e baterias) ou corrente alternada (como as de empresa de eletricidade).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sym typeface="Roboto"/>
              </a:rPr>
              <a:t>Gerador de energia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 descr="Gerador De Energia À Gasolina Tg3100cxr 3.1Kva Bivolt Toyama - carrapeta">
            <a:extLst>
              <a:ext uri="{FF2B5EF4-FFF2-40B4-BE49-F238E27FC236}">
                <a16:creationId xmlns:a16="http://schemas.microsoft.com/office/drawing/2014/main" id="{39FF2EB0-87BD-8BBE-420E-D2847E314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75" y="2913065"/>
            <a:ext cx="2351964" cy="235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erador de Energia a Diesel - VONDER-GDV5500">
            <a:extLst>
              <a:ext uri="{FF2B5EF4-FFF2-40B4-BE49-F238E27FC236}">
                <a16:creationId xmlns:a16="http://schemas.microsoft.com/office/drawing/2014/main" id="{F916FF8E-B68F-F9FE-4653-FDD800C4E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31" y="2913064"/>
            <a:ext cx="2351965" cy="235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erador Solar 4,00kWp - Kit Energia Solar - M220 - QFS-E | NeoSolar">
            <a:extLst>
              <a:ext uri="{FF2B5EF4-FFF2-40B4-BE49-F238E27FC236}">
                <a16:creationId xmlns:a16="http://schemas.microsoft.com/office/drawing/2014/main" id="{1E237059-EEC8-8420-3EFB-0FFBC022F0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77" t="5785" r="6624" b="5785"/>
          <a:stretch/>
        </p:blipFill>
        <p:spPr bwMode="auto">
          <a:xfrm>
            <a:off x="9863377" y="3034237"/>
            <a:ext cx="1672304" cy="210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FF84760-D0CA-8A81-FBE9-A80A577D82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341" b="98218" l="5000" r="95417">
                        <a14:foregroundMark x1="52083" y1="28285" x2="51250" y2="40757"/>
                        <a14:foregroundMark x1="11667" y1="45880" x2="5000" y2="47661"/>
                        <a14:foregroundMark x1="54167" y1="15813" x2="55417" y2="4900"/>
                        <a14:foregroundMark x1="54583" y1="6904" x2="57083" y2="3341"/>
                        <a14:foregroundMark x1="54167" y1="34298" x2="54167" y2="34298"/>
                        <a14:foregroundMark x1="87500" y1="47216" x2="95417" y2="49443"/>
                        <a14:foregroundMark x1="55417" y1="90869" x2="48750" y2="91759"/>
                        <a14:foregroundMark x1="47917" y1="94878" x2="54167" y2="9821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01018" y="3048611"/>
            <a:ext cx="1733525" cy="324313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68E6938-FC4E-28D7-9980-FCCB67EF2040}"/>
              </a:ext>
            </a:extLst>
          </p:cNvPr>
          <p:cNvSpPr txBox="1"/>
          <p:nvPr/>
        </p:nvSpPr>
        <p:spPr>
          <a:xfrm>
            <a:off x="1285951" y="5122034"/>
            <a:ext cx="1433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A diesel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67770D0-D887-79E0-9F90-E963C08C6F1B}"/>
              </a:ext>
            </a:extLst>
          </p:cNvPr>
          <p:cNvSpPr txBox="1"/>
          <p:nvPr/>
        </p:nvSpPr>
        <p:spPr>
          <a:xfrm>
            <a:off x="3517991" y="6362491"/>
            <a:ext cx="1433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A gás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A9C0A7F6-F6C8-9D8B-76F4-EEC063887A59}"/>
              </a:ext>
            </a:extLst>
          </p:cNvPr>
          <p:cNvSpPr txBox="1"/>
          <p:nvPr/>
        </p:nvSpPr>
        <p:spPr>
          <a:xfrm>
            <a:off x="6012112" y="5122034"/>
            <a:ext cx="1344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A gasolina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4AD8A8C-1EB2-5174-C665-89400DE44A08}"/>
              </a:ext>
            </a:extLst>
          </p:cNvPr>
          <p:cNvSpPr txBox="1"/>
          <p:nvPr/>
        </p:nvSpPr>
        <p:spPr>
          <a:xfrm>
            <a:off x="10457572" y="5122034"/>
            <a:ext cx="993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Solar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7585995D-3317-496C-DF58-2C4B4BE21F2F}"/>
              </a:ext>
            </a:extLst>
          </p:cNvPr>
          <p:cNvSpPr txBox="1"/>
          <p:nvPr/>
        </p:nvSpPr>
        <p:spPr>
          <a:xfrm>
            <a:off x="8157242" y="6362491"/>
            <a:ext cx="91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Eólica</a:t>
            </a:r>
          </a:p>
        </p:txBody>
      </p:sp>
    </p:spTree>
    <p:extLst>
      <p:ext uri="{BB962C8B-B14F-4D97-AF65-F5344CB8AC3E}">
        <p14:creationId xmlns:p14="http://schemas.microsoft.com/office/powerpoint/2010/main" val="2076030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96493" y="5029325"/>
            <a:ext cx="1905000" cy="138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89039" y="2922845"/>
            <a:ext cx="1000125" cy="1781175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26"/>
          <p:cNvSpPr txBox="1"/>
          <p:nvPr/>
        </p:nvSpPr>
        <p:spPr>
          <a:xfrm>
            <a:off x="3540558" y="4699525"/>
            <a:ext cx="132408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Dosímetro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Open Sans"/>
              <a:sym typeface="Open Sans"/>
            </a:endParaRPr>
          </a:p>
        </p:txBody>
      </p:sp>
      <p:pic>
        <p:nvPicPr>
          <p:cNvPr id="306" name="Google Shape;306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272363" y="5029325"/>
            <a:ext cx="1538319" cy="1426491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26"/>
          <p:cNvSpPr txBox="1"/>
          <p:nvPr/>
        </p:nvSpPr>
        <p:spPr>
          <a:xfrm>
            <a:off x="10204610" y="6455816"/>
            <a:ext cx="153831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Trena</a:t>
            </a: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 a laser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pic>
        <p:nvPicPr>
          <p:cNvPr id="308" name="Google Shape;308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502405" y="5573408"/>
            <a:ext cx="1971675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6"/>
          <p:cNvSpPr txBox="1"/>
          <p:nvPr/>
        </p:nvSpPr>
        <p:spPr>
          <a:xfrm>
            <a:off x="7758911" y="6449876"/>
            <a:ext cx="185530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Paquímetro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Open Sans"/>
              <a:sym typeface="Open Sans"/>
            </a:endParaRPr>
          </a:p>
        </p:txBody>
      </p:sp>
      <p:pic>
        <p:nvPicPr>
          <p:cNvPr id="310" name="Google Shape;310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962614" y="5005894"/>
            <a:ext cx="1287399" cy="144398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2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186218" y="3003913"/>
            <a:ext cx="1855304" cy="1531636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26"/>
          <p:cNvSpPr txBox="1"/>
          <p:nvPr/>
        </p:nvSpPr>
        <p:spPr>
          <a:xfrm>
            <a:off x="9168882" y="4659993"/>
            <a:ext cx="207145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Relógio</a:t>
            </a: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 </a:t>
            </a: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apalpador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sp>
        <p:nvSpPr>
          <p:cNvPr id="317" name="Google Shape;317;p26"/>
          <p:cNvSpPr txBox="1"/>
          <p:nvPr/>
        </p:nvSpPr>
        <p:spPr>
          <a:xfrm>
            <a:off x="4915237" y="6461304"/>
            <a:ext cx="16764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Nível laser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pic>
        <p:nvPicPr>
          <p:cNvPr id="318" name="Google Shape;318;p26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34606" y="3045838"/>
            <a:ext cx="945204" cy="1644122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26"/>
          <p:cNvSpPr txBox="1"/>
          <p:nvPr/>
        </p:nvSpPr>
        <p:spPr>
          <a:xfrm>
            <a:off x="343120" y="4659993"/>
            <a:ext cx="16316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Anemômetro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Open Sans"/>
              <a:sym typeface="Open Sans"/>
            </a:endParaRPr>
          </a:p>
        </p:txBody>
      </p:sp>
      <p:sp>
        <p:nvSpPr>
          <p:cNvPr id="321" name="Google Shape;321;p26"/>
          <p:cNvSpPr txBox="1"/>
          <p:nvPr/>
        </p:nvSpPr>
        <p:spPr>
          <a:xfrm>
            <a:off x="1395001" y="6461476"/>
            <a:ext cx="30134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Câmera</a:t>
            </a: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/>
                <a:sym typeface="Roboto"/>
              </a:rPr>
              <a:t> termográfica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  <p:sp>
        <p:nvSpPr>
          <p:cNvPr id="322" name="Google Shape;322;p26"/>
          <p:cNvSpPr txBox="1"/>
          <p:nvPr/>
        </p:nvSpPr>
        <p:spPr>
          <a:xfrm>
            <a:off x="6471343" y="4699525"/>
            <a:ext cx="1905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/>
                <a:sym typeface="Open Sans"/>
              </a:rPr>
              <a:t>Osciloscópio</a:t>
            </a:r>
            <a:endParaRPr lang="pt-BR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323" name="Google Shape;323;p26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250013" y="3428573"/>
            <a:ext cx="1905000" cy="97155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98;p4">
            <a:extLst>
              <a:ext uri="{FF2B5EF4-FFF2-40B4-BE49-F238E27FC236}">
                <a16:creationId xmlns:a16="http://schemas.microsoft.com/office/drawing/2014/main" id="{62A6BAE8-F4ED-D9CC-75DA-3EACF70F4B52}"/>
              </a:ext>
            </a:extLst>
          </p:cNvPr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Instrumentos de Medição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96;p4">
            <a:extLst>
              <a:ext uri="{FF2B5EF4-FFF2-40B4-BE49-F238E27FC236}">
                <a16:creationId xmlns:a16="http://schemas.microsoft.com/office/drawing/2014/main" id="{2F7EFC42-2C17-693D-4D38-C41D4A3E1F8C}"/>
              </a:ext>
            </a:extLst>
          </p:cNvPr>
          <p:cNvSpPr txBox="1"/>
          <p:nvPr/>
        </p:nvSpPr>
        <p:spPr>
          <a:xfrm>
            <a:off x="735398" y="1899513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Instrumento de medição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realiza a medida simultânea de vários valores físicos (energia, temperatura, tempo, altura, comprimento, área, volume, velocidade, etc.) registrados posteriormente em um papel ou meios eletrônicos, a depender do instrumento utilizado.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Organizador para ferramentas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local com vários compartimentos e tamanhos onde são guardadas e organizadas as ferramentas, evitando a deterioração das mesmas.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396696"/>
            <a:ext cx="594957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Organização para Ferramentas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2" name="Picture 4" descr="Bolsa para Ferramentas Grande - STARRETT-BGL">
            <a:extLst>
              <a:ext uri="{FF2B5EF4-FFF2-40B4-BE49-F238E27FC236}">
                <a16:creationId xmlns:a16="http://schemas.microsoft.com/office/drawing/2014/main" id="{B9C9E86E-4F92-D61B-10F7-59B055BBF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49" y="2854640"/>
            <a:ext cx="3152633" cy="315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aixa Sanfonada 40cm com 5 - FERCAR-06">
            <a:extLst>
              <a:ext uri="{FF2B5EF4-FFF2-40B4-BE49-F238E27FC236}">
                <a16:creationId xmlns:a16="http://schemas.microsoft.com/office/drawing/2014/main" id="{BA66879A-B2F4-3F3E-A009-ED57AC96B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495" y="2918997"/>
            <a:ext cx="2788209" cy="278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0" descr="Maleta para Ferramentas MF931 Vonder">
            <a:extLst>
              <a:ext uri="{FF2B5EF4-FFF2-40B4-BE49-F238E27FC236}">
                <a16:creationId xmlns:a16="http://schemas.microsoft.com/office/drawing/2014/main" id="{5894D2C8-AA29-878E-4966-52C47FA439B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168C300-5025-A75A-CC97-D9CDF9CF0772}"/>
              </a:ext>
            </a:extLst>
          </p:cNvPr>
          <p:cNvSpPr txBox="1"/>
          <p:nvPr/>
        </p:nvSpPr>
        <p:spPr>
          <a:xfrm>
            <a:off x="964062" y="5853873"/>
            <a:ext cx="2768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Bolsa de ferramentas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6905AC9B-D7CC-38FF-3DD6-227A5165B1D7}"/>
              </a:ext>
            </a:extLst>
          </p:cNvPr>
          <p:cNvSpPr txBox="1"/>
          <p:nvPr/>
        </p:nvSpPr>
        <p:spPr>
          <a:xfrm>
            <a:off x="4711535" y="5853873"/>
            <a:ext cx="2768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Caixa para ferramentas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FBC0082-0AEA-E9EB-86B6-4C481B3405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2094" y="2903213"/>
            <a:ext cx="3047640" cy="2819778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B57367FD-9382-B18D-EEA6-F24B4DF085D1}"/>
              </a:ext>
            </a:extLst>
          </p:cNvPr>
          <p:cNvSpPr txBox="1"/>
          <p:nvPr/>
        </p:nvSpPr>
        <p:spPr>
          <a:xfrm>
            <a:off x="8461454" y="5853873"/>
            <a:ext cx="2768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Maleta para ferramentas</a:t>
            </a:r>
          </a:p>
        </p:txBody>
      </p:sp>
    </p:spTree>
    <p:extLst>
      <p:ext uri="{BB962C8B-B14F-4D97-AF65-F5344CB8AC3E}">
        <p14:creationId xmlns:p14="http://schemas.microsoft.com/office/powerpoint/2010/main" val="32113937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2350" y="4222095"/>
            <a:ext cx="2702035" cy="1882977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8"/>
          <p:cNvSpPr txBox="1"/>
          <p:nvPr/>
        </p:nvSpPr>
        <p:spPr>
          <a:xfrm>
            <a:off x="231543" y="3852804"/>
            <a:ext cx="607808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Lato"/>
                <a:sym typeface="Lato"/>
              </a:rPr>
              <a:t>MARTELO PERFURADOR ROMPEDOR BOSCH GBH 2</a:t>
            </a:r>
            <a:endParaRPr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01" name="Google Shape;201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44956" y="4222095"/>
            <a:ext cx="2449497" cy="1882977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14;p6">
            <a:extLst>
              <a:ext uri="{FF2B5EF4-FFF2-40B4-BE49-F238E27FC236}">
                <a16:creationId xmlns:a16="http://schemas.microsoft.com/office/drawing/2014/main" id="{21EEBB61-71A9-E168-CBAF-615B5475DBB5}"/>
              </a:ext>
            </a:extLst>
          </p:cNvPr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" name="Google Shape;96;p4">
            <a:extLst>
              <a:ext uri="{FF2B5EF4-FFF2-40B4-BE49-F238E27FC236}">
                <a16:creationId xmlns:a16="http://schemas.microsoft.com/office/drawing/2014/main" id="{1882175C-BFE1-A0C5-8065-E4A204EBCECB}"/>
              </a:ext>
            </a:extLst>
          </p:cNvPr>
          <p:cNvSpPr txBox="1"/>
          <p:nvPr/>
        </p:nvSpPr>
        <p:spPr>
          <a:xfrm>
            <a:off x="735398" y="1583709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o produto for para mais de uma funcionalidade devemos avaliar as especificações e não somente a descrição.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Exemplo: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Martelo elétrico entrará em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martelete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sendo necessário verificar se entra em perfurador rompedor, demolidor ou rotativo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;</a:t>
            </a: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42900" indent="-342900" algn="just">
              <a:buSzPts val="1800"/>
              <a:buFont typeface="+mj-lt"/>
              <a:buAutoNum type="arabicPeriod"/>
            </a:pP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Parafusadeira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furadeira considerar em furadeira, avaliando se é com ou sem impacto.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" name="Google Shape;199;p18">
            <a:extLst>
              <a:ext uri="{FF2B5EF4-FFF2-40B4-BE49-F238E27FC236}">
                <a16:creationId xmlns:a16="http://schemas.microsoft.com/office/drawing/2014/main" id="{606D05F3-2A88-6528-531B-54D1CAE48F26}"/>
              </a:ext>
            </a:extLst>
          </p:cNvPr>
          <p:cNvSpPr txBox="1"/>
          <p:nvPr/>
        </p:nvSpPr>
        <p:spPr>
          <a:xfrm>
            <a:off x="6095995" y="3852804"/>
            <a:ext cx="607808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i="0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Calibri"/>
                <a:sym typeface="Calibri"/>
              </a:rPr>
              <a:t>POLITRIZ LIXADEIRA ESMERILHADEIRA 6 VELOCIDADES</a:t>
            </a:r>
            <a:endParaRPr lang="pt-BR" sz="1800" dirty="0">
              <a:solidFill>
                <a:schemeClr val="dk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9C061A3F-D689-2DCD-089F-273676C7E667}"/>
              </a:ext>
            </a:extLst>
          </p:cNvPr>
          <p:cNvSpPr txBox="1"/>
          <p:nvPr/>
        </p:nvSpPr>
        <p:spPr>
          <a:xfrm>
            <a:off x="1080132" y="6289697"/>
            <a:ext cx="3478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Martelete Perfurador, Rompedor</a:t>
            </a:r>
            <a:endParaRPr lang="pt-BR" sz="1800" dirty="0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E0BDAD53-E4B2-4129-49BE-57F7458F9F61}"/>
              </a:ext>
            </a:extLst>
          </p:cNvPr>
          <p:cNvSpPr txBox="1"/>
          <p:nvPr/>
        </p:nvSpPr>
        <p:spPr>
          <a:xfrm>
            <a:off x="8312557" y="6289697"/>
            <a:ext cx="17270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Esmerilhadeira</a:t>
            </a:r>
            <a:endParaRPr lang="pt-BR" sz="18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" name="Google Shape;96;p4">
            <a:extLst>
              <a:ext uri="{FF2B5EF4-FFF2-40B4-BE49-F238E27FC236}">
                <a16:creationId xmlns:a16="http://schemas.microsoft.com/office/drawing/2014/main" id="{21CC29C0-D764-8F4C-0924-67FF4D63E516}"/>
              </a:ext>
            </a:extLst>
          </p:cNvPr>
          <p:cNvSpPr txBox="1"/>
          <p:nvPr/>
        </p:nvSpPr>
        <p:spPr>
          <a:xfrm>
            <a:off x="735398" y="1583709"/>
            <a:ext cx="10721193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Atentar-se à classificação de esmerilhadeira, lixadeira e politriz.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Esmerilhadeira: é mais pesada e potente, indicada para desbastar e cortar materiais pesados e concretos. Acompanha escova de carvão. Rotação por minuto acima de 6.500;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Lixadeira: sua função é desbastar em materiais menos duros, não faz cortes, nem trabalhos em concreto. Acompanha escova de carvão. Rotação por minuto até 6.000;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Politriz: sua função é fazer o polimento de materiais diversos. Acompanha boina de lã (alguns sites consideram como boné de pele/polimento) e disco de borracha. Rotação por minuto até 3.500.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92DD8AA-64D3-8F18-91B5-678243A48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228" y="4159995"/>
            <a:ext cx="3081203" cy="184147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8D28F0-D422-EC78-2AFD-9C5193414A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6261" y="4010172"/>
            <a:ext cx="3459244" cy="213938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13320F3-5665-73BE-4FA2-3A931E318A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166" y="4055644"/>
            <a:ext cx="2826584" cy="2048441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D702ED54-5243-BD3C-090F-F942ED1FA200}"/>
              </a:ext>
            </a:extLst>
          </p:cNvPr>
          <p:cNvSpPr txBox="1"/>
          <p:nvPr/>
        </p:nvSpPr>
        <p:spPr>
          <a:xfrm>
            <a:off x="1080131" y="6267736"/>
            <a:ext cx="18268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Esmerilhadeira</a:t>
            </a:r>
            <a:endParaRPr lang="pt-BR" sz="1800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E7A96AF-FC4F-0932-5C5C-D8C7CDE20B96}"/>
              </a:ext>
            </a:extLst>
          </p:cNvPr>
          <p:cNvSpPr txBox="1"/>
          <p:nvPr/>
        </p:nvSpPr>
        <p:spPr>
          <a:xfrm>
            <a:off x="5403060" y="6267736"/>
            <a:ext cx="13878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Lixadeira</a:t>
            </a:r>
            <a:endParaRPr lang="pt-BR" sz="1800" dirty="0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5B1287B-C01D-9AB5-9CA9-D7265F0BF539}"/>
              </a:ext>
            </a:extLst>
          </p:cNvPr>
          <p:cNvSpPr txBox="1"/>
          <p:nvPr/>
        </p:nvSpPr>
        <p:spPr>
          <a:xfrm>
            <a:off x="9286986" y="6267736"/>
            <a:ext cx="11361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Politriz</a:t>
            </a:r>
            <a:endParaRPr lang="pt-BR" sz="1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702ED54-5243-BD3C-090F-F942ED1FA200}"/>
              </a:ext>
            </a:extLst>
          </p:cNvPr>
          <p:cNvSpPr txBox="1"/>
          <p:nvPr/>
        </p:nvSpPr>
        <p:spPr>
          <a:xfrm>
            <a:off x="632920" y="5944570"/>
            <a:ext cx="25904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Kits e Combos de Ferramentas Manuais</a:t>
            </a:r>
            <a:endParaRPr lang="pt-BR" sz="1800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E7A96AF-FC4F-0932-5C5C-D8C7CDE20B96}"/>
              </a:ext>
            </a:extLst>
          </p:cNvPr>
          <p:cNvSpPr txBox="1"/>
          <p:nvPr/>
        </p:nvSpPr>
        <p:spPr>
          <a:xfrm>
            <a:off x="4800761" y="5944570"/>
            <a:ext cx="25904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Kits e Combos de Ferramentas Elétricas</a:t>
            </a:r>
            <a:endParaRPr lang="pt-BR" sz="1800" dirty="0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5B1287B-C01D-9AB5-9CA9-D7265F0BF539}"/>
              </a:ext>
            </a:extLst>
          </p:cNvPr>
          <p:cNvSpPr txBox="1"/>
          <p:nvPr/>
        </p:nvSpPr>
        <p:spPr>
          <a:xfrm>
            <a:off x="8921409" y="5948704"/>
            <a:ext cx="29050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Kits e Combos de Ferramentas Pneumáticas</a:t>
            </a:r>
            <a:endParaRPr lang="pt-BR" sz="1800" dirty="0"/>
          </a:p>
        </p:txBody>
      </p:sp>
      <p:pic>
        <p:nvPicPr>
          <p:cNvPr id="1028" name="Picture 4" descr="Catraca Pneumatica 1/2 Com Jogo De Soquete - Corneta | Parcelamento sem  juros">
            <a:extLst>
              <a:ext uri="{FF2B5EF4-FFF2-40B4-BE49-F238E27FC236}">
                <a16:creationId xmlns:a16="http://schemas.microsoft.com/office/drawing/2014/main" id="{AC94E3AF-4A13-FD99-AFD6-A5C06E24C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8763" y="2995586"/>
            <a:ext cx="2847828" cy="284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rtelete Perfurador Rotativo Sds Plus 650w 850 Rpm Mr650 Hammer - 110v -  Outros Ferramentas e Jardim - Magazine Luiza">
            <a:extLst>
              <a:ext uri="{FF2B5EF4-FFF2-40B4-BE49-F238E27FC236}">
                <a16:creationId xmlns:a16="http://schemas.microsoft.com/office/drawing/2014/main" id="{D5853FD8-C619-D9D4-D0E8-BFC938A82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434" y="3160303"/>
            <a:ext cx="3810001" cy="259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Kit Jogo De Ferramentas 175 C Maleta De Soquetes E Chaves De Boca Fixa -  Sparta - Outros Ferramentas e Jardim - Magazine Luiza">
            <a:extLst>
              <a:ext uri="{FF2B5EF4-FFF2-40B4-BE49-F238E27FC236}">
                <a16:creationId xmlns:a16="http://schemas.microsoft.com/office/drawing/2014/main" id="{F4B866A8-05FD-035D-8342-00ED259F0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08" y="3034737"/>
            <a:ext cx="2846696" cy="284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Google Shape;112;p6">
            <a:extLst>
              <a:ext uri="{FF2B5EF4-FFF2-40B4-BE49-F238E27FC236}">
                <a16:creationId xmlns:a16="http://schemas.microsoft.com/office/drawing/2014/main" id="{851FFB8E-A1A9-315B-1F80-190FEAF822A7}"/>
              </a:ext>
            </a:extLst>
          </p:cNvPr>
          <p:cNvSpPr txBox="1"/>
          <p:nvPr/>
        </p:nvSpPr>
        <p:spPr>
          <a:xfrm>
            <a:off x="735446" y="1908838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Entrarão em kits e combos dois ou mais produtos diferentes. Quando um produto vier acompanhado de uma maleta, por exemplo, também será considerado em kits e combos.</a:t>
            </a:r>
          </a:p>
        </p:txBody>
      </p:sp>
    </p:spTree>
    <p:extLst>
      <p:ext uri="{BB962C8B-B14F-4D97-AF65-F5344CB8AC3E}">
        <p14:creationId xmlns:p14="http://schemas.microsoft.com/office/powerpoint/2010/main" val="14467831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Multicortadora Oscilante 300 Watts - GOP 30-28 - Bosch em Promoção |  Ofertas na Americanas">
            <a:extLst>
              <a:ext uri="{FF2B5EF4-FFF2-40B4-BE49-F238E27FC236}">
                <a16:creationId xmlns:a16="http://schemas.microsoft.com/office/drawing/2014/main" id="{201C9436-456E-C346-2E08-67D79F26E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373" y="4368442"/>
            <a:ext cx="1485482" cy="1485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702ED54-5243-BD3C-090F-F942ED1FA200}"/>
              </a:ext>
            </a:extLst>
          </p:cNvPr>
          <p:cNvSpPr txBox="1"/>
          <p:nvPr/>
        </p:nvSpPr>
        <p:spPr>
          <a:xfrm>
            <a:off x="358687" y="6108712"/>
            <a:ext cx="34277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Ferramentas para iluminação</a:t>
            </a:r>
            <a:endParaRPr lang="pt-BR" sz="1800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E7A96AF-FC4F-0932-5C5C-D8C7CDE20B96}"/>
              </a:ext>
            </a:extLst>
          </p:cNvPr>
          <p:cNvSpPr txBox="1"/>
          <p:nvPr/>
        </p:nvSpPr>
        <p:spPr>
          <a:xfrm>
            <a:off x="4865563" y="6108712"/>
            <a:ext cx="18976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Multiferramenta</a:t>
            </a:r>
            <a:endParaRPr lang="pt-BR" sz="1800" dirty="0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5B1287B-C01D-9AB5-9CA9-D7265F0BF539}"/>
              </a:ext>
            </a:extLst>
          </p:cNvPr>
          <p:cNvSpPr txBox="1"/>
          <p:nvPr/>
        </p:nvSpPr>
        <p:spPr>
          <a:xfrm>
            <a:off x="8921409" y="6108712"/>
            <a:ext cx="28030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</a:rPr>
              <a:t>Serra de banco/bancada</a:t>
            </a:r>
            <a:endParaRPr lang="pt-BR" sz="1800" dirty="0"/>
          </a:p>
        </p:txBody>
      </p:sp>
      <p:sp>
        <p:nvSpPr>
          <p:cNvPr id="15" name="Google Shape;112;p6">
            <a:extLst>
              <a:ext uri="{FF2B5EF4-FFF2-40B4-BE49-F238E27FC236}">
                <a16:creationId xmlns:a16="http://schemas.microsoft.com/office/drawing/2014/main" id="{851FFB8E-A1A9-315B-1F80-190FEAF822A7}"/>
              </a:ext>
            </a:extLst>
          </p:cNvPr>
          <p:cNvSpPr txBox="1"/>
          <p:nvPr/>
        </p:nvSpPr>
        <p:spPr>
          <a:xfrm>
            <a:off x="735446" y="1489841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para iluminação são utilizadas em canteiros de obras, construções, oficinas mecânicas entre outros ambientes que necessitam de iluminação para realização de um trabalho;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Multiferramenta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indispensável para os marceneiros, serralheiros, tapeceiros e pedreiros. Com ela é possível realizar cortes, raspagens e lixamento por vibração. Considerar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multicortadora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nesta categoria;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Serra de banco/bancada é manejada em uma bancada, que promovem mais estabilidade ao tratar uma peça. Cumpre a função de corte de precisão com maestria.</a:t>
            </a:r>
          </a:p>
        </p:txBody>
      </p:sp>
      <p:pic>
        <p:nvPicPr>
          <p:cNvPr id="11" name="Google Shape;233;p21">
            <a:extLst>
              <a:ext uri="{FF2B5EF4-FFF2-40B4-BE49-F238E27FC236}">
                <a16:creationId xmlns:a16="http://schemas.microsoft.com/office/drawing/2014/main" id="{BA0CB054-85A1-E7C9-12DB-C3B46B1FBECB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0400" y="3658026"/>
            <a:ext cx="1199093" cy="1296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241;p21">
            <a:extLst>
              <a:ext uri="{FF2B5EF4-FFF2-40B4-BE49-F238E27FC236}">
                <a16:creationId xmlns:a16="http://schemas.microsoft.com/office/drawing/2014/main" id="{87E81BBF-E554-9A85-01DC-9646CD6FE2A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03889" y="3552943"/>
            <a:ext cx="1682475" cy="14206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234;p21">
            <a:extLst>
              <a:ext uri="{FF2B5EF4-FFF2-40B4-BE49-F238E27FC236}">
                <a16:creationId xmlns:a16="http://schemas.microsoft.com/office/drawing/2014/main" id="{7CAC6984-F8A4-9A63-359E-E23FD73C4D45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97250" y="4855481"/>
            <a:ext cx="1213278" cy="1089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219;p20">
            <a:extLst>
              <a:ext uri="{FF2B5EF4-FFF2-40B4-BE49-F238E27FC236}">
                <a16:creationId xmlns:a16="http://schemas.microsoft.com/office/drawing/2014/main" id="{7BCDC9FB-AC43-B9B8-781B-676BB1F5AAE4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244441" y="4459088"/>
            <a:ext cx="1480050" cy="1485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220;p20">
            <a:extLst>
              <a:ext uri="{FF2B5EF4-FFF2-40B4-BE49-F238E27FC236}">
                <a16:creationId xmlns:a16="http://schemas.microsoft.com/office/drawing/2014/main" id="{484D575C-9AFF-3B1C-C912-C7D69A34E534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199485" y="4326046"/>
            <a:ext cx="1715718" cy="1485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Multiferramenta Oscilante 200W 220V com - MAKITA-M9800BKX2">
            <a:extLst>
              <a:ext uri="{FF2B5EF4-FFF2-40B4-BE49-F238E27FC236}">
                <a16:creationId xmlns:a16="http://schemas.microsoft.com/office/drawing/2014/main" id="{C6F7C3FF-33C6-2B9D-62E2-C4AD04984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891" y="3731679"/>
            <a:ext cx="1485482" cy="1485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5761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702ED54-5243-BD3C-090F-F942ED1FA200}"/>
              </a:ext>
            </a:extLst>
          </p:cNvPr>
          <p:cNvSpPr txBox="1"/>
          <p:nvPr/>
        </p:nvSpPr>
        <p:spPr>
          <a:xfrm>
            <a:off x="3029700" y="6017459"/>
            <a:ext cx="10594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Retífica</a:t>
            </a:r>
            <a:endParaRPr lang="pt-BR" sz="1800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E7A96AF-FC4F-0932-5C5C-D8C7CDE20B96}"/>
              </a:ext>
            </a:extLst>
          </p:cNvPr>
          <p:cNvSpPr txBox="1"/>
          <p:nvPr/>
        </p:nvSpPr>
        <p:spPr>
          <a:xfrm>
            <a:off x="7944281" y="6017459"/>
            <a:ext cx="148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Retificadeira</a:t>
            </a:r>
            <a:endParaRPr lang="pt-BR" sz="1800" dirty="0"/>
          </a:p>
        </p:txBody>
      </p:sp>
      <p:sp>
        <p:nvSpPr>
          <p:cNvPr id="15" name="Google Shape;112;p6">
            <a:extLst>
              <a:ext uri="{FF2B5EF4-FFF2-40B4-BE49-F238E27FC236}">
                <a16:creationId xmlns:a16="http://schemas.microsoft.com/office/drawing/2014/main" id="{851FFB8E-A1A9-315B-1F80-190FEAF822A7}"/>
              </a:ext>
            </a:extLst>
          </p:cNvPr>
          <p:cNvSpPr txBox="1"/>
          <p:nvPr/>
        </p:nvSpPr>
        <p:spPr>
          <a:xfrm>
            <a:off x="735446" y="1908838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Atentar-se à classificação de retíficas e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retificadeira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pois são diferentes.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Retíficas: são máquinas altamente especializadas na atividade de retificar, ou seja, de tornar reto ou exato, dispor em linha reta, corrigir e polir peças e componentes cilíndricos ou planos.</a:t>
            </a:r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+mj-lt"/>
              <a:buAutoNum type="arabicPeriod"/>
            </a:pP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Retificadeiras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: são amplamente empregadas na indústria, ideais para diversos trabalhos pesados como, por exemplo, lixamentos, polimentos, desbastes, cortes e até mesmo furações.</a:t>
            </a:r>
          </a:p>
        </p:txBody>
      </p:sp>
      <p:pic>
        <p:nvPicPr>
          <p:cNvPr id="11" name="Google Shape;253;p22">
            <a:extLst>
              <a:ext uri="{FF2B5EF4-FFF2-40B4-BE49-F238E27FC236}">
                <a16:creationId xmlns:a16="http://schemas.microsoft.com/office/drawing/2014/main" id="{A15E0193-585D-D016-B011-18DD2551A35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69421" y="4316244"/>
            <a:ext cx="2979959" cy="155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251;p22">
            <a:extLst>
              <a:ext uri="{FF2B5EF4-FFF2-40B4-BE49-F238E27FC236}">
                <a16:creationId xmlns:a16="http://schemas.microsoft.com/office/drawing/2014/main" id="{67E33108-9A24-0751-9A4B-E58521A147E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67383" y="4348398"/>
            <a:ext cx="2928108" cy="1495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59702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702ED54-5243-BD3C-090F-F942ED1FA200}"/>
              </a:ext>
            </a:extLst>
          </p:cNvPr>
          <p:cNvSpPr txBox="1"/>
          <p:nvPr/>
        </p:nvSpPr>
        <p:spPr>
          <a:xfrm>
            <a:off x="7243084" y="5958909"/>
            <a:ext cx="23338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Scanner automotivo</a:t>
            </a:r>
            <a:endParaRPr lang="pt-BR" sz="1800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E7A96AF-FC4F-0932-5C5C-D8C7CDE20B96}"/>
              </a:ext>
            </a:extLst>
          </p:cNvPr>
          <p:cNvSpPr txBox="1"/>
          <p:nvPr/>
        </p:nvSpPr>
        <p:spPr>
          <a:xfrm>
            <a:off x="1942850" y="5958909"/>
            <a:ext cx="3423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Macaco </a:t>
            </a:r>
            <a:r>
              <a:rPr lang="pt-BR" sz="1800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Hidraulico</a:t>
            </a:r>
            <a:r>
              <a:rPr lang="pt-BR" sz="18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Automotivo</a:t>
            </a:r>
            <a:endParaRPr lang="pt-BR" sz="1800" dirty="0"/>
          </a:p>
        </p:txBody>
      </p:sp>
      <p:sp>
        <p:nvSpPr>
          <p:cNvPr id="15" name="Google Shape;112;p6">
            <a:extLst>
              <a:ext uri="{FF2B5EF4-FFF2-40B4-BE49-F238E27FC236}">
                <a16:creationId xmlns:a16="http://schemas.microsoft.com/office/drawing/2014/main" id="{851FFB8E-A1A9-315B-1F80-190FEAF822A7}"/>
              </a:ext>
            </a:extLst>
          </p:cNvPr>
          <p:cNvSpPr txBox="1"/>
          <p:nvPr/>
        </p:nvSpPr>
        <p:spPr>
          <a:xfrm>
            <a:off x="735446" y="1908838"/>
            <a:ext cx="107211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nesta categoria as ferramentas automotivas, pois possuem categoria própria.</a:t>
            </a:r>
          </a:p>
        </p:txBody>
      </p:sp>
      <p:pic>
        <p:nvPicPr>
          <p:cNvPr id="3074" name="Picture 2" descr="Scanner Automotivo para Veículos Padrão OBD II em Português - DM  FERRAMENTAS-DM-290P - DM Ferramentas e equipamentos automotivos - Scanner  Automotivo - Magazine Luiza">
            <a:extLst>
              <a:ext uri="{FF2B5EF4-FFF2-40B4-BE49-F238E27FC236}">
                <a16:creationId xmlns:a16="http://schemas.microsoft.com/office/drawing/2014/main" id="{F11894DE-18F1-A6EB-FE2B-C3A029B87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012" y="2836282"/>
            <a:ext cx="1522576" cy="304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DC888113-657F-5C2A-A470-8CB0095EC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664" y="2836282"/>
            <a:ext cx="3208930" cy="320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12464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3322EDD-BD29-8462-86FA-036ECF4995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620" y="1561508"/>
            <a:ext cx="9191625" cy="3429000"/>
          </a:xfrm>
          <a:prstGeom prst="rect">
            <a:avLst/>
          </a:prstGeom>
        </p:spPr>
      </p:pic>
      <p:pic>
        <p:nvPicPr>
          <p:cNvPr id="351" name="Google Shape;351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44413" y="3972132"/>
            <a:ext cx="1219200" cy="70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18800" y="4129295"/>
            <a:ext cx="1104900" cy="39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2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965635" y="1574456"/>
            <a:ext cx="1448002" cy="952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2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126480" y="2968488"/>
            <a:ext cx="1287157" cy="823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2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26480" y="3972132"/>
            <a:ext cx="1343212" cy="838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2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66793" y="5111608"/>
            <a:ext cx="1736239" cy="1124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28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003032" y="5158743"/>
            <a:ext cx="1610140" cy="1030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28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725370" y="5300631"/>
            <a:ext cx="1390844" cy="685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28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5202782" y="5123060"/>
            <a:ext cx="1610139" cy="1041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28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6505338" y="4853461"/>
            <a:ext cx="2379125" cy="1535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28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8622423" y="5153290"/>
            <a:ext cx="1343212" cy="733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28" descr="Skil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10187019" y="5089248"/>
            <a:ext cx="1326372" cy="85572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14;p6">
            <a:extLst>
              <a:ext uri="{FF2B5EF4-FFF2-40B4-BE49-F238E27FC236}">
                <a16:creationId xmlns:a16="http://schemas.microsoft.com/office/drawing/2014/main" id="{853C170A-25A7-22BC-DD68-D0115CD438AB}"/>
              </a:ext>
            </a:extLst>
          </p:cNvPr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AS MARCAS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3627</Words>
  <Application>Microsoft Office PowerPoint</Application>
  <PresentationFormat>Widescreen</PresentationFormat>
  <Paragraphs>364</Paragraphs>
  <Slides>32</Slides>
  <Notes>32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6" baseType="lpstr">
      <vt:lpstr>Calibri</vt:lpstr>
      <vt:lpstr>Roboto</vt:lpstr>
      <vt:lpstr>Arial</vt:lpstr>
      <vt:lpstr>Tema do Office</vt:lpstr>
      <vt:lpstr>Ferramentas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101</cp:revision>
  <dcterms:created xsi:type="dcterms:W3CDTF">2022-03-17T13:44:08Z</dcterms:created>
  <dcterms:modified xsi:type="dcterms:W3CDTF">2024-11-22T15:53:38Z</dcterms:modified>
</cp:coreProperties>
</file>