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sldIdLst>
    <p:sldId id="256" r:id="rId2"/>
    <p:sldId id="257" r:id="rId3"/>
    <p:sldId id="289" r:id="rId4"/>
    <p:sldId id="274" r:id="rId5"/>
    <p:sldId id="290" r:id="rId6"/>
    <p:sldId id="272" r:id="rId7"/>
    <p:sldId id="291" r:id="rId8"/>
    <p:sldId id="262" r:id="rId9"/>
    <p:sldId id="263" r:id="rId10"/>
    <p:sldId id="264" r:id="rId11"/>
    <p:sldId id="265" r:id="rId12"/>
    <p:sldId id="266" r:id="rId13"/>
    <p:sldId id="267" r:id="rId14"/>
    <p:sldId id="268" r:id="rId15"/>
    <p:sldId id="269" r:id="rId16"/>
    <p:sldId id="270" r:id="rId17"/>
    <p:sldId id="271" r:id="rId18"/>
    <p:sldId id="273" r:id="rId1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3" roundtripDataSignature="AMtx7miQmXELfbhYxeSuer6uQ/fJDNiBh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1752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5" name="Google Shape;26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11932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 name="Google Shape;15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 name="Google Shape;16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74" name="Google Shape;17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93" name="Google Shape;19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4" name="Google Shape;20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5" name="Google Shape;21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2" name="Google Shape;23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3" name="Google Shape;2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2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microsoft.com/office/2007/relationships/hdphoto" Target="../media/hdphoto1.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524000" y="1034955"/>
            <a:ext cx="9144000" cy="12738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Doces e Sobremesas</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85" name="Google Shape;85;p1"/>
          <p:cNvSpPr txBox="1"/>
          <p:nvPr/>
        </p:nvSpPr>
        <p:spPr>
          <a:xfrm>
            <a:off x="11117700" y="6425797"/>
            <a:ext cx="1074300" cy="461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pt-BR" sz="1800" b="1"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Calibri"/>
              </a:rPr>
              <a:t>07/2024</a:t>
            </a:r>
            <a:endParaRPr sz="1800" b="1"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Calibri"/>
            </a:endParaRPr>
          </a:p>
        </p:txBody>
      </p:sp>
      <p:pic>
        <p:nvPicPr>
          <p:cNvPr id="86" name="Google Shape;86;p1"/>
          <p:cNvPicPr preferRelativeResize="0"/>
          <p:nvPr/>
        </p:nvPicPr>
        <p:blipFill rotWithShape="1">
          <a:blip r:embed="rId3">
            <a:alphaModFix/>
          </a:blip>
          <a:srcRect/>
          <a:stretch/>
        </p:blipFill>
        <p:spPr>
          <a:xfrm>
            <a:off x="219148" y="3319974"/>
            <a:ext cx="3036350" cy="3036350"/>
          </a:xfrm>
          <a:prstGeom prst="rect">
            <a:avLst/>
          </a:prstGeom>
          <a:noFill/>
          <a:ln>
            <a:noFill/>
          </a:ln>
        </p:spPr>
      </p:pic>
      <p:pic>
        <p:nvPicPr>
          <p:cNvPr id="87" name="Google Shape;87;p1"/>
          <p:cNvPicPr preferRelativeResize="0"/>
          <p:nvPr/>
        </p:nvPicPr>
        <p:blipFill rotWithShape="1">
          <a:blip r:embed="rId4">
            <a:alphaModFix/>
          </a:blip>
          <a:srcRect/>
          <a:stretch/>
        </p:blipFill>
        <p:spPr>
          <a:xfrm>
            <a:off x="3255504" y="3319977"/>
            <a:ext cx="2847044" cy="2847044"/>
          </a:xfrm>
          <a:prstGeom prst="rect">
            <a:avLst/>
          </a:prstGeom>
          <a:noFill/>
          <a:ln>
            <a:noFill/>
          </a:ln>
        </p:spPr>
      </p:pic>
      <p:pic>
        <p:nvPicPr>
          <p:cNvPr id="88" name="Google Shape;88;p1"/>
          <p:cNvPicPr preferRelativeResize="0"/>
          <p:nvPr/>
        </p:nvPicPr>
        <p:blipFill rotWithShape="1">
          <a:blip r:embed="rId5">
            <a:alphaModFix/>
          </a:blip>
          <a:srcRect/>
          <a:stretch/>
        </p:blipFill>
        <p:spPr>
          <a:xfrm>
            <a:off x="6464115" y="3414624"/>
            <a:ext cx="2847050" cy="2847050"/>
          </a:xfrm>
          <a:prstGeom prst="rect">
            <a:avLst/>
          </a:prstGeom>
          <a:noFill/>
          <a:ln>
            <a:noFill/>
          </a:ln>
        </p:spPr>
      </p:pic>
      <p:pic>
        <p:nvPicPr>
          <p:cNvPr id="89" name="Google Shape;89;p1"/>
          <p:cNvPicPr preferRelativeResize="0"/>
          <p:nvPr/>
        </p:nvPicPr>
        <p:blipFill rotWithShape="1">
          <a:blip r:embed="rId6">
            <a:alphaModFix/>
          </a:blip>
          <a:srcRect/>
          <a:stretch/>
        </p:blipFill>
        <p:spPr>
          <a:xfrm>
            <a:off x="9436752" y="3208101"/>
            <a:ext cx="2615855" cy="307078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4" name="Google Shape;90;p2">
            <a:extLst>
              <a:ext uri="{FF2B5EF4-FFF2-40B4-BE49-F238E27FC236}">
                <a16:creationId xmlns:a16="http://schemas.microsoft.com/office/drawing/2014/main" id="{6873620C-87C4-1D51-8F9E-D81AEDBE203C}"/>
              </a:ext>
            </a:extLst>
          </p:cNvPr>
          <p:cNvSpPr txBox="1"/>
          <p:nvPr/>
        </p:nvSpPr>
        <p:spPr>
          <a:xfrm>
            <a:off x="397563" y="667695"/>
            <a:ext cx="24488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5" name="Google Shape;91;p2">
            <a:extLst>
              <a:ext uri="{FF2B5EF4-FFF2-40B4-BE49-F238E27FC236}">
                <a16:creationId xmlns:a16="http://schemas.microsoft.com/office/drawing/2014/main" id="{104BB16A-91F8-CEE5-51C5-98A2AAB05875}"/>
              </a:ext>
            </a:extLst>
          </p:cNvPr>
          <p:cNvSpPr txBox="1"/>
          <p:nvPr/>
        </p:nvSpPr>
        <p:spPr>
          <a:xfrm>
            <a:off x="397564" y="1577107"/>
            <a:ext cx="8535422" cy="4247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err="1">
                <a:solidFill>
                  <a:schemeClr val="dk1"/>
                </a:solidFill>
                <a:latin typeface="Roboto" panose="02000000000000000000" pitchFamily="2" charset="0"/>
                <a:ea typeface="Roboto" panose="02000000000000000000" pitchFamily="2" charset="0"/>
                <a:sym typeface="Arial"/>
              </a:rPr>
              <a:t>Acucar</a:t>
            </a:r>
            <a:endParaRPr lang="pt-BR" sz="1800" b="1" i="0" u="none" strike="noStrike" cap="none" dirty="0">
              <a:solidFill>
                <a:schemeClr val="dk1"/>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err="1">
                <a:solidFill>
                  <a:schemeClr val="dk1"/>
                </a:solidFill>
                <a:latin typeface="Roboto" panose="02000000000000000000" pitchFamily="2" charset="0"/>
                <a:ea typeface="Roboto" panose="02000000000000000000" pitchFamily="2" charset="0"/>
                <a:sym typeface="Arial"/>
              </a:rPr>
              <a:t>Adocante</a:t>
            </a:r>
            <a:endParaRPr lang="pt-BR" sz="1800" b="1" i="0" u="none" strike="noStrike" cap="none" dirty="0">
              <a:solidFill>
                <a:schemeClr val="dk1"/>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Chantilly</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Cobertura e Recheio</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Creme de Amendoim</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Creme de Avela e Chocolate</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Creme de Leite</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Doce de Leite</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Doces Diversos</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Gelatina</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Geleia</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Ingrediente para Preparo</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Leite Condensado</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Mel</a:t>
            </a:r>
          </a:p>
          <a:p>
            <a:pPr marL="0" marR="0" lvl="0" indent="0" algn="l" rtl="0">
              <a:lnSpc>
                <a:spcPct val="100000"/>
              </a:lnSpc>
              <a:spcBef>
                <a:spcPts val="0"/>
              </a:spcBef>
              <a:spcAft>
                <a:spcPts val="0"/>
              </a:spcAft>
              <a:buClr>
                <a:srgbClr val="000000"/>
              </a:buClr>
              <a:buSzPts val="20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1800" b="1" i="0" u="none" strike="noStrike" cap="none" dirty="0">
                <a:solidFill>
                  <a:schemeClr val="dk1"/>
                </a:solidFill>
                <a:latin typeface="Roboto" panose="02000000000000000000" pitchFamily="2" charset="0"/>
                <a:ea typeface="Roboto" panose="02000000000000000000" pitchFamily="2" charset="0"/>
                <a:sym typeface="Arial"/>
              </a:rPr>
              <a:t>Mistura em </a:t>
            </a:r>
            <a:r>
              <a:rPr lang="pt-BR" sz="1800" b="1" i="0" u="none" strike="noStrike" cap="none" dirty="0" err="1">
                <a:solidFill>
                  <a:schemeClr val="dk1"/>
                </a:solidFill>
                <a:latin typeface="Roboto" panose="02000000000000000000" pitchFamily="2" charset="0"/>
                <a:ea typeface="Roboto" panose="02000000000000000000" pitchFamily="2" charset="0"/>
                <a:sym typeface="Arial"/>
              </a:rPr>
              <a:t>Po</a:t>
            </a:r>
            <a:r>
              <a:rPr lang="pt-BR" sz="1800" b="1" i="0" u="none" strike="noStrike" cap="none" dirty="0">
                <a:solidFill>
                  <a:schemeClr val="dk1"/>
                </a:solidFill>
                <a:latin typeface="Roboto" panose="02000000000000000000" pitchFamily="2" charset="0"/>
                <a:ea typeface="Roboto" panose="02000000000000000000" pitchFamily="2" charset="0"/>
                <a:sym typeface="Arial"/>
              </a:rPr>
              <a:t> para Preparo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açúcar</a:t>
            </a:r>
            <a:r>
              <a:rPr lang="pt-BR" sz="1800" b="0" i="0" u="none" strike="noStrike" cap="none" dirty="0">
                <a:solidFill>
                  <a:srgbClr val="202124"/>
                </a:solidFill>
                <a:latin typeface="Roboto"/>
                <a:ea typeface="Roboto"/>
                <a:cs typeface="Roboto"/>
                <a:sym typeface="Roboto"/>
              </a:rPr>
              <a:t> é um termo genérico para carboidratos cristalizados comestíveis, principalmente sacarose, lactose e frutose. A sua principal característica é o sabor adocicado. Entram nessa categorias os diversos tipos de açucares que temos disponíveis, como o refinado, o mascavo, em cubos, o cristal, o demerara, light.</a:t>
            </a:r>
          </a:p>
        </p:txBody>
      </p:sp>
      <p:sp>
        <p:nvSpPr>
          <p:cNvPr id="98" name="Google Shape;98;p4"/>
          <p:cNvSpPr txBox="1"/>
          <p:nvPr/>
        </p:nvSpPr>
        <p:spPr>
          <a:xfrm>
            <a:off x="1809713" y="576577"/>
            <a:ext cx="831809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err="1">
                <a:solidFill>
                  <a:schemeClr val="dk1"/>
                </a:solidFill>
                <a:latin typeface="Roboto" panose="02000000000000000000" pitchFamily="2" charset="0"/>
                <a:ea typeface="Roboto" panose="02000000000000000000" pitchFamily="2" charset="0"/>
                <a:sym typeface="Arial"/>
              </a:rPr>
              <a:t>Acucar</a:t>
            </a:r>
            <a:endParaRPr lang="pt-BR" sz="2400" b="1" i="0" u="none" strike="noStrike" cap="none" dirty="0">
              <a:solidFill>
                <a:schemeClr val="dk1"/>
              </a:solidFill>
              <a:latin typeface="Roboto" panose="02000000000000000000" pitchFamily="2" charset="0"/>
              <a:ea typeface="Roboto" panose="02000000000000000000" pitchFamily="2" charset="0"/>
              <a:sym typeface="Arial"/>
            </a:endParaRPr>
          </a:p>
        </p:txBody>
      </p:sp>
      <p:pic>
        <p:nvPicPr>
          <p:cNvPr id="8" name="Google Shape;103;p3">
            <a:extLst>
              <a:ext uri="{FF2B5EF4-FFF2-40B4-BE49-F238E27FC236}">
                <a16:creationId xmlns:a16="http://schemas.microsoft.com/office/drawing/2014/main" id="{A74894D0-60E6-4823-2AFD-3D0274AC8E4D}"/>
              </a:ext>
            </a:extLst>
          </p:cNvPr>
          <p:cNvPicPr preferRelativeResize="0"/>
          <p:nvPr/>
        </p:nvPicPr>
        <p:blipFill rotWithShape="1">
          <a:blip r:embed="rId3">
            <a:alphaModFix/>
          </a:blip>
          <a:srcRect/>
          <a:stretch/>
        </p:blipFill>
        <p:spPr>
          <a:xfrm>
            <a:off x="880155" y="3974202"/>
            <a:ext cx="2143125" cy="2143125"/>
          </a:xfrm>
          <a:prstGeom prst="rect">
            <a:avLst/>
          </a:prstGeom>
          <a:noFill/>
          <a:ln>
            <a:noFill/>
          </a:ln>
        </p:spPr>
      </p:pic>
      <p:pic>
        <p:nvPicPr>
          <p:cNvPr id="9" name="Google Shape;104;p3">
            <a:extLst>
              <a:ext uri="{FF2B5EF4-FFF2-40B4-BE49-F238E27FC236}">
                <a16:creationId xmlns:a16="http://schemas.microsoft.com/office/drawing/2014/main" id="{C4DF4A1C-E869-DF62-F0A3-D01EB31CCBDA}"/>
              </a:ext>
            </a:extLst>
          </p:cNvPr>
          <p:cNvPicPr preferRelativeResize="0"/>
          <p:nvPr/>
        </p:nvPicPr>
        <p:blipFill rotWithShape="1">
          <a:blip r:embed="rId4">
            <a:alphaModFix/>
          </a:blip>
          <a:srcRect/>
          <a:stretch/>
        </p:blipFill>
        <p:spPr>
          <a:xfrm>
            <a:off x="3394419" y="3974201"/>
            <a:ext cx="2143125" cy="2143125"/>
          </a:xfrm>
          <a:prstGeom prst="rect">
            <a:avLst/>
          </a:prstGeom>
          <a:noFill/>
          <a:ln>
            <a:noFill/>
          </a:ln>
        </p:spPr>
      </p:pic>
      <p:pic>
        <p:nvPicPr>
          <p:cNvPr id="10" name="Google Shape;105;p3">
            <a:extLst>
              <a:ext uri="{FF2B5EF4-FFF2-40B4-BE49-F238E27FC236}">
                <a16:creationId xmlns:a16="http://schemas.microsoft.com/office/drawing/2014/main" id="{37DC685F-977E-A46A-6462-A276303B246D}"/>
              </a:ext>
            </a:extLst>
          </p:cNvPr>
          <p:cNvPicPr preferRelativeResize="0"/>
          <p:nvPr/>
        </p:nvPicPr>
        <p:blipFill rotWithShape="1">
          <a:blip r:embed="rId5">
            <a:alphaModFix/>
          </a:blip>
          <a:srcRect/>
          <a:stretch/>
        </p:blipFill>
        <p:spPr>
          <a:xfrm>
            <a:off x="6262262" y="3974201"/>
            <a:ext cx="1578715" cy="2143126"/>
          </a:xfrm>
          <a:prstGeom prst="rect">
            <a:avLst/>
          </a:prstGeom>
          <a:noFill/>
          <a:ln>
            <a:noFill/>
          </a:ln>
        </p:spPr>
      </p:pic>
      <p:pic>
        <p:nvPicPr>
          <p:cNvPr id="11" name="Google Shape;106;p3">
            <a:extLst>
              <a:ext uri="{FF2B5EF4-FFF2-40B4-BE49-F238E27FC236}">
                <a16:creationId xmlns:a16="http://schemas.microsoft.com/office/drawing/2014/main" id="{DA8EFB35-17B2-4820-4ECF-11F6688A10B8}"/>
              </a:ext>
            </a:extLst>
          </p:cNvPr>
          <p:cNvPicPr preferRelativeResize="0"/>
          <p:nvPr/>
        </p:nvPicPr>
        <p:blipFill rotWithShape="1">
          <a:blip r:embed="rId6">
            <a:alphaModFix/>
          </a:blip>
          <a:srcRect/>
          <a:stretch/>
        </p:blipFill>
        <p:spPr>
          <a:xfrm>
            <a:off x="8943767" y="3854932"/>
            <a:ext cx="2368075" cy="2368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Adoçantes</a:t>
            </a:r>
            <a:r>
              <a:rPr lang="pt-BR" sz="1800" b="0" i="0" u="none" strike="noStrike" cap="none" dirty="0">
                <a:solidFill>
                  <a:srgbClr val="202124"/>
                </a:solidFill>
                <a:latin typeface="Roboto"/>
                <a:ea typeface="Roboto"/>
                <a:cs typeface="Roboto"/>
                <a:sym typeface="Roboto"/>
              </a:rPr>
              <a:t> ou edulcorantes são substâncias de baixo ou inexistente valor energético que proporcionam a um alimento o gosto doce.</a:t>
            </a:r>
          </a:p>
        </p:txBody>
      </p:sp>
      <p:sp>
        <p:nvSpPr>
          <p:cNvPr id="98" name="Google Shape;98;p4"/>
          <p:cNvSpPr txBox="1"/>
          <p:nvPr/>
        </p:nvSpPr>
        <p:spPr>
          <a:xfrm>
            <a:off x="2096456" y="605450"/>
            <a:ext cx="7999078"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err="1">
                <a:solidFill>
                  <a:schemeClr val="dk1"/>
                </a:solidFill>
                <a:latin typeface="Roboto" panose="02000000000000000000" pitchFamily="2" charset="0"/>
                <a:ea typeface="Roboto" panose="02000000000000000000" pitchFamily="2" charset="0"/>
                <a:sym typeface="Arial"/>
              </a:rPr>
              <a:t>Adocante</a:t>
            </a:r>
            <a:endParaRPr lang="pt-BR" sz="2400" b="1" i="0" u="none" strike="noStrike" cap="none" dirty="0">
              <a:solidFill>
                <a:schemeClr val="dk1"/>
              </a:solidFill>
              <a:latin typeface="Roboto" panose="02000000000000000000" pitchFamily="2" charset="0"/>
              <a:ea typeface="Roboto" panose="02000000000000000000" pitchFamily="2" charset="0"/>
              <a:sym typeface="Arial"/>
            </a:endParaRPr>
          </a:p>
        </p:txBody>
      </p:sp>
      <p:pic>
        <p:nvPicPr>
          <p:cNvPr id="6" name="Google Shape;114;p4">
            <a:extLst>
              <a:ext uri="{FF2B5EF4-FFF2-40B4-BE49-F238E27FC236}">
                <a16:creationId xmlns:a16="http://schemas.microsoft.com/office/drawing/2014/main" id="{070F8E9A-47F6-5388-4127-8CE6101B1203}"/>
              </a:ext>
            </a:extLst>
          </p:cNvPr>
          <p:cNvPicPr preferRelativeResize="0"/>
          <p:nvPr/>
        </p:nvPicPr>
        <p:blipFill rotWithShape="1">
          <a:blip r:embed="rId3">
            <a:alphaModFix/>
          </a:blip>
          <a:srcRect/>
          <a:stretch/>
        </p:blipFill>
        <p:spPr>
          <a:xfrm>
            <a:off x="1173941" y="3316393"/>
            <a:ext cx="3103092" cy="3049847"/>
          </a:xfrm>
          <a:prstGeom prst="rect">
            <a:avLst/>
          </a:prstGeom>
          <a:noFill/>
          <a:ln>
            <a:noFill/>
          </a:ln>
        </p:spPr>
      </p:pic>
      <p:pic>
        <p:nvPicPr>
          <p:cNvPr id="7" name="Google Shape;115;p4">
            <a:extLst>
              <a:ext uri="{FF2B5EF4-FFF2-40B4-BE49-F238E27FC236}">
                <a16:creationId xmlns:a16="http://schemas.microsoft.com/office/drawing/2014/main" id="{4C44A94D-53D2-5D87-E35F-C9995C27BFCB}"/>
              </a:ext>
            </a:extLst>
          </p:cNvPr>
          <p:cNvPicPr preferRelativeResize="0"/>
          <p:nvPr/>
        </p:nvPicPr>
        <p:blipFill rotWithShape="1">
          <a:blip r:embed="rId4">
            <a:alphaModFix/>
          </a:blip>
          <a:srcRect/>
          <a:stretch/>
        </p:blipFill>
        <p:spPr>
          <a:xfrm>
            <a:off x="4739221" y="3835039"/>
            <a:ext cx="2713548" cy="2531201"/>
          </a:xfrm>
          <a:prstGeom prst="rect">
            <a:avLst/>
          </a:prstGeom>
          <a:noFill/>
          <a:ln>
            <a:noFill/>
          </a:ln>
        </p:spPr>
      </p:pic>
      <p:pic>
        <p:nvPicPr>
          <p:cNvPr id="8" name="Google Shape;116;p4">
            <a:extLst>
              <a:ext uri="{FF2B5EF4-FFF2-40B4-BE49-F238E27FC236}">
                <a16:creationId xmlns:a16="http://schemas.microsoft.com/office/drawing/2014/main" id="{A11E9A37-C190-C241-AA33-5C73208469F4}"/>
              </a:ext>
            </a:extLst>
          </p:cNvPr>
          <p:cNvPicPr preferRelativeResize="0"/>
          <p:nvPr/>
        </p:nvPicPr>
        <p:blipFill rotWithShape="1">
          <a:blip r:embed="rId5">
            <a:alphaModFix/>
          </a:blip>
          <a:srcRect/>
          <a:stretch/>
        </p:blipFill>
        <p:spPr>
          <a:xfrm>
            <a:off x="8450826" y="3429000"/>
            <a:ext cx="2424555" cy="276658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chantilly</a:t>
            </a:r>
            <a:r>
              <a:rPr lang="pt-BR" sz="1800" i="0" u="none" strike="noStrike" cap="none" dirty="0">
                <a:solidFill>
                  <a:srgbClr val="202124"/>
                </a:solidFill>
                <a:latin typeface="Roboto"/>
                <a:ea typeface="Roboto"/>
                <a:cs typeface="Roboto"/>
                <a:sym typeface="Roboto"/>
              </a:rPr>
              <a:t> ou chantili é um creme feito de creme de leite fresco, fortemente emulsionado, açucarado, podendo ter também um leve aroma de baunilha. Serve para ser recheio e cobertura de bolos, colocado em cafés, etc.</a:t>
            </a:r>
          </a:p>
        </p:txBody>
      </p:sp>
      <p:sp>
        <p:nvSpPr>
          <p:cNvPr id="98" name="Google Shape;98;p4"/>
          <p:cNvSpPr txBox="1"/>
          <p:nvPr/>
        </p:nvSpPr>
        <p:spPr>
          <a:xfrm>
            <a:off x="1830985" y="576624"/>
            <a:ext cx="7999078"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Chantilly</a:t>
            </a:r>
          </a:p>
        </p:txBody>
      </p:sp>
      <p:pic>
        <p:nvPicPr>
          <p:cNvPr id="1026" name="Picture 2" descr="Chantilly Chanty MIX AMÉLIA Tradicional 1 Litro | Pão de Açúcar">
            <a:extLst>
              <a:ext uri="{FF2B5EF4-FFF2-40B4-BE49-F238E27FC236}">
                <a16:creationId xmlns:a16="http://schemas.microsoft.com/office/drawing/2014/main" id="{A1B45764-BE1A-EF73-AABA-A366132CF4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143" y="3318667"/>
            <a:ext cx="3040626" cy="30406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antilly Spray VIGOR 250g | Pão de Açúcar">
            <a:extLst>
              <a:ext uri="{FF2B5EF4-FFF2-40B4-BE49-F238E27FC236}">
                <a16:creationId xmlns:a16="http://schemas.microsoft.com/office/drawing/2014/main" id="{1730934C-92AA-D844-FBE5-B24E54554D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3640" y="3194045"/>
            <a:ext cx="3232355" cy="3232355"/>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m 4">
            <a:extLst>
              <a:ext uri="{FF2B5EF4-FFF2-40B4-BE49-F238E27FC236}">
                <a16:creationId xmlns:a16="http://schemas.microsoft.com/office/drawing/2014/main" id="{EF91EC03-2F74-6CE8-FD2C-8E495D4EC97E}"/>
              </a:ext>
            </a:extLst>
          </p:cNvPr>
          <p:cNvPicPr>
            <a:picLocks noChangeAspect="1"/>
          </p:cNvPicPr>
          <p:nvPr/>
        </p:nvPicPr>
        <p:blipFill>
          <a:blip r:embed="rId5"/>
          <a:stretch>
            <a:fillRect/>
          </a:stretch>
        </p:blipFill>
        <p:spPr>
          <a:xfrm>
            <a:off x="6095995" y="3539198"/>
            <a:ext cx="2148900" cy="2599564"/>
          </a:xfrm>
          <a:prstGeom prst="rect">
            <a:avLst/>
          </a:prstGeom>
        </p:spPr>
      </p:pic>
      <p:pic>
        <p:nvPicPr>
          <p:cNvPr id="1034" name="Picture 10" descr="Chantilly em Pó Yoki Pacote 50g | Super Primavera">
            <a:extLst>
              <a:ext uri="{FF2B5EF4-FFF2-40B4-BE49-F238E27FC236}">
                <a16:creationId xmlns:a16="http://schemas.microsoft.com/office/drawing/2014/main" id="{8E9EB655-7BFB-44D1-668C-C0A02EC268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20817" y="3409405"/>
            <a:ext cx="2895040" cy="2895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475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70" name="Google Shape;270;p17"/>
          <p:cNvPicPr preferRelativeResize="0"/>
          <p:nvPr/>
        </p:nvPicPr>
        <p:blipFill rotWithShape="1">
          <a:blip r:embed="rId3">
            <a:alphaModFix/>
          </a:blip>
          <a:srcRect/>
          <a:stretch/>
        </p:blipFill>
        <p:spPr>
          <a:xfrm>
            <a:off x="485220" y="3617637"/>
            <a:ext cx="1318407" cy="2738230"/>
          </a:xfrm>
          <a:prstGeom prst="rect">
            <a:avLst/>
          </a:prstGeom>
          <a:noFill/>
          <a:ln>
            <a:noFill/>
          </a:ln>
        </p:spPr>
      </p:pic>
      <p:pic>
        <p:nvPicPr>
          <p:cNvPr id="271" name="Google Shape;271;p17"/>
          <p:cNvPicPr preferRelativeResize="0"/>
          <p:nvPr/>
        </p:nvPicPr>
        <p:blipFill rotWithShape="1">
          <a:blip r:embed="rId4">
            <a:alphaModFix/>
          </a:blip>
          <a:srcRect l="22849" r="22896"/>
          <a:stretch/>
        </p:blipFill>
        <p:spPr>
          <a:xfrm>
            <a:off x="2072810" y="3617637"/>
            <a:ext cx="1587980" cy="2926867"/>
          </a:xfrm>
          <a:prstGeom prst="rect">
            <a:avLst/>
          </a:prstGeom>
          <a:noFill/>
          <a:ln>
            <a:noFill/>
          </a:ln>
        </p:spPr>
      </p:pic>
      <p:pic>
        <p:nvPicPr>
          <p:cNvPr id="272" name="Google Shape;272;p17"/>
          <p:cNvPicPr preferRelativeResize="0"/>
          <p:nvPr/>
        </p:nvPicPr>
        <p:blipFill rotWithShape="1">
          <a:blip r:embed="rId5">
            <a:alphaModFix/>
          </a:blip>
          <a:srcRect/>
          <a:stretch/>
        </p:blipFill>
        <p:spPr>
          <a:xfrm>
            <a:off x="3604861" y="3967367"/>
            <a:ext cx="2388500" cy="2388500"/>
          </a:xfrm>
          <a:prstGeom prst="rect">
            <a:avLst/>
          </a:prstGeom>
          <a:noFill/>
          <a:ln>
            <a:noFill/>
          </a:ln>
        </p:spPr>
      </p:pic>
      <p:sp>
        <p:nvSpPr>
          <p:cNvPr id="273" name="Google Shape;273;p17"/>
          <p:cNvSpPr txBox="1"/>
          <p:nvPr/>
        </p:nvSpPr>
        <p:spPr>
          <a:xfrm>
            <a:off x="3853006" y="6171221"/>
            <a:ext cx="2140355"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Glitter comestível</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pic>
        <p:nvPicPr>
          <p:cNvPr id="274" name="Google Shape;274;p17"/>
          <p:cNvPicPr preferRelativeResize="0"/>
          <p:nvPr/>
        </p:nvPicPr>
        <p:blipFill rotWithShape="1">
          <a:blip r:embed="rId6">
            <a:alphaModFix/>
          </a:blip>
          <a:srcRect/>
          <a:stretch/>
        </p:blipFill>
        <p:spPr>
          <a:xfrm>
            <a:off x="5786975" y="3883103"/>
            <a:ext cx="2388500" cy="2388500"/>
          </a:xfrm>
          <a:prstGeom prst="rect">
            <a:avLst/>
          </a:prstGeom>
          <a:noFill/>
          <a:ln>
            <a:noFill/>
          </a:ln>
        </p:spPr>
      </p:pic>
      <p:pic>
        <p:nvPicPr>
          <p:cNvPr id="275" name="Google Shape;275;p17"/>
          <p:cNvPicPr preferRelativeResize="0"/>
          <p:nvPr/>
        </p:nvPicPr>
        <p:blipFill rotWithShape="1">
          <a:blip r:embed="rId7">
            <a:alphaModFix/>
          </a:blip>
          <a:srcRect/>
          <a:stretch/>
        </p:blipFill>
        <p:spPr>
          <a:xfrm>
            <a:off x="7864599" y="4006084"/>
            <a:ext cx="2143125" cy="2143125"/>
          </a:xfrm>
          <a:prstGeom prst="rect">
            <a:avLst/>
          </a:prstGeom>
          <a:noFill/>
          <a:ln>
            <a:noFill/>
          </a:ln>
        </p:spPr>
      </p:pic>
      <p:sp>
        <p:nvSpPr>
          <p:cNvPr id="11" name="Google Shape;98;p4">
            <a:extLst>
              <a:ext uri="{FF2B5EF4-FFF2-40B4-BE49-F238E27FC236}">
                <a16:creationId xmlns:a16="http://schemas.microsoft.com/office/drawing/2014/main" id="{295532D7-5A04-4E2F-2962-3982F8ABCA22}"/>
              </a:ext>
            </a:extLst>
          </p:cNvPr>
          <p:cNvSpPr txBox="1"/>
          <p:nvPr/>
        </p:nvSpPr>
        <p:spPr>
          <a:xfrm>
            <a:off x="1032834" y="700228"/>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Cobertura e Recheio</a:t>
            </a:r>
          </a:p>
        </p:txBody>
      </p:sp>
      <p:sp>
        <p:nvSpPr>
          <p:cNvPr id="13" name="Google Shape;96;p4">
            <a:extLst>
              <a:ext uri="{FF2B5EF4-FFF2-40B4-BE49-F238E27FC236}">
                <a16:creationId xmlns:a16="http://schemas.microsoft.com/office/drawing/2014/main" id="{1DE44A4D-BA08-9740-B537-CB851FA7E312}"/>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Entram nessa categoria todos os produtos utilizados como cobertura para algum doce, como fios de ovos, </a:t>
            </a:r>
            <a:r>
              <a:rPr lang="pt-BR" sz="1800" i="0" u="none" strike="noStrike" cap="none" dirty="0" err="1">
                <a:solidFill>
                  <a:srgbClr val="202124"/>
                </a:solidFill>
                <a:latin typeface="Roboto"/>
                <a:ea typeface="Roboto"/>
                <a:cs typeface="Roboto"/>
                <a:sym typeface="Roboto"/>
              </a:rPr>
              <a:t>transfer</a:t>
            </a:r>
            <a:r>
              <a:rPr lang="pt-BR" sz="1800" i="0" u="none" strike="noStrike" cap="none" dirty="0">
                <a:solidFill>
                  <a:srgbClr val="202124"/>
                </a:solidFill>
                <a:latin typeface="Roboto"/>
                <a:ea typeface="Roboto"/>
                <a:cs typeface="Roboto"/>
                <a:sym typeface="Roboto"/>
              </a:rPr>
              <a:t> para chocolate, papel de arroz comestível, glitter comestível, etc.</a:t>
            </a: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FF0000"/>
                </a:solidFill>
                <a:latin typeface="Roboto"/>
                <a:ea typeface="Roboto"/>
                <a:cs typeface="Roboto"/>
                <a:sym typeface="Roboto"/>
              </a:rPr>
              <a:t>Atenção: </a:t>
            </a:r>
            <a:r>
              <a:rPr lang="pt-BR" sz="1800" i="0" u="none" strike="noStrike" cap="none" dirty="0">
                <a:solidFill>
                  <a:srgbClr val="202124"/>
                </a:solidFill>
                <a:latin typeface="Roboto"/>
                <a:ea typeface="Roboto"/>
                <a:cs typeface="Roboto"/>
                <a:sym typeface="Roboto"/>
              </a:rPr>
              <a:t>chocolates com a finalidade de cobertura entram nessa categoria.</a:t>
            </a:r>
          </a:p>
        </p:txBody>
      </p:sp>
      <p:pic>
        <p:nvPicPr>
          <p:cNvPr id="1026" name="Picture 2" descr="Fio De Ovos Doce &amp; Sabor 200G - Natural da Terra">
            <a:extLst>
              <a:ext uri="{FF2B5EF4-FFF2-40B4-BE49-F238E27FC236}">
                <a16:creationId xmlns:a16="http://schemas.microsoft.com/office/drawing/2014/main" id="{778E625C-FB02-95FD-FB37-211465E323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1762" y="3789467"/>
            <a:ext cx="2359742" cy="23597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4"/>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Creme de amendoim</a:t>
            </a:r>
            <a:r>
              <a:rPr lang="pt-BR" sz="1800" i="0" u="none" strike="noStrike" cap="none" dirty="0">
                <a:solidFill>
                  <a:srgbClr val="202124"/>
                </a:solidFill>
                <a:latin typeface="Roboto"/>
                <a:ea typeface="Roboto"/>
                <a:cs typeface="Roboto"/>
                <a:sym typeface="Roboto"/>
              </a:rPr>
              <a:t>, também conhecido por manteiga ou pasta de amendoim, é uma substância pastosa feita de apenas amendoins torrados e moídos, até virar uma pasta, podendo ser adicionado sal ou açúcar.</a:t>
            </a:r>
          </a:p>
        </p:txBody>
      </p:sp>
      <p:sp>
        <p:nvSpPr>
          <p:cNvPr id="98" name="Google Shape;98;p4"/>
          <p:cNvSpPr txBox="1"/>
          <p:nvPr/>
        </p:nvSpPr>
        <p:spPr>
          <a:xfrm>
            <a:off x="1213979" y="431600"/>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Creme de Amendoim</a:t>
            </a:r>
          </a:p>
        </p:txBody>
      </p:sp>
      <p:pic>
        <p:nvPicPr>
          <p:cNvPr id="5" name="Google Shape;136;p6">
            <a:extLst>
              <a:ext uri="{FF2B5EF4-FFF2-40B4-BE49-F238E27FC236}">
                <a16:creationId xmlns:a16="http://schemas.microsoft.com/office/drawing/2014/main" id="{48E32BE7-E8A6-1C61-01B9-09ADBB649072}"/>
              </a:ext>
            </a:extLst>
          </p:cNvPr>
          <p:cNvPicPr preferRelativeResize="0"/>
          <p:nvPr/>
        </p:nvPicPr>
        <p:blipFill rotWithShape="1">
          <a:blip r:embed="rId3">
            <a:alphaModFix/>
          </a:blip>
          <a:srcRect/>
          <a:stretch/>
        </p:blipFill>
        <p:spPr>
          <a:xfrm>
            <a:off x="1213979" y="3827283"/>
            <a:ext cx="2143125" cy="2143125"/>
          </a:xfrm>
          <a:prstGeom prst="rect">
            <a:avLst/>
          </a:prstGeom>
          <a:noFill/>
          <a:ln>
            <a:noFill/>
          </a:ln>
        </p:spPr>
      </p:pic>
      <p:pic>
        <p:nvPicPr>
          <p:cNvPr id="6" name="Google Shape;137;p6">
            <a:extLst>
              <a:ext uri="{FF2B5EF4-FFF2-40B4-BE49-F238E27FC236}">
                <a16:creationId xmlns:a16="http://schemas.microsoft.com/office/drawing/2014/main" id="{AC262E96-38D8-8976-21CB-71C50FE1E7A1}"/>
              </a:ext>
            </a:extLst>
          </p:cNvPr>
          <p:cNvPicPr preferRelativeResize="0"/>
          <p:nvPr/>
        </p:nvPicPr>
        <p:blipFill rotWithShape="1">
          <a:blip r:embed="rId4">
            <a:alphaModFix/>
          </a:blip>
          <a:srcRect/>
          <a:stretch/>
        </p:blipFill>
        <p:spPr>
          <a:xfrm>
            <a:off x="4962777" y="3908245"/>
            <a:ext cx="2314575" cy="1981200"/>
          </a:xfrm>
          <a:prstGeom prst="rect">
            <a:avLst/>
          </a:prstGeom>
          <a:noFill/>
          <a:ln>
            <a:noFill/>
          </a:ln>
        </p:spPr>
      </p:pic>
      <p:pic>
        <p:nvPicPr>
          <p:cNvPr id="7" name="Google Shape;138;p6">
            <a:extLst>
              <a:ext uri="{FF2B5EF4-FFF2-40B4-BE49-F238E27FC236}">
                <a16:creationId xmlns:a16="http://schemas.microsoft.com/office/drawing/2014/main" id="{FFDFA4D6-F32A-15F8-79CC-92766801699E}"/>
              </a:ext>
            </a:extLst>
          </p:cNvPr>
          <p:cNvPicPr preferRelativeResize="0"/>
          <p:nvPr/>
        </p:nvPicPr>
        <p:blipFill rotWithShape="1">
          <a:blip r:embed="rId5">
            <a:alphaModFix/>
          </a:blip>
          <a:srcRect/>
          <a:stretch/>
        </p:blipFill>
        <p:spPr>
          <a:xfrm>
            <a:off x="8883025" y="3760717"/>
            <a:ext cx="2143125" cy="2143125"/>
          </a:xfrm>
          <a:prstGeom prst="rect">
            <a:avLst/>
          </a:prstGeom>
          <a:noFill/>
          <a:ln>
            <a:noFill/>
          </a:ln>
        </p:spPr>
      </p:pic>
    </p:spTree>
    <p:extLst>
      <p:ext uri="{BB962C8B-B14F-4D97-AF65-F5344CB8AC3E}">
        <p14:creationId xmlns:p14="http://schemas.microsoft.com/office/powerpoint/2010/main" val="3105625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6" name="Google Shape;146;p7"/>
          <p:cNvPicPr preferRelativeResize="0"/>
          <p:nvPr/>
        </p:nvPicPr>
        <p:blipFill rotWithShape="1">
          <a:blip r:embed="rId3">
            <a:alphaModFix/>
          </a:blip>
          <a:srcRect/>
          <a:stretch/>
        </p:blipFill>
        <p:spPr>
          <a:xfrm>
            <a:off x="3565454" y="3874253"/>
            <a:ext cx="2530546" cy="2552147"/>
          </a:xfrm>
          <a:prstGeom prst="rect">
            <a:avLst/>
          </a:prstGeom>
          <a:noFill/>
          <a:ln>
            <a:noFill/>
          </a:ln>
        </p:spPr>
      </p:pic>
      <p:pic>
        <p:nvPicPr>
          <p:cNvPr id="147" name="Google Shape;147;p7"/>
          <p:cNvPicPr preferRelativeResize="0"/>
          <p:nvPr/>
        </p:nvPicPr>
        <p:blipFill rotWithShape="1">
          <a:blip r:embed="rId4">
            <a:alphaModFix/>
          </a:blip>
          <a:srcRect/>
          <a:stretch/>
        </p:blipFill>
        <p:spPr>
          <a:xfrm>
            <a:off x="6545297" y="4086739"/>
            <a:ext cx="2275871" cy="2308283"/>
          </a:xfrm>
          <a:prstGeom prst="rect">
            <a:avLst/>
          </a:prstGeom>
          <a:noFill/>
          <a:ln>
            <a:noFill/>
          </a:ln>
        </p:spPr>
      </p:pic>
      <p:pic>
        <p:nvPicPr>
          <p:cNvPr id="149" name="Google Shape;149;p7"/>
          <p:cNvPicPr preferRelativeResize="0"/>
          <p:nvPr/>
        </p:nvPicPr>
        <p:blipFill rotWithShape="1">
          <a:blip r:embed="rId5">
            <a:alphaModFix/>
          </a:blip>
          <a:srcRect/>
          <a:stretch/>
        </p:blipFill>
        <p:spPr>
          <a:xfrm>
            <a:off x="1004180" y="4120973"/>
            <a:ext cx="1739020" cy="2305427"/>
          </a:xfrm>
          <a:prstGeom prst="rect">
            <a:avLst/>
          </a:prstGeom>
          <a:noFill/>
          <a:ln>
            <a:noFill/>
          </a:ln>
        </p:spPr>
      </p:pic>
      <p:sp>
        <p:nvSpPr>
          <p:cNvPr id="9" name="Google Shape;98;p4">
            <a:extLst>
              <a:ext uri="{FF2B5EF4-FFF2-40B4-BE49-F238E27FC236}">
                <a16:creationId xmlns:a16="http://schemas.microsoft.com/office/drawing/2014/main" id="{0E913FC8-2753-A63C-8C1F-C3856C553202}"/>
              </a:ext>
            </a:extLst>
          </p:cNvPr>
          <p:cNvSpPr txBox="1"/>
          <p:nvPr/>
        </p:nvSpPr>
        <p:spPr>
          <a:xfrm>
            <a:off x="896180" y="608445"/>
            <a:ext cx="1039963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Creme de Avela e Chocolate</a:t>
            </a:r>
          </a:p>
        </p:txBody>
      </p:sp>
      <p:sp>
        <p:nvSpPr>
          <p:cNvPr id="11" name="Google Shape;96;p4">
            <a:extLst>
              <a:ext uri="{FF2B5EF4-FFF2-40B4-BE49-F238E27FC236}">
                <a16:creationId xmlns:a16="http://schemas.microsoft.com/office/drawing/2014/main" id="{08EF1079-A03C-A366-D754-DBE6265A6218}"/>
              </a:ext>
            </a:extLst>
          </p:cNvPr>
          <p:cNvSpPr txBox="1"/>
          <p:nvPr/>
        </p:nvSpPr>
        <p:spPr>
          <a:xfrm>
            <a:off x="735400" y="1500998"/>
            <a:ext cx="10721193"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creme de avelã </a:t>
            </a:r>
            <a:r>
              <a:rPr lang="pt-BR" sz="1800" i="0" u="none" strike="noStrike" cap="none" dirty="0">
                <a:solidFill>
                  <a:srgbClr val="202124"/>
                </a:solidFill>
                <a:latin typeface="Roboto"/>
                <a:ea typeface="Roboto"/>
                <a:cs typeface="Roboto"/>
                <a:sym typeface="Roboto"/>
              </a:rPr>
              <a:t>ou </a:t>
            </a:r>
            <a:r>
              <a:rPr lang="pt-BR" sz="1800" b="1" i="0" u="none" strike="noStrike" cap="none" dirty="0">
                <a:solidFill>
                  <a:srgbClr val="202124"/>
                </a:solidFill>
                <a:latin typeface="Roboto"/>
                <a:ea typeface="Roboto"/>
                <a:cs typeface="Roboto"/>
                <a:sym typeface="Roboto"/>
              </a:rPr>
              <a:t>chocolate</a:t>
            </a:r>
            <a:r>
              <a:rPr lang="pt-BR" sz="1800" i="0" u="none" strike="noStrike" cap="none" dirty="0">
                <a:solidFill>
                  <a:srgbClr val="202124"/>
                </a:solidFill>
                <a:latin typeface="Roboto"/>
                <a:ea typeface="Roboto"/>
                <a:cs typeface="Roboto"/>
                <a:sym typeface="Roboto"/>
              </a:rPr>
              <a:t> é considerado como uma forma modificada de </a:t>
            </a:r>
            <a:r>
              <a:rPr lang="pt-BR" sz="1800" i="0" u="none" strike="noStrike" cap="none" dirty="0" err="1">
                <a:solidFill>
                  <a:srgbClr val="202124"/>
                </a:solidFill>
                <a:latin typeface="Roboto"/>
                <a:ea typeface="Roboto"/>
                <a:cs typeface="Roboto"/>
                <a:sym typeface="Roboto"/>
              </a:rPr>
              <a:t>gianduja</a:t>
            </a:r>
            <a:r>
              <a:rPr lang="pt-BR" sz="1800" i="0" u="none" strike="noStrike" cap="none" dirty="0">
                <a:solidFill>
                  <a:srgbClr val="202124"/>
                </a:solidFill>
                <a:latin typeface="Roboto"/>
                <a:ea typeface="Roboto"/>
                <a:cs typeface="Roboto"/>
                <a:sym typeface="Roboto"/>
              </a:rPr>
              <a:t>, que é o termo designado para classificar a mistura de 70% chocolate e de 30% avelã. Os principais ingredientes são açúcar e óleos vegetais com avelã.</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Diferente do convencional, que seriam os chocolates em barra, é um creme, muito utilizado para recheios de doces, assim como para passar em pães, bolachas e outros alimentos que combinem com o chocolate e com o avelã.</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Entram nessa categoria todos os cremes de avelã ou de chocolate, como também as misturas dos dois.</a:t>
            </a:r>
          </a:p>
        </p:txBody>
      </p:sp>
      <p:pic>
        <p:nvPicPr>
          <p:cNvPr id="1026" name="Picture 2" descr="CREME DE AVELA BRANCO COM PED160 G BOM PRINCIPIO, Fest Sonho">
            <a:extLst>
              <a:ext uri="{FF2B5EF4-FFF2-40B4-BE49-F238E27FC236}">
                <a16:creationId xmlns:a16="http://schemas.microsoft.com/office/drawing/2014/main" id="{14462302-823F-0369-776F-A18B650E2F9A}"/>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9272" b="90508" l="6897" r="89425">
                        <a14:foregroundMark x1="25057" y1="10817" x2="67356" y2="9492"/>
                        <a14:foregroundMark x1="67356" y1="9492" x2="72414" y2="11921"/>
                        <a14:foregroundMark x1="9655" y1="31347" x2="13103" y2="38852"/>
                        <a14:foregroundMark x1="7126" y1="37086" x2="9195" y2="40177"/>
                        <a14:foregroundMark x1="19540" y1="81678" x2="54713" y2="90508"/>
                        <a14:foregroundMark x1="54713" y1="90508" x2="71954" y2="83002"/>
                      </a14:backgroundRemoval>
                    </a14:imgEffect>
                  </a14:imgLayer>
                </a14:imgProps>
              </a:ext>
              <a:ext uri="{28A0092B-C50C-407E-A947-70E740481C1C}">
                <a14:useLocalDpi xmlns:a14="http://schemas.microsoft.com/office/drawing/2010/main" val="0"/>
              </a:ext>
            </a:extLst>
          </a:blip>
          <a:srcRect/>
          <a:stretch>
            <a:fillRect/>
          </a:stretch>
        </p:blipFill>
        <p:spPr bwMode="auto">
          <a:xfrm>
            <a:off x="9270465" y="3972033"/>
            <a:ext cx="2436858" cy="25376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6" name="Google Shape;156;p8"/>
          <p:cNvPicPr preferRelativeResize="0"/>
          <p:nvPr/>
        </p:nvPicPr>
        <p:blipFill rotWithShape="1">
          <a:blip r:embed="rId3">
            <a:alphaModFix/>
          </a:blip>
          <a:srcRect/>
          <a:stretch/>
        </p:blipFill>
        <p:spPr>
          <a:xfrm>
            <a:off x="1366853" y="3817469"/>
            <a:ext cx="1971675" cy="2314575"/>
          </a:xfrm>
          <a:prstGeom prst="rect">
            <a:avLst/>
          </a:prstGeom>
          <a:noFill/>
          <a:ln>
            <a:noFill/>
          </a:ln>
        </p:spPr>
      </p:pic>
      <p:sp>
        <p:nvSpPr>
          <p:cNvPr id="9" name="Google Shape;98;p4">
            <a:extLst>
              <a:ext uri="{FF2B5EF4-FFF2-40B4-BE49-F238E27FC236}">
                <a16:creationId xmlns:a16="http://schemas.microsoft.com/office/drawing/2014/main" id="{874973FE-747A-EF19-BB6E-919CF163FB11}"/>
              </a:ext>
            </a:extLst>
          </p:cNvPr>
          <p:cNvSpPr txBox="1"/>
          <p:nvPr/>
        </p:nvSpPr>
        <p:spPr>
          <a:xfrm>
            <a:off x="1135469" y="626039"/>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Creme de Leite</a:t>
            </a:r>
          </a:p>
        </p:txBody>
      </p:sp>
      <p:sp>
        <p:nvSpPr>
          <p:cNvPr id="11" name="Google Shape;96;p4">
            <a:extLst>
              <a:ext uri="{FF2B5EF4-FFF2-40B4-BE49-F238E27FC236}">
                <a16:creationId xmlns:a16="http://schemas.microsoft.com/office/drawing/2014/main" id="{4E211081-75CD-5FA8-B02C-DBC91C7962B6}"/>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creme de leite </a:t>
            </a:r>
            <a:r>
              <a:rPr lang="pt-BR" sz="1800" i="0" u="none" strike="noStrike" cap="none" dirty="0">
                <a:solidFill>
                  <a:srgbClr val="202124"/>
                </a:solidFill>
                <a:latin typeface="Roboto"/>
                <a:ea typeface="Roboto"/>
                <a:cs typeface="Roboto"/>
                <a:sym typeface="Roboto"/>
              </a:rPr>
              <a:t>é a gordura do leite, um tipo de laticínio, muito utilizada em culinária, confeitaria e também como principal ingrediente da manteiga.</a:t>
            </a:r>
          </a:p>
        </p:txBody>
      </p:sp>
      <p:pic>
        <p:nvPicPr>
          <p:cNvPr id="2050" name="Picture 2" descr="Creme de Leite Piracanjuba 200g">
            <a:extLst>
              <a:ext uri="{FF2B5EF4-FFF2-40B4-BE49-F238E27FC236}">
                <a16:creationId xmlns:a16="http://schemas.microsoft.com/office/drawing/2014/main" id="{C17E09A8-7480-CA57-8A61-6BB2BFCEF1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8903" y="3550284"/>
            <a:ext cx="2514187" cy="25141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reme de Leite Pasteurizado - Quatá Alimentos">
            <a:extLst>
              <a:ext uri="{FF2B5EF4-FFF2-40B4-BE49-F238E27FC236}">
                <a16:creationId xmlns:a16="http://schemas.microsoft.com/office/drawing/2014/main" id="{9A55BE35-90DB-DE3A-5272-05D0E9D699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10168" y="3283098"/>
            <a:ext cx="4159045" cy="28489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8" name="Google Shape;168;p9"/>
          <p:cNvPicPr preferRelativeResize="0"/>
          <p:nvPr/>
        </p:nvPicPr>
        <p:blipFill rotWithShape="1">
          <a:blip r:embed="rId3">
            <a:alphaModFix/>
          </a:blip>
          <a:srcRect/>
          <a:stretch/>
        </p:blipFill>
        <p:spPr>
          <a:xfrm>
            <a:off x="576779" y="3481450"/>
            <a:ext cx="2781094" cy="2781094"/>
          </a:xfrm>
          <a:prstGeom prst="rect">
            <a:avLst/>
          </a:prstGeom>
          <a:noFill/>
          <a:ln>
            <a:noFill/>
          </a:ln>
        </p:spPr>
      </p:pic>
      <p:pic>
        <p:nvPicPr>
          <p:cNvPr id="169" name="Google Shape;169;p9"/>
          <p:cNvPicPr preferRelativeResize="0"/>
          <p:nvPr/>
        </p:nvPicPr>
        <p:blipFill rotWithShape="1">
          <a:blip r:embed="rId4">
            <a:alphaModFix/>
          </a:blip>
          <a:srcRect/>
          <a:stretch/>
        </p:blipFill>
        <p:spPr>
          <a:xfrm>
            <a:off x="3675995" y="3783869"/>
            <a:ext cx="2383528" cy="2383528"/>
          </a:xfrm>
          <a:prstGeom prst="rect">
            <a:avLst/>
          </a:prstGeom>
          <a:noFill/>
          <a:ln>
            <a:noFill/>
          </a:ln>
        </p:spPr>
      </p:pic>
      <p:pic>
        <p:nvPicPr>
          <p:cNvPr id="170" name="Google Shape;170;p9"/>
          <p:cNvPicPr preferRelativeResize="0"/>
          <p:nvPr/>
        </p:nvPicPr>
        <p:blipFill rotWithShape="1">
          <a:blip r:embed="rId5">
            <a:alphaModFix/>
          </a:blip>
          <a:srcRect/>
          <a:stretch/>
        </p:blipFill>
        <p:spPr>
          <a:xfrm>
            <a:off x="6805198" y="3576597"/>
            <a:ext cx="1762125" cy="2590800"/>
          </a:xfrm>
          <a:prstGeom prst="rect">
            <a:avLst/>
          </a:prstGeom>
          <a:noFill/>
          <a:ln>
            <a:noFill/>
          </a:ln>
        </p:spPr>
      </p:pic>
      <p:pic>
        <p:nvPicPr>
          <p:cNvPr id="171" name="Google Shape;171;p9"/>
          <p:cNvPicPr preferRelativeResize="0"/>
          <p:nvPr/>
        </p:nvPicPr>
        <p:blipFill rotWithShape="1">
          <a:blip r:embed="rId6">
            <a:alphaModFix/>
          </a:blip>
          <a:srcRect/>
          <a:stretch/>
        </p:blipFill>
        <p:spPr>
          <a:xfrm>
            <a:off x="9276521" y="3718500"/>
            <a:ext cx="2181225" cy="2095500"/>
          </a:xfrm>
          <a:prstGeom prst="rect">
            <a:avLst/>
          </a:prstGeom>
          <a:noFill/>
          <a:ln>
            <a:noFill/>
          </a:ln>
        </p:spPr>
      </p:pic>
      <p:sp>
        <p:nvSpPr>
          <p:cNvPr id="9" name="Google Shape;96;p4">
            <a:extLst>
              <a:ext uri="{FF2B5EF4-FFF2-40B4-BE49-F238E27FC236}">
                <a16:creationId xmlns:a16="http://schemas.microsoft.com/office/drawing/2014/main" id="{636A7DAE-061B-AC86-080D-CC6BD71279FE}"/>
              </a:ext>
            </a:extLst>
          </p:cNvPr>
          <p:cNvSpPr txBox="1"/>
          <p:nvPr/>
        </p:nvSpPr>
        <p:spPr>
          <a:xfrm>
            <a:off x="735403"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doce de leite </a:t>
            </a:r>
            <a:r>
              <a:rPr lang="pt-BR" sz="1800" i="0" u="none" strike="noStrike" cap="none" dirty="0">
                <a:solidFill>
                  <a:srgbClr val="202124"/>
                </a:solidFill>
                <a:latin typeface="Roboto"/>
                <a:ea typeface="Roboto"/>
                <a:cs typeface="Roboto"/>
                <a:sym typeface="Roboto"/>
              </a:rPr>
              <a:t>é um doce à base de leite e açúcar, tradicional em vários países da América Latina.</a:t>
            </a:r>
          </a:p>
        </p:txBody>
      </p:sp>
      <p:sp>
        <p:nvSpPr>
          <p:cNvPr id="10" name="Google Shape;98;p4">
            <a:extLst>
              <a:ext uri="{FF2B5EF4-FFF2-40B4-BE49-F238E27FC236}">
                <a16:creationId xmlns:a16="http://schemas.microsoft.com/office/drawing/2014/main" id="{0A1D4856-C491-B9E4-F615-E3531709CDBB}"/>
              </a:ext>
            </a:extLst>
          </p:cNvPr>
          <p:cNvSpPr txBox="1"/>
          <p:nvPr/>
        </p:nvSpPr>
        <p:spPr>
          <a:xfrm>
            <a:off x="1135472" y="582376"/>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Doce de Leite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10"/>
          <p:cNvPicPr preferRelativeResize="0"/>
          <p:nvPr/>
        </p:nvPicPr>
        <p:blipFill rotWithShape="1">
          <a:blip r:embed="rId3">
            <a:alphaModFix/>
          </a:blip>
          <a:srcRect/>
          <a:stretch/>
        </p:blipFill>
        <p:spPr>
          <a:xfrm>
            <a:off x="3417555" y="2685844"/>
            <a:ext cx="2321647" cy="2277875"/>
          </a:xfrm>
          <a:prstGeom prst="rect">
            <a:avLst/>
          </a:prstGeom>
          <a:noFill/>
          <a:ln>
            <a:noFill/>
          </a:ln>
        </p:spPr>
      </p:pic>
      <p:pic>
        <p:nvPicPr>
          <p:cNvPr id="179" name="Google Shape;179;p10"/>
          <p:cNvPicPr preferRelativeResize="0"/>
          <p:nvPr/>
        </p:nvPicPr>
        <p:blipFill rotWithShape="1">
          <a:blip r:embed="rId4">
            <a:alphaModFix/>
          </a:blip>
          <a:srcRect l="9596" t="-830" r="17964" b="829"/>
          <a:stretch/>
        </p:blipFill>
        <p:spPr>
          <a:xfrm>
            <a:off x="200535" y="2895491"/>
            <a:ext cx="1552500" cy="2143125"/>
          </a:xfrm>
          <a:prstGeom prst="rect">
            <a:avLst/>
          </a:prstGeom>
          <a:noFill/>
          <a:ln>
            <a:noFill/>
          </a:ln>
        </p:spPr>
      </p:pic>
      <p:pic>
        <p:nvPicPr>
          <p:cNvPr id="180" name="Google Shape;180;p10"/>
          <p:cNvPicPr preferRelativeResize="0"/>
          <p:nvPr/>
        </p:nvPicPr>
        <p:blipFill rotWithShape="1">
          <a:blip r:embed="rId5">
            <a:alphaModFix/>
          </a:blip>
          <a:srcRect/>
          <a:stretch/>
        </p:blipFill>
        <p:spPr>
          <a:xfrm>
            <a:off x="1818095" y="4098629"/>
            <a:ext cx="2143125" cy="2143125"/>
          </a:xfrm>
          <a:prstGeom prst="rect">
            <a:avLst/>
          </a:prstGeom>
          <a:noFill/>
          <a:ln>
            <a:noFill/>
          </a:ln>
        </p:spPr>
      </p:pic>
      <p:pic>
        <p:nvPicPr>
          <p:cNvPr id="181" name="Google Shape;181;p10"/>
          <p:cNvPicPr preferRelativeResize="0"/>
          <p:nvPr/>
        </p:nvPicPr>
        <p:blipFill rotWithShape="1">
          <a:blip r:embed="rId6">
            <a:alphaModFix/>
          </a:blip>
          <a:srcRect/>
          <a:stretch/>
        </p:blipFill>
        <p:spPr>
          <a:xfrm>
            <a:off x="7838336" y="2948669"/>
            <a:ext cx="2133600" cy="2133600"/>
          </a:xfrm>
          <a:prstGeom prst="rect">
            <a:avLst/>
          </a:prstGeom>
          <a:noFill/>
          <a:ln>
            <a:noFill/>
          </a:ln>
        </p:spPr>
      </p:pic>
      <p:pic>
        <p:nvPicPr>
          <p:cNvPr id="182" name="Google Shape;182;p10" descr="PAO DE MEL BAUDUCCO 30G - manosdoces"/>
          <p:cNvPicPr preferRelativeResize="0"/>
          <p:nvPr/>
        </p:nvPicPr>
        <p:blipFill rotWithShape="1">
          <a:blip r:embed="rId7">
            <a:alphaModFix/>
          </a:blip>
          <a:srcRect/>
          <a:stretch/>
        </p:blipFill>
        <p:spPr>
          <a:xfrm>
            <a:off x="5542164" y="4277941"/>
            <a:ext cx="2143125" cy="2143125"/>
          </a:xfrm>
          <a:prstGeom prst="rect">
            <a:avLst/>
          </a:prstGeom>
          <a:noFill/>
          <a:ln>
            <a:noFill/>
          </a:ln>
        </p:spPr>
      </p:pic>
      <p:sp>
        <p:nvSpPr>
          <p:cNvPr id="184" name="Google Shape;184;p10"/>
          <p:cNvSpPr txBox="1"/>
          <p:nvPr/>
        </p:nvSpPr>
        <p:spPr>
          <a:xfrm>
            <a:off x="339190" y="5056822"/>
            <a:ext cx="159069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Doce de café</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sp>
        <p:nvSpPr>
          <p:cNvPr id="185" name="Google Shape;185;p10"/>
          <p:cNvSpPr txBox="1"/>
          <p:nvPr/>
        </p:nvSpPr>
        <p:spPr>
          <a:xfrm>
            <a:off x="2394379" y="6241754"/>
            <a:ext cx="114009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Paçoca</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sp>
        <p:nvSpPr>
          <p:cNvPr id="186" name="Google Shape;186;p10"/>
          <p:cNvSpPr txBox="1"/>
          <p:nvPr/>
        </p:nvSpPr>
        <p:spPr>
          <a:xfrm>
            <a:off x="3762110" y="4594428"/>
            <a:ext cx="1730075"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Algodão doce</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sp>
        <p:nvSpPr>
          <p:cNvPr id="187" name="Google Shape;187;p10"/>
          <p:cNvSpPr txBox="1"/>
          <p:nvPr/>
        </p:nvSpPr>
        <p:spPr>
          <a:xfrm>
            <a:off x="5920872" y="6241753"/>
            <a:ext cx="1452384"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Pão de mel</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sp>
        <p:nvSpPr>
          <p:cNvPr id="188" name="Google Shape;188;p10"/>
          <p:cNvSpPr txBox="1"/>
          <p:nvPr/>
        </p:nvSpPr>
        <p:spPr>
          <a:xfrm>
            <a:off x="8084147" y="4980212"/>
            <a:ext cx="1782426"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Pé de moleque</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pic>
        <p:nvPicPr>
          <p:cNvPr id="189" name="Google Shape;189;p10"/>
          <p:cNvPicPr preferRelativeResize="0"/>
          <p:nvPr/>
        </p:nvPicPr>
        <p:blipFill rotWithShape="1">
          <a:blip r:embed="rId8">
            <a:alphaModFix/>
          </a:blip>
          <a:srcRect/>
          <a:stretch/>
        </p:blipFill>
        <p:spPr>
          <a:xfrm>
            <a:off x="9898194" y="4036007"/>
            <a:ext cx="2143125" cy="2143125"/>
          </a:xfrm>
          <a:prstGeom prst="rect">
            <a:avLst/>
          </a:prstGeom>
          <a:noFill/>
          <a:ln>
            <a:noFill/>
          </a:ln>
        </p:spPr>
      </p:pic>
      <p:sp>
        <p:nvSpPr>
          <p:cNvPr id="190" name="Google Shape;190;p10"/>
          <p:cNvSpPr txBox="1"/>
          <p:nvPr/>
        </p:nvSpPr>
        <p:spPr>
          <a:xfrm>
            <a:off x="10166068" y="6236420"/>
            <a:ext cx="1742994"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Doce de coco</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sp>
        <p:nvSpPr>
          <p:cNvPr id="17" name="Google Shape;98;p4">
            <a:extLst>
              <a:ext uri="{FF2B5EF4-FFF2-40B4-BE49-F238E27FC236}">
                <a16:creationId xmlns:a16="http://schemas.microsoft.com/office/drawing/2014/main" id="{61DACD82-8C20-25B5-1FEC-1053EBCB41E0}"/>
              </a:ext>
            </a:extLst>
          </p:cNvPr>
          <p:cNvSpPr txBox="1"/>
          <p:nvPr/>
        </p:nvSpPr>
        <p:spPr>
          <a:xfrm>
            <a:off x="1135472" y="570464"/>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Doces Diversos</a:t>
            </a:r>
          </a:p>
        </p:txBody>
      </p:sp>
      <p:sp>
        <p:nvSpPr>
          <p:cNvPr id="19" name="Google Shape;96;p4">
            <a:extLst>
              <a:ext uri="{FF2B5EF4-FFF2-40B4-BE49-F238E27FC236}">
                <a16:creationId xmlns:a16="http://schemas.microsoft.com/office/drawing/2014/main" id="{4DE64781-5B4D-CDFB-973E-A0C0CA56F5CE}"/>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Entram nessa categoria os </a:t>
            </a:r>
            <a:r>
              <a:rPr lang="pt-BR" sz="1800" b="1" i="0" u="none" strike="noStrike" cap="none" dirty="0">
                <a:solidFill>
                  <a:srgbClr val="202124"/>
                </a:solidFill>
                <a:latin typeface="Roboto"/>
                <a:ea typeface="Roboto"/>
                <a:cs typeface="Roboto"/>
                <a:sym typeface="Roboto"/>
              </a:rPr>
              <a:t>doces diversos</a:t>
            </a:r>
            <a:r>
              <a:rPr lang="pt-BR" sz="1800" i="0" u="none" strike="noStrike" cap="none" dirty="0">
                <a:solidFill>
                  <a:srgbClr val="202124"/>
                </a:solidFill>
                <a:latin typeface="Roboto"/>
                <a:ea typeface="Roboto"/>
                <a:cs typeface="Roboto"/>
                <a:sym typeface="Roboto"/>
              </a:rPr>
              <a:t> que não temos categoria aberta na árvore de categoria.</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Ex</a:t>
            </a:r>
            <a:r>
              <a:rPr lang="pt-BR" sz="1800" dirty="0">
                <a:solidFill>
                  <a:srgbClr val="202124"/>
                </a:solidFill>
                <a:latin typeface="Roboto"/>
                <a:ea typeface="Roboto"/>
                <a:cs typeface="Roboto"/>
                <a:sym typeface="Roboto"/>
              </a:rPr>
              <a:t>emplo:</a:t>
            </a:r>
            <a:r>
              <a:rPr lang="pt-BR" sz="1800" i="0" u="none" strike="noStrike" cap="none" dirty="0">
                <a:solidFill>
                  <a:srgbClr val="202124"/>
                </a:solidFill>
                <a:latin typeface="Roboto"/>
                <a:ea typeface="Roboto"/>
                <a:cs typeface="Roboto"/>
                <a:sym typeface="Roboto"/>
              </a:rPr>
              <a:t> </a:t>
            </a:r>
            <a:r>
              <a:rPr lang="pt-BR" sz="1800" dirty="0">
                <a:solidFill>
                  <a:srgbClr val="202124"/>
                </a:solidFill>
                <a:latin typeface="Roboto"/>
                <a:ea typeface="Roboto"/>
                <a:cs typeface="Roboto"/>
                <a:sym typeface="Roboto"/>
              </a:rPr>
              <a:t>g</a:t>
            </a:r>
            <a:r>
              <a:rPr lang="pt-BR" sz="1800" i="0" u="none" strike="noStrike" cap="none" dirty="0">
                <a:solidFill>
                  <a:srgbClr val="202124"/>
                </a:solidFill>
                <a:latin typeface="Roboto"/>
                <a:ea typeface="Roboto"/>
                <a:cs typeface="Roboto"/>
                <a:sym typeface="Roboto"/>
              </a:rPr>
              <a:t>oiabada, doces em compotas, marshmallow etc.</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198" name="Google Shape;198;p11"/>
          <p:cNvPicPr preferRelativeResize="0"/>
          <p:nvPr/>
        </p:nvPicPr>
        <p:blipFill rotWithShape="1">
          <a:blip r:embed="rId3">
            <a:alphaModFix/>
          </a:blip>
          <a:srcRect/>
          <a:stretch/>
        </p:blipFill>
        <p:spPr>
          <a:xfrm>
            <a:off x="859116" y="3647693"/>
            <a:ext cx="2114550" cy="2162175"/>
          </a:xfrm>
          <a:prstGeom prst="rect">
            <a:avLst/>
          </a:prstGeom>
          <a:noFill/>
          <a:ln>
            <a:noFill/>
          </a:ln>
        </p:spPr>
      </p:pic>
      <p:pic>
        <p:nvPicPr>
          <p:cNvPr id="199" name="Google Shape;199;p11"/>
          <p:cNvPicPr preferRelativeResize="0"/>
          <p:nvPr/>
        </p:nvPicPr>
        <p:blipFill rotWithShape="1">
          <a:blip r:embed="rId4">
            <a:alphaModFix/>
          </a:blip>
          <a:srcRect/>
          <a:stretch/>
        </p:blipFill>
        <p:spPr>
          <a:xfrm>
            <a:off x="3692284" y="3647692"/>
            <a:ext cx="2162175" cy="2162175"/>
          </a:xfrm>
          <a:prstGeom prst="rect">
            <a:avLst/>
          </a:prstGeom>
          <a:noFill/>
          <a:ln>
            <a:noFill/>
          </a:ln>
        </p:spPr>
      </p:pic>
      <p:pic>
        <p:nvPicPr>
          <p:cNvPr id="200" name="Google Shape;200;p11"/>
          <p:cNvPicPr preferRelativeResize="0"/>
          <p:nvPr/>
        </p:nvPicPr>
        <p:blipFill rotWithShape="1">
          <a:blip r:embed="rId5">
            <a:alphaModFix/>
          </a:blip>
          <a:srcRect/>
          <a:stretch/>
        </p:blipFill>
        <p:spPr>
          <a:xfrm>
            <a:off x="6549609" y="3581017"/>
            <a:ext cx="2295524" cy="2295524"/>
          </a:xfrm>
          <a:prstGeom prst="rect">
            <a:avLst/>
          </a:prstGeom>
          <a:noFill/>
          <a:ln>
            <a:noFill/>
          </a:ln>
        </p:spPr>
      </p:pic>
      <p:pic>
        <p:nvPicPr>
          <p:cNvPr id="201" name="Google Shape;201;p11"/>
          <p:cNvPicPr preferRelativeResize="0"/>
          <p:nvPr/>
        </p:nvPicPr>
        <p:blipFill rotWithShape="1">
          <a:blip r:embed="rId6">
            <a:alphaModFix/>
          </a:blip>
          <a:srcRect/>
          <a:stretch/>
        </p:blipFill>
        <p:spPr>
          <a:xfrm>
            <a:off x="9298055" y="3711364"/>
            <a:ext cx="2034829" cy="2034829"/>
          </a:xfrm>
          <a:prstGeom prst="rect">
            <a:avLst/>
          </a:prstGeom>
          <a:noFill/>
          <a:ln>
            <a:noFill/>
          </a:ln>
        </p:spPr>
      </p:pic>
      <p:sp>
        <p:nvSpPr>
          <p:cNvPr id="9" name="Google Shape;98;p4">
            <a:extLst>
              <a:ext uri="{FF2B5EF4-FFF2-40B4-BE49-F238E27FC236}">
                <a16:creationId xmlns:a16="http://schemas.microsoft.com/office/drawing/2014/main" id="{D9D73E77-110D-4DC4-34A3-BAFA34F5ACB5}"/>
              </a:ext>
            </a:extLst>
          </p:cNvPr>
          <p:cNvSpPr txBox="1"/>
          <p:nvPr/>
        </p:nvSpPr>
        <p:spPr>
          <a:xfrm>
            <a:off x="1135472" y="586508"/>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Gelatina</a:t>
            </a:r>
          </a:p>
        </p:txBody>
      </p:sp>
      <p:sp>
        <p:nvSpPr>
          <p:cNvPr id="11" name="Google Shape;96;p4">
            <a:extLst>
              <a:ext uri="{FF2B5EF4-FFF2-40B4-BE49-F238E27FC236}">
                <a16:creationId xmlns:a16="http://schemas.microsoft.com/office/drawing/2014/main" id="{7AF4ACF2-3ECD-8239-2B1C-A65285905361}"/>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gelatina</a:t>
            </a:r>
            <a:r>
              <a:rPr lang="pt-BR" sz="1800" i="0" u="none" strike="noStrike" cap="none" dirty="0">
                <a:solidFill>
                  <a:srgbClr val="202124"/>
                </a:solidFill>
                <a:latin typeface="Roboto"/>
                <a:ea typeface="Roboto"/>
                <a:cs typeface="Roboto"/>
                <a:sym typeface="Roboto"/>
              </a:rPr>
              <a:t> é apenas uma versão processada de uma proteína estrutural chamada colágeno, que é encontrada em muitos animais, incluindo os seres humanos. O colágeno é, na verdade, quase 1/4 de toda a proteína do corpo humano. Podem ter diversos sabores de frutas e também sem sabor.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9" name="Google Shape;209;p12"/>
          <p:cNvPicPr preferRelativeResize="0"/>
          <p:nvPr/>
        </p:nvPicPr>
        <p:blipFill rotWithShape="1">
          <a:blip r:embed="rId3">
            <a:alphaModFix/>
          </a:blip>
          <a:srcRect/>
          <a:stretch/>
        </p:blipFill>
        <p:spPr>
          <a:xfrm>
            <a:off x="735403" y="3547875"/>
            <a:ext cx="2143125" cy="2143125"/>
          </a:xfrm>
          <a:prstGeom prst="rect">
            <a:avLst/>
          </a:prstGeom>
          <a:noFill/>
          <a:ln>
            <a:noFill/>
          </a:ln>
        </p:spPr>
      </p:pic>
      <p:pic>
        <p:nvPicPr>
          <p:cNvPr id="210" name="Google Shape;210;p12"/>
          <p:cNvPicPr preferRelativeResize="0"/>
          <p:nvPr/>
        </p:nvPicPr>
        <p:blipFill rotWithShape="1">
          <a:blip r:embed="rId4">
            <a:alphaModFix/>
          </a:blip>
          <a:srcRect/>
          <a:stretch/>
        </p:blipFill>
        <p:spPr>
          <a:xfrm>
            <a:off x="3707840" y="3277261"/>
            <a:ext cx="2033381" cy="2714668"/>
          </a:xfrm>
          <a:prstGeom prst="rect">
            <a:avLst/>
          </a:prstGeom>
          <a:noFill/>
          <a:ln>
            <a:noFill/>
          </a:ln>
        </p:spPr>
      </p:pic>
      <p:pic>
        <p:nvPicPr>
          <p:cNvPr id="211" name="Google Shape;211;p12"/>
          <p:cNvPicPr preferRelativeResize="0"/>
          <p:nvPr/>
        </p:nvPicPr>
        <p:blipFill rotWithShape="1">
          <a:blip r:embed="rId5">
            <a:alphaModFix/>
          </a:blip>
          <a:srcRect/>
          <a:stretch/>
        </p:blipFill>
        <p:spPr>
          <a:xfrm>
            <a:off x="6570533" y="3563032"/>
            <a:ext cx="2143125" cy="2143125"/>
          </a:xfrm>
          <a:prstGeom prst="rect">
            <a:avLst/>
          </a:prstGeom>
          <a:noFill/>
          <a:ln>
            <a:noFill/>
          </a:ln>
        </p:spPr>
      </p:pic>
      <p:pic>
        <p:nvPicPr>
          <p:cNvPr id="212" name="Google Shape;212;p12"/>
          <p:cNvPicPr preferRelativeResize="0"/>
          <p:nvPr/>
        </p:nvPicPr>
        <p:blipFill rotWithShape="1">
          <a:blip r:embed="rId6">
            <a:alphaModFix/>
          </a:blip>
          <a:srcRect/>
          <a:stretch/>
        </p:blipFill>
        <p:spPr>
          <a:xfrm>
            <a:off x="9313471" y="3563032"/>
            <a:ext cx="2143125" cy="2143125"/>
          </a:xfrm>
          <a:prstGeom prst="rect">
            <a:avLst/>
          </a:prstGeom>
          <a:noFill/>
          <a:ln>
            <a:noFill/>
          </a:ln>
        </p:spPr>
      </p:pic>
      <p:sp>
        <p:nvSpPr>
          <p:cNvPr id="9" name="Google Shape;98;p4">
            <a:extLst>
              <a:ext uri="{FF2B5EF4-FFF2-40B4-BE49-F238E27FC236}">
                <a16:creationId xmlns:a16="http://schemas.microsoft.com/office/drawing/2014/main" id="{5FC02612-D2A1-00A0-9D6B-A098FEC4BE0A}"/>
              </a:ext>
            </a:extLst>
          </p:cNvPr>
          <p:cNvSpPr txBox="1"/>
          <p:nvPr/>
        </p:nvSpPr>
        <p:spPr>
          <a:xfrm>
            <a:off x="780694" y="669043"/>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Geleia</a:t>
            </a:r>
          </a:p>
        </p:txBody>
      </p:sp>
      <p:sp>
        <p:nvSpPr>
          <p:cNvPr id="11" name="Google Shape;96;p4">
            <a:extLst>
              <a:ext uri="{FF2B5EF4-FFF2-40B4-BE49-F238E27FC236}">
                <a16:creationId xmlns:a16="http://schemas.microsoft.com/office/drawing/2014/main" id="{3C34753A-7CBA-E7A3-1DA2-FF1EA135C1C4}"/>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geleia</a:t>
            </a:r>
            <a:r>
              <a:rPr lang="pt-BR" sz="1800" i="0" u="none" strike="noStrike" cap="none" dirty="0">
                <a:solidFill>
                  <a:srgbClr val="202124"/>
                </a:solidFill>
                <a:latin typeface="Roboto"/>
                <a:ea typeface="Roboto"/>
                <a:cs typeface="Roboto"/>
                <a:sym typeface="Roboto"/>
              </a:rPr>
              <a:t> é um tipo de doce de fruta, confeccionado com o líquido resultante da cozedura de frutas, tem um aspecto translúcido e uma consistência gelatinosa, graças à pectina das frutas.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20" name="Google Shape;220;p13"/>
          <p:cNvPicPr preferRelativeResize="0"/>
          <p:nvPr/>
        </p:nvPicPr>
        <p:blipFill rotWithShape="1">
          <a:blip r:embed="rId3">
            <a:alphaModFix/>
          </a:blip>
          <a:srcRect/>
          <a:stretch/>
        </p:blipFill>
        <p:spPr>
          <a:xfrm>
            <a:off x="219927" y="3429000"/>
            <a:ext cx="2143125" cy="2143125"/>
          </a:xfrm>
          <a:prstGeom prst="rect">
            <a:avLst/>
          </a:prstGeom>
          <a:noFill/>
          <a:ln>
            <a:noFill/>
          </a:ln>
        </p:spPr>
      </p:pic>
      <p:sp>
        <p:nvSpPr>
          <p:cNvPr id="221" name="Google Shape;221;p13"/>
          <p:cNvSpPr txBox="1"/>
          <p:nvPr/>
        </p:nvSpPr>
        <p:spPr>
          <a:xfrm>
            <a:off x="122361" y="5571679"/>
            <a:ext cx="2407200"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Essência de baunilha</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pic>
        <p:nvPicPr>
          <p:cNvPr id="222" name="Google Shape;222;p13"/>
          <p:cNvPicPr preferRelativeResize="0"/>
          <p:nvPr/>
        </p:nvPicPr>
        <p:blipFill rotWithShape="1">
          <a:blip r:embed="rId4">
            <a:alphaModFix/>
          </a:blip>
          <a:srcRect/>
          <a:stretch/>
        </p:blipFill>
        <p:spPr>
          <a:xfrm>
            <a:off x="5020291" y="3355395"/>
            <a:ext cx="2151407" cy="2279702"/>
          </a:xfrm>
          <a:prstGeom prst="rect">
            <a:avLst/>
          </a:prstGeom>
          <a:noFill/>
          <a:ln>
            <a:noFill/>
          </a:ln>
        </p:spPr>
      </p:pic>
      <p:sp>
        <p:nvSpPr>
          <p:cNvPr id="223" name="Google Shape;223;p13"/>
          <p:cNvSpPr txBox="1"/>
          <p:nvPr/>
        </p:nvSpPr>
        <p:spPr>
          <a:xfrm>
            <a:off x="5350867" y="5571679"/>
            <a:ext cx="1640999"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Leite de coco</a:t>
            </a:r>
            <a:endParaRPr sz="1400" b="0" i="0" u="none" strike="noStrike" cap="none" dirty="0">
              <a:solidFill>
                <a:srgbClr val="000000"/>
              </a:solidFill>
              <a:latin typeface="Roboto" panose="02000000000000000000" pitchFamily="2" charset="0"/>
              <a:ea typeface="Roboto" panose="02000000000000000000" pitchFamily="2" charset="0"/>
              <a:sym typeface="Arial"/>
            </a:endParaRPr>
          </a:p>
        </p:txBody>
      </p:sp>
      <p:pic>
        <p:nvPicPr>
          <p:cNvPr id="224" name="Google Shape;224;p13"/>
          <p:cNvPicPr preferRelativeResize="0"/>
          <p:nvPr/>
        </p:nvPicPr>
        <p:blipFill rotWithShape="1">
          <a:blip r:embed="rId5">
            <a:alphaModFix/>
          </a:blip>
          <a:srcRect/>
          <a:stretch/>
        </p:blipFill>
        <p:spPr>
          <a:xfrm>
            <a:off x="7365739" y="4017708"/>
            <a:ext cx="2143125" cy="2143125"/>
          </a:xfrm>
          <a:prstGeom prst="rect">
            <a:avLst/>
          </a:prstGeom>
          <a:noFill/>
          <a:ln>
            <a:noFill/>
          </a:ln>
        </p:spPr>
      </p:pic>
      <p:sp>
        <p:nvSpPr>
          <p:cNvPr id="225" name="Google Shape;225;p13"/>
          <p:cNvSpPr txBox="1"/>
          <p:nvPr/>
        </p:nvSpPr>
        <p:spPr>
          <a:xfrm>
            <a:off x="7616801" y="6240237"/>
            <a:ext cx="1892063"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Biscoito moído</a:t>
            </a:r>
            <a:endParaRPr sz="1800" b="0" i="0" u="none" strike="noStrike" cap="none" dirty="0">
              <a:solidFill>
                <a:schemeClr val="dk1"/>
              </a:solidFill>
              <a:latin typeface="Roboto" panose="02000000000000000000" pitchFamily="2" charset="0"/>
              <a:ea typeface="Roboto" panose="02000000000000000000" pitchFamily="2" charset="0"/>
              <a:cs typeface="Calibri"/>
              <a:sym typeface="Calibri"/>
            </a:endParaRPr>
          </a:p>
        </p:txBody>
      </p:sp>
      <p:pic>
        <p:nvPicPr>
          <p:cNvPr id="226" name="Google Shape;226;p13"/>
          <p:cNvPicPr preferRelativeResize="0"/>
          <p:nvPr/>
        </p:nvPicPr>
        <p:blipFill rotWithShape="1">
          <a:blip r:embed="rId6">
            <a:alphaModFix/>
          </a:blip>
          <a:srcRect/>
          <a:stretch/>
        </p:blipFill>
        <p:spPr>
          <a:xfrm>
            <a:off x="9423290" y="3291658"/>
            <a:ext cx="2407175" cy="2407175"/>
          </a:xfrm>
          <a:prstGeom prst="rect">
            <a:avLst/>
          </a:prstGeom>
          <a:noFill/>
          <a:ln>
            <a:noFill/>
          </a:ln>
        </p:spPr>
      </p:pic>
      <p:sp>
        <p:nvSpPr>
          <p:cNvPr id="227" name="Google Shape;227;p13"/>
          <p:cNvSpPr txBox="1"/>
          <p:nvPr/>
        </p:nvSpPr>
        <p:spPr>
          <a:xfrm>
            <a:off x="9959956" y="5571679"/>
            <a:ext cx="16410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panose="02000000000000000000" pitchFamily="2" charset="0"/>
                <a:ea typeface="Roboto" panose="02000000000000000000" pitchFamily="2" charset="0"/>
                <a:cs typeface="Calibri"/>
                <a:sym typeface="Calibri"/>
              </a:rPr>
              <a:t>Coco ralado</a:t>
            </a:r>
            <a:endParaRPr sz="1800" b="0" i="0" u="none" strike="noStrike" cap="none" dirty="0">
              <a:solidFill>
                <a:schemeClr val="dk1"/>
              </a:solidFill>
              <a:latin typeface="Roboto" panose="02000000000000000000" pitchFamily="2" charset="0"/>
              <a:ea typeface="Roboto" panose="02000000000000000000" pitchFamily="2" charset="0"/>
              <a:cs typeface="Calibri"/>
              <a:sym typeface="Calibri"/>
            </a:endParaRPr>
          </a:p>
        </p:txBody>
      </p:sp>
      <p:pic>
        <p:nvPicPr>
          <p:cNvPr id="228" name="Google Shape;228;p13"/>
          <p:cNvPicPr preferRelativeResize="0"/>
          <p:nvPr/>
        </p:nvPicPr>
        <p:blipFill rotWithShape="1">
          <a:blip r:embed="rId7">
            <a:alphaModFix/>
          </a:blip>
          <a:srcRect/>
          <a:stretch/>
        </p:blipFill>
        <p:spPr>
          <a:xfrm>
            <a:off x="2771397" y="4246840"/>
            <a:ext cx="2143125" cy="2143125"/>
          </a:xfrm>
          <a:prstGeom prst="rect">
            <a:avLst/>
          </a:prstGeom>
          <a:noFill/>
          <a:ln>
            <a:noFill/>
          </a:ln>
        </p:spPr>
      </p:pic>
      <p:sp>
        <p:nvSpPr>
          <p:cNvPr id="229" name="Google Shape;229;p13"/>
          <p:cNvSpPr txBox="1"/>
          <p:nvPr/>
        </p:nvSpPr>
        <p:spPr>
          <a:xfrm>
            <a:off x="2591451" y="6163084"/>
            <a:ext cx="2696944"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rgbClr val="000000"/>
                </a:solidFill>
                <a:latin typeface="Roboto" panose="02000000000000000000" pitchFamily="2" charset="0"/>
                <a:ea typeface="Roboto" panose="02000000000000000000" pitchFamily="2" charset="0"/>
                <a:cs typeface="Calibri"/>
                <a:sym typeface="Calibri"/>
              </a:rPr>
              <a:t>Melhorador de farinha</a:t>
            </a:r>
            <a:endParaRPr sz="1800" b="0" i="0" u="none" strike="noStrike" cap="none" dirty="0">
              <a:solidFill>
                <a:srgbClr val="000000"/>
              </a:solidFill>
              <a:latin typeface="Roboto" panose="02000000000000000000" pitchFamily="2" charset="0"/>
              <a:ea typeface="Roboto" panose="02000000000000000000" pitchFamily="2" charset="0"/>
              <a:cs typeface="Calibri"/>
              <a:sym typeface="Calibri"/>
            </a:endParaRPr>
          </a:p>
        </p:txBody>
      </p:sp>
      <p:sp>
        <p:nvSpPr>
          <p:cNvPr id="15" name="Google Shape;98;p4">
            <a:extLst>
              <a:ext uri="{FF2B5EF4-FFF2-40B4-BE49-F238E27FC236}">
                <a16:creationId xmlns:a16="http://schemas.microsoft.com/office/drawing/2014/main" id="{505F425A-AFF9-44C8-7C52-B01EE6088E06}"/>
              </a:ext>
            </a:extLst>
          </p:cNvPr>
          <p:cNvSpPr txBox="1"/>
          <p:nvPr/>
        </p:nvSpPr>
        <p:spPr>
          <a:xfrm>
            <a:off x="1000426" y="534428"/>
            <a:ext cx="10191135"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Ingrediente para Preparo</a:t>
            </a:r>
          </a:p>
        </p:txBody>
      </p:sp>
      <p:sp>
        <p:nvSpPr>
          <p:cNvPr id="17" name="Google Shape;96;p4">
            <a:extLst>
              <a:ext uri="{FF2B5EF4-FFF2-40B4-BE49-F238E27FC236}">
                <a16:creationId xmlns:a16="http://schemas.microsoft.com/office/drawing/2014/main" id="{BCFDAF3C-5585-DBB9-C94D-2BFC81B2AC6C}"/>
              </a:ext>
            </a:extLst>
          </p:cNvPr>
          <p:cNvSpPr txBox="1"/>
          <p:nvPr/>
        </p:nvSpPr>
        <p:spPr>
          <a:xfrm>
            <a:off x="735399" y="1607379"/>
            <a:ext cx="10721193"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Ingrediente para preparo</a:t>
            </a:r>
            <a:r>
              <a:rPr lang="pt-BR" sz="1800" i="0" u="none" strike="noStrike" cap="none" dirty="0">
                <a:solidFill>
                  <a:srgbClr val="202124"/>
                </a:solidFill>
                <a:latin typeface="Roboto"/>
                <a:ea typeface="Roboto"/>
                <a:cs typeface="Roboto"/>
                <a:sym typeface="Roboto"/>
              </a:rPr>
              <a:t> é uma substância (líquido, moído, ralado) que agregado a outros dão sabor/cor/aroma ao alimento. São ingredientes que podem ser usados no preparo de tortas, tapiocas, bolos, cremes, entre outros. Entram nessa categoria, todos os ingrediente utilizados para preparar doces e sobremesas.</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Exemplo: </a:t>
            </a:r>
            <a:r>
              <a:rPr lang="pt-BR" sz="1800" dirty="0">
                <a:solidFill>
                  <a:srgbClr val="202124"/>
                </a:solidFill>
                <a:latin typeface="Roboto"/>
                <a:ea typeface="Roboto"/>
                <a:cs typeface="Roboto"/>
                <a:sym typeface="Roboto"/>
              </a:rPr>
              <a:t>m</a:t>
            </a:r>
            <a:r>
              <a:rPr lang="pt-BR" sz="1800" i="0" u="none" strike="noStrike" cap="none" dirty="0">
                <a:solidFill>
                  <a:srgbClr val="202124"/>
                </a:solidFill>
                <a:latin typeface="Roboto"/>
                <a:ea typeface="Roboto"/>
                <a:cs typeface="Roboto"/>
                <a:sym typeface="Roboto"/>
              </a:rPr>
              <a:t>elhoradores de farinha, corante alimentício, </a:t>
            </a:r>
            <a:r>
              <a:rPr lang="pt-BR" sz="1800" i="0" u="none" strike="noStrike" cap="none" dirty="0" err="1">
                <a:solidFill>
                  <a:srgbClr val="202124"/>
                </a:solidFill>
                <a:latin typeface="Roboto"/>
                <a:ea typeface="Roboto"/>
                <a:cs typeface="Roboto"/>
                <a:sym typeface="Roboto"/>
              </a:rPr>
              <a:t>cremor</a:t>
            </a:r>
            <a:r>
              <a:rPr lang="pt-BR" sz="1800" i="0" u="none" strike="noStrike" cap="none" dirty="0">
                <a:solidFill>
                  <a:srgbClr val="202124"/>
                </a:solidFill>
                <a:latin typeface="Roboto"/>
                <a:ea typeface="Roboto"/>
                <a:cs typeface="Roboto"/>
                <a:sym typeface="Roboto"/>
              </a:rPr>
              <a:t> de tártaro, extrato de malte, limão espremido, massa folhada etc.</a:t>
            </a:r>
          </a:p>
          <a:p>
            <a:pPr marL="0" marR="0" lvl="0" indent="457200" algn="just" rtl="0">
              <a:lnSpc>
                <a:spcPct val="100000"/>
              </a:lnSpc>
              <a:spcBef>
                <a:spcPts val="0"/>
              </a:spcBef>
              <a:spcAft>
                <a:spcPts val="0"/>
              </a:spcAft>
              <a:buClr>
                <a:srgbClr val="000000"/>
              </a:buClr>
              <a:buSzPts val="1800"/>
              <a:buFont typeface="Arial"/>
              <a:buNone/>
            </a:pPr>
            <a:endParaRPr lang="pt-BR" sz="1800" i="0" u="none" strike="noStrike" cap="none" dirty="0">
              <a:solidFill>
                <a:srgbClr val="202124"/>
              </a:solidFill>
              <a:latin typeface="Roboto"/>
              <a:ea typeface="Roboto"/>
              <a:cs typeface="Roboto"/>
              <a:sym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7" name="Google Shape;237;p14"/>
          <p:cNvPicPr preferRelativeResize="0"/>
          <p:nvPr/>
        </p:nvPicPr>
        <p:blipFill rotWithShape="1">
          <a:blip r:embed="rId3">
            <a:alphaModFix/>
          </a:blip>
          <a:srcRect/>
          <a:stretch/>
        </p:blipFill>
        <p:spPr>
          <a:xfrm>
            <a:off x="1213979" y="3097609"/>
            <a:ext cx="1609725" cy="2847975"/>
          </a:xfrm>
          <a:prstGeom prst="rect">
            <a:avLst/>
          </a:prstGeom>
          <a:noFill/>
          <a:ln>
            <a:noFill/>
          </a:ln>
        </p:spPr>
      </p:pic>
      <p:pic>
        <p:nvPicPr>
          <p:cNvPr id="238" name="Google Shape;238;p14"/>
          <p:cNvPicPr preferRelativeResize="0"/>
          <p:nvPr/>
        </p:nvPicPr>
        <p:blipFill rotWithShape="1">
          <a:blip r:embed="rId4">
            <a:alphaModFix/>
          </a:blip>
          <a:srcRect/>
          <a:stretch/>
        </p:blipFill>
        <p:spPr>
          <a:xfrm>
            <a:off x="3402129" y="2986203"/>
            <a:ext cx="2615855" cy="3070786"/>
          </a:xfrm>
          <a:prstGeom prst="rect">
            <a:avLst/>
          </a:prstGeom>
          <a:noFill/>
          <a:ln>
            <a:noFill/>
          </a:ln>
        </p:spPr>
      </p:pic>
      <p:pic>
        <p:nvPicPr>
          <p:cNvPr id="239" name="Google Shape;239;p14"/>
          <p:cNvPicPr preferRelativeResize="0"/>
          <p:nvPr/>
        </p:nvPicPr>
        <p:blipFill rotWithShape="1">
          <a:blip r:embed="rId5">
            <a:alphaModFix/>
          </a:blip>
          <a:srcRect/>
          <a:stretch/>
        </p:blipFill>
        <p:spPr>
          <a:xfrm>
            <a:off x="6174018" y="2980648"/>
            <a:ext cx="2615855" cy="3070786"/>
          </a:xfrm>
          <a:prstGeom prst="rect">
            <a:avLst/>
          </a:prstGeom>
          <a:noFill/>
          <a:ln>
            <a:noFill/>
          </a:ln>
        </p:spPr>
      </p:pic>
      <p:pic>
        <p:nvPicPr>
          <p:cNvPr id="240" name="Google Shape;240;p14"/>
          <p:cNvPicPr preferRelativeResize="0"/>
          <p:nvPr/>
        </p:nvPicPr>
        <p:blipFill rotWithShape="1">
          <a:blip r:embed="rId6">
            <a:alphaModFix/>
          </a:blip>
          <a:srcRect/>
          <a:stretch/>
        </p:blipFill>
        <p:spPr>
          <a:xfrm>
            <a:off x="9401482" y="3248206"/>
            <a:ext cx="1733550" cy="2638425"/>
          </a:xfrm>
          <a:prstGeom prst="rect">
            <a:avLst/>
          </a:prstGeom>
          <a:noFill/>
          <a:ln>
            <a:noFill/>
          </a:ln>
        </p:spPr>
      </p:pic>
      <p:sp>
        <p:nvSpPr>
          <p:cNvPr id="9" name="Google Shape;98;p4">
            <a:extLst>
              <a:ext uri="{FF2B5EF4-FFF2-40B4-BE49-F238E27FC236}">
                <a16:creationId xmlns:a16="http://schemas.microsoft.com/office/drawing/2014/main" id="{2C5596F7-D86F-AC49-3EB0-522DE2659FB1}"/>
              </a:ext>
            </a:extLst>
          </p:cNvPr>
          <p:cNvSpPr txBox="1"/>
          <p:nvPr/>
        </p:nvSpPr>
        <p:spPr>
          <a:xfrm>
            <a:off x="1213979" y="570199"/>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Leite Condensado</a:t>
            </a:r>
          </a:p>
        </p:txBody>
      </p:sp>
      <p:sp>
        <p:nvSpPr>
          <p:cNvPr id="11" name="Google Shape;96;p4">
            <a:extLst>
              <a:ext uri="{FF2B5EF4-FFF2-40B4-BE49-F238E27FC236}">
                <a16:creationId xmlns:a16="http://schemas.microsoft.com/office/drawing/2014/main" id="{12300662-B062-30FA-9402-AC231A30CAF3}"/>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leite condensado</a:t>
            </a:r>
            <a:r>
              <a:rPr lang="pt-BR" sz="1800" i="0" u="none" strike="noStrike" cap="none" dirty="0">
                <a:solidFill>
                  <a:srgbClr val="202124"/>
                </a:solidFill>
                <a:latin typeface="Roboto"/>
                <a:ea typeface="Roboto"/>
                <a:cs typeface="Roboto"/>
                <a:sym typeface="Roboto"/>
              </a:rPr>
              <a:t> é o produto resultante da remoção parcial de água do leite e frequentemente adicionado de açúcar.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8" name="Google Shape;248;p15"/>
          <p:cNvPicPr preferRelativeResize="0"/>
          <p:nvPr/>
        </p:nvPicPr>
        <p:blipFill rotWithShape="1">
          <a:blip r:embed="rId3">
            <a:alphaModFix/>
          </a:blip>
          <a:srcRect/>
          <a:stretch/>
        </p:blipFill>
        <p:spPr>
          <a:xfrm>
            <a:off x="1176939" y="3374608"/>
            <a:ext cx="1809750" cy="2533650"/>
          </a:xfrm>
          <a:prstGeom prst="rect">
            <a:avLst/>
          </a:prstGeom>
          <a:noFill/>
          <a:ln>
            <a:noFill/>
          </a:ln>
        </p:spPr>
      </p:pic>
      <p:pic>
        <p:nvPicPr>
          <p:cNvPr id="249" name="Google Shape;249;p15"/>
          <p:cNvPicPr preferRelativeResize="0"/>
          <p:nvPr/>
        </p:nvPicPr>
        <p:blipFill rotWithShape="1">
          <a:blip r:embed="rId4">
            <a:alphaModFix/>
          </a:blip>
          <a:srcRect/>
          <a:stretch/>
        </p:blipFill>
        <p:spPr>
          <a:xfrm>
            <a:off x="3183152" y="3324630"/>
            <a:ext cx="2845666" cy="2845666"/>
          </a:xfrm>
          <a:prstGeom prst="rect">
            <a:avLst/>
          </a:prstGeom>
          <a:noFill/>
          <a:ln>
            <a:noFill/>
          </a:ln>
        </p:spPr>
      </p:pic>
      <p:pic>
        <p:nvPicPr>
          <p:cNvPr id="250" name="Google Shape;250;p15"/>
          <p:cNvPicPr preferRelativeResize="0"/>
          <p:nvPr/>
        </p:nvPicPr>
        <p:blipFill rotWithShape="1">
          <a:blip r:embed="rId5">
            <a:alphaModFix/>
          </a:blip>
          <a:srcRect/>
          <a:stretch/>
        </p:blipFill>
        <p:spPr>
          <a:xfrm>
            <a:off x="6225281" y="3634140"/>
            <a:ext cx="2435386" cy="2435386"/>
          </a:xfrm>
          <a:prstGeom prst="rect">
            <a:avLst/>
          </a:prstGeom>
          <a:noFill/>
          <a:ln>
            <a:noFill/>
          </a:ln>
        </p:spPr>
      </p:pic>
      <p:pic>
        <p:nvPicPr>
          <p:cNvPr id="251" name="Google Shape;251;p15"/>
          <p:cNvPicPr preferRelativeResize="0"/>
          <p:nvPr/>
        </p:nvPicPr>
        <p:blipFill rotWithShape="1">
          <a:blip r:embed="rId6">
            <a:alphaModFix/>
          </a:blip>
          <a:srcRect/>
          <a:stretch/>
        </p:blipFill>
        <p:spPr>
          <a:xfrm>
            <a:off x="8660667" y="3429000"/>
            <a:ext cx="2845666" cy="2845666"/>
          </a:xfrm>
          <a:prstGeom prst="rect">
            <a:avLst/>
          </a:prstGeom>
          <a:noFill/>
          <a:ln>
            <a:noFill/>
          </a:ln>
        </p:spPr>
      </p:pic>
      <p:sp>
        <p:nvSpPr>
          <p:cNvPr id="9" name="Google Shape;98;p4">
            <a:extLst>
              <a:ext uri="{FF2B5EF4-FFF2-40B4-BE49-F238E27FC236}">
                <a16:creationId xmlns:a16="http://schemas.microsoft.com/office/drawing/2014/main" id="{68D49D93-FDC5-E832-8523-F62825DEAD3F}"/>
              </a:ext>
            </a:extLst>
          </p:cNvPr>
          <p:cNvSpPr txBox="1"/>
          <p:nvPr/>
        </p:nvSpPr>
        <p:spPr>
          <a:xfrm>
            <a:off x="1068291" y="557662"/>
            <a:ext cx="992105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Mel</a:t>
            </a:r>
          </a:p>
        </p:txBody>
      </p:sp>
      <p:sp>
        <p:nvSpPr>
          <p:cNvPr id="11" name="Google Shape;96;p4">
            <a:extLst>
              <a:ext uri="{FF2B5EF4-FFF2-40B4-BE49-F238E27FC236}">
                <a16:creationId xmlns:a16="http://schemas.microsoft.com/office/drawing/2014/main" id="{53FAB9D3-F13D-B803-CF17-E3D09F21A673}"/>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mel</a:t>
            </a:r>
            <a:r>
              <a:rPr lang="pt-BR" sz="1800" i="0" u="none" strike="noStrike" cap="none" dirty="0">
                <a:solidFill>
                  <a:srgbClr val="202124"/>
                </a:solidFill>
                <a:latin typeface="Roboto"/>
                <a:ea typeface="Roboto"/>
                <a:cs typeface="Roboto"/>
                <a:sym typeface="Roboto"/>
              </a:rPr>
              <a:t> é um alimento, geralmente encontrado em estado líquido viscoso e açucarado, que é produzido pelas abelhas a partir do néctar recolhido de flores e processado pelas enzimas digestivas desses insetos, sendo armazenado em favos em suas colmeias para servir-lhes de alimento.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pic>
        <p:nvPicPr>
          <p:cNvPr id="259" name="Google Shape;259;p16"/>
          <p:cNvPicPr preferRelativeResize="0"/>
          <p:nvPr/>
        </p:nvPicPr>
        <p:blipFill rotWithShape="1">
          <a:blip r:embed="rId3">
            <a:alphaModFix/>
          </a:blip>
          <a:srcRect/>
          <a:stretch/>
        </p:blipFill>
        <p:spPr>
          <a:xfrm>
            <a:off x="321061" y="3928606"/>
            <a:ext cx="3407013" cy="2519362"/>
          </a:xfrm>
          <a:prstGeom prst="rect">
            <a:avLst/>
          </a:prstGeom>
          <a:noFill/>
          <a:ln>
            <a:noFill/>
          </a:ln>
        </p:spPr>
      </p:pic>
      <p:pic>
        <p:nvPicPr>
          <p:cNvPr id="260" name="Google Shape;260;p16"/>
          <p:cNvPicPr preferRelativeResize="0"/>
          <p:nvPr/>
        </p:nvPicPr>
        <p:blipFill rotWithShape="1">
          <a:blip r:embed="rId4">
            <a:alphaModFix/>
          </a:blip>
          <a:srcRect/>
          <a:stretch/>
        </p:blipFill>
        <p:spPr>
          <a:xfrm>
            <a:off x="6418295" y="4197185"/>
            <a:ext cx="2143125" cy="2143125"/>
          </a:xfrm>
          <a:prstGeom prst="rect">
            <a:avLst/>
          </a:prstGeom>
          <a:noFill/>
          <a:ln>
            <a:noFill/>
          </a:ln>
        </p:spPr>
      </p:pic>
      <p:pic>
        <p:nvPicPr>
          <p:cNvPr id="261" name="Google Shape;261;p16"/>
          <p:cNvPicPr preferRelativeResize="0"/>
          <p:nvPr/>
        </p:nvPicPr>
        <p:blipFill rotWithShape="1">
          <a:blip r:embed="rId5">
            <a:alphaModFix/>
          </a:blip>
          <a:srcRect/>
          <a:stretch/>
        </p:blipFill>
        <p:spPr>
          <a:xfrm>
            <a:off x="9293755" y="4159658"/>
            <a:ext cx="2143125" cy="2143125"/>
          </a:xfrm>
          <a:prstGeom prst="rect">
            <a:avLst/>
          </a:prstGeom>
          <a:noFill/>
          <a:ln>
            <a:noFill/>
          </a:ln>
        </p:spPr>
      </p:pic>
      <p:pic>
        <p:nvPicPr>
          <p:cNvPr id="262" name="Google Shape;262;p16"/>
          <p:cNvPicPr preferRelativeResize="0"/>
          <p:nvPr/>
        </p:nvPicPr>
        <p:blipFill rotWithShape="1">
          <a:blip r:embed="rId6">
            <a:alphaModFix/>
          </a:blip>
          <a:srcRect/>
          <a:stretch/>
        </p:blipFill>
        <p:spPr>
          <a:xfrm>
            <a:off x="3532778" y="3820960"/>
            <a:ext cx="2519350" cy="2519350"/>
          </a:xfrm>
          <a:prstGeom prst="rect">
            <a:avLst/>
          </a:prstGeom>
          <a:noFill/>
          <a:ln>
            <a:noFill/>
          </a:ln>
        </p:spPr>
      </p:pic>
      <p:sp>
        <p:nvSpPr>
          <p:cNvPr id="9" name="Google Shape;98;p4">
            <a:extLst>
              <a:ext uri="{FF2B5EF4-FFF2-40B4-BE49-F238E27FC236}">
                <a16:creationId xmlns:a16="http://schemas.microsoft.com/office/drawing/2014/main" id="{8A1A13FE-C164-2A6E-E963-380267E6F87D}"/>
              </a:ext>
            </a:extLst>
          </p:cNvPr>
          <p:cNvSpPr txBox="1"/>
          <p:nvPr/>
        </p:nvSpPr>
        <p:spPr>
          <a:xfrm>
            <a:off x="711244" y="653223"/>
            <a:ext cx="1068176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pt-BR" sz="2400" b="0" i="0" u="none" strike="noStrike" cap="none" dirty="0">
                <a:solidFill>
                  <a:schemeClr val="dk1"/>
                </a:solidFill>
                <a:latin typeface="Roboto" panose="02000000000000000000" pitchFamily="2" charset="0"/>
                <a:ea typeface="Roboto" panose="02000000000000000000" pitchFamily="2" charset="0"/>
                <a:sym typeface="Arial"/>
              </a:rPr>
              <a:t>Alimentos &gt; Doces e Sobremesas &gt; </a:t>
            </a:r>
            <a:r>
              <a:rPr lang="pt-BR" sz="2400" b="1" i="0" u="none" strike="noStrike" cap="none" dirty="0">
                <a:solidFill>
                  <a:schemeClr val="dk1"/>
                </a:solidFill>
                <a:latin typeface="Roboto" panose="02000000000000000000" pitchFamily="2" charset="0"/>
                <a:ea typeface="Roboto" panose="02000000000000000000" pitchFamily="2" charset="0"/>
                <a:sym typeface="Arial"/>
              </a:rPr>
              <a:t>Mistura em </a:t>
            </a:r>
            <a:r>
              <a:rPr lang="pt-BR" sz="2400" b="1" i="0" u="none" strike="noStrike" cap="none" dirty="0" err="1">
                <a:solidFill>
                  <a:schemeClr val="dk1"/>
                </a:solidFill>
                <a:latin typeface="Roboto" panose="02000000000000000000" pitchFamily="2" charset="0"/>
                <a:ea typeface="Roboto" panose="02000000000000000000" pitchFamily="2" charset="0"/>
                <a:sym typeface="Arial"/>
              </a:rPr>
              <a:t>Po</a:t>
            </a:r>
            <a:r>
              <a:rPr lang="pt-BR" sz="2400" b="1" i="0" u="none" strike="noStrike" cap="none" dirty="0">
                <a:solidFill>
                  <a:schemeClr val="dk1"/>
                </a:solidFill>
                <a:latin typeface="Roboto" panose="02000000000000000000" pitchFamily="2" charset="0"/>
                <a:ea typeface="Roboto" panose="02000000000000000000" pitchFamily="2" charset="0"/>
                <a:sym typeface="Arial"/>
              </a:rPr>
              <a:t> para Preparo</a:t>
            </a:r>
          </a:p>
        </p:txBody>
      </p:sp>
      <p:sp>
        <p:nvSpPr>
          <p:cNvPr id="11" name="Google Shape;96;p4">
            <a:extLst>
              <a:ext uri="{FF2B5EF4-FFF2-40B4-BE49-F238E27FC236}">
                <a16:creationId xmlns:a16="http://schemas.microsoft.com/office/drawing/2014/main" id="{925472E2-CA9F-BE02-C86E-EEC2584089D3}"/>
              </a:ext>
            </a:extLst>
          </p:cNvPr>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Misturas em pó para preparo </a:t>
            </a:r>
            <a:r>
              <a:rPr lang="pt-BR" sz="1800" i="0" u="none" strike="noStrike" cap="none" dirty="0">
                <a:solidFill>
                  <a:srgbClr val="202124"/>
                </a:solidFill>
                <a:latin typeface="Roboto"/>
                <a:ea typeface="Roboto"/>
                <a:cs typeface="Roboto"/>
                <a:sym typeface="Roboto"/>
              </a:rPr>
              <a:t>é a junção de dois ou mais ingredientes sem ocorrer transformação química de um produto, como misturas em pó prontas para bolo, creme para café, bebida de arroz em pó, mistura em pó para manjar/mousses/sorvetes, etc.</a:t>
            </a: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FF0000"/>
                </a:solidFill>
                <a:latin typeface="Roboto"/>
                <a:ea typeface="Roboto"/>
                <a:cs typeface="Roboto"/>
                <a:sym typeface="Roboto"/>
              </a:rPr>
              <a:t>Atenção: </a:t>
            </a:r>
            <a:r>
              <a:rPr lang="pt-BR" sz="1800" b="1" dirty="0">
                <a:solidFill>
                  <a:srgbClr val="202124"/>
                </a:solidFill>
                <a:latin typeface="Roboto"/>
                <a:ea typeface="Roboto"/>
                <a:cs typeface="Roboto"/>
                <a:sym typeface="Roboto"/>
              </a:rPr>
              <a:t>s</a:t>
            </a:r>
            <a:r>
              <a:rPr lang="pt-BR" sz="1800" i="0" u="none" strike="noStrike" cap="none" dirty="0">
                <a:solidFill>
                  <a:srgbClr val="202124"/>
                </a:solidFill>
                <a:latin typeface="Roboto"/>
                <a:ea typeface="Roboto"/>
                <a:cs typeface="Roboto"/>
                <a:sym typeface="Roboto"/>
              </a:rPr>
              <a:t>ucos em pó possuem categoria própria </a:t>
            </a:r>
            <a:r>
              <a:rPr lang="pt-BR" sz="1800" b="0" i="0" dirty="0">
                <a:solidFill>
                  <a:srgbClr val="000000"/>
                </a:solidFill>
                <a:effectLst/>
                <a:latin typeface="Roboto" panose="02000000000000000000" pitchFamily="2" charset="0"/>
              </a:rPr>
              <a:t>Bebidas &gt; Bebidas </a:t>
            </a:r>
            <a:r>
              <a:rPr lang="pt-BR" sz="1800" b="0" i="0" dirty="0" err="1">
                <a:solidFill>
                  <a:srgbClr val="000000"/>
                </a:solidFill>
                <a:effectLst/>
                <a:latin typeface="Roboto" panose="02000000000000000000" pitchFamily="2" charset="0"/>
              </a:rPr>
              <a:t>Nao</a:t>
            </a:r>
            <a:r>
              <a:rPr lang="pt-BR" sz="1800" b="0" i="0" dirty="0">
                <a:solidFill>
                  <a:srgbClr val="000000"/>
                </a:solidFill>
                <a:effectLst/>
                <a:latin typeface="Roboto" panose="02000000000000000000" pitchFamily="2" charset="0"/>
              </a:rPr>
              <a:t> </a:t>
            </a:r>
            <a:r>
              <a:rPr lang="pt-BR" sz="1800" b="0" i="0" dirty="0" err="1">
                <a:solidFill>
                  <a:srgbClr val="000000"/>
                </a:solidFill>
                <a:effectLst/>
                <a:latin typeface="Roboto" panose="02000000000000000000" pitchFamily="2" charset="0"/>
              </a:rPr>
              <a:t>Alcoolicas</a:t>
            </a:r>
            <a:r>
              <a:rPr lang="pt-BR" sz="1800" b="0" i="0" dirty="0">
                <a:solidFill>
                  <a:srgbClr val="000000"/>
                </a:solidFill>
                <a:effectLst/>
                <a:latin typeface="Roboto" panose="02000000000000000000" pitchFamily="2" charset="0"/>
              </a:rPr>
              <a:t> &gt; </a:t>
            </a:r>
            <a:r>
              <a:rPr lang="pt-BR" sz="1800" i="0" dirty="0">
                <a:solidFill>
                  <a:srgbClr val="000000"/>
                </a:solidFill>
                <a:effectLst/>
                <a:latin typeface="Roboto" panose="02000000000000000000" pitchFamily="2" charset="0"/>
              </a:rPr>
              <a:t>Suco em </a:t>
            </a:r>
            <a:r>
              <a:rPr lang="pt-BR" sz="1800" i="0" dirty="0" err="1">
                <a:solidFill>
                  <a:srgbClr val="000000"/>
                </a:solidFill>
                <a:effectLst/>
                <a:latin typeface="Roboto" panose="02000000000000000000" pitchFamily="2" charset="0"/>
              </a:rPr>
              <a:t>Po</a:t>
            </a:r>
            <a:r>
              <a:rPr lang="pt-BR" sz="1800" b="0" i="0" dirty="0">
                <a:solidFill>
                  <a:srgbClr val="000000"/>
                </a:solidFill>
                <a:effectLst/>
                <a:latin typeface="Roboto" panose="02000000000000000000" pitchFamily="2" charset="0"/>
              </a:rPr>
              <a:t>.</a:t>
            </a:r>
            <a:endParaRPr lang="pt-BR" sz="1800" i="0" u="none" strike="noStrike" cap="none" dirty="0">
              <a:solidFill>
                <a:srgbClr val="202124"/>
              </a:solidFill>
              <a:latin typeface="Roboto"/>
              <a:ea typeface="Roboto"/>
              <a:cs typeface="Roboto"/>
              <a:sym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7" name="Google Shape;114;p6">
            <a:extLst>
              <a:ext uri="{FF2B5EF4-FFF2-40B4-BE49-F238E27FC236}">
                <a16:creationId xmlns:a16="http://schemas.microsoft.com/office/drawing/2014/main" id="{A71A4A3C-3B09-7FE6-2276-BC8BA7D3A1C2}"/>
              </a:ext>
            </a:extLst>
          </p:cNvPr>
          <p:cNvSpPr txBox="1"/>
          <p:nvPr/>
        </p:nvSpPr>
        <p:spPr>
          <a:xfrm>
            <a:off x="3437203" y="441779"/>
            <a:ext cx="565082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dirty="0">
                <a:solidFill>
                  <a:srgbClr val="FF0000"/>
                </a:solidFill>
                <a:latin typeface="Roboto"/>
                <a:ea typeface="Roboto"/>
                <a:cs typeface="Roboto"/>
                <a:sym typeface="Roboto"/>
              </a:rPr>
              <a:t>ATENÇÃO PARA A CLASSIFICAÇÃO</a:t>
            </a:r>
            <a:endParaRPr sz="1400" b="1" i="0" u="none" strike="noStrike" cap="none" dirty="0">
              <a:solidFill>
                <a:srgbClr val="FF0000"/>
              </a:solidFill>
              <a:latin typeface="Roboto"/>
              <a:ea typeface="Roboto"/>
              <a:cs typeface="Roboto"/>
              <a:sym typeface="Roboto"/>
            </a:endParaRPr>
          </a:p>
        </p:txBody>
      </p:sp>
      <p:sp>
        <p:nvSpPr>
          <p:cNvPr id="9" name="Google Shape;96;p4">
            <a:extLst>
              <a:ext uri="{FF2B5EF4-FFF2-40B4-BE49-F238E27FC236}">
                <a16:creationId xmlns:a16="http://schemas.microsoft.com/office/drawing/2014/main" id="{D4DA9526-65FD-D981-DC06-8A428F86B78C}"/>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indent="457200" algn="just">
              <a:buSzPts val="1800"/>
            </a:pPr>
            <a:r>
              <a:rPr lang="pt-BR" sz="1800" i="0" u="none" strike="noStrike" cap="none" dirty="0">
                <a:solidFill>
                  <a:srgbClr val="202124"/>
                </a:solidFill>
                <a:latin typeface="Roboto"/>
                <a:ea typeface="Roboto"/>
                <a:cs typeface="Roboto"/>
                <a:sym typeface="Roboto"/>
              </a:rPr>
              <a:t>Entram em Alimentos &gt; Padaria &gt; Doce e Salgado de Padaria todos os doces que são encontrados, principalmente, nas padarias. Podem ser vendidos individualmente ou por quilo. Alguns exemplos são sonhos, bombas de chocolate, tortinhas doces etc.</a:t>
            </a:r>
          </a:p>
        </p:txBody>
      </p:sp>
      <p:pic>
        <p:nvPicPr>
          <p:cNvPr id="1026" name="Picture 2" descr="Doces maravilhosos!!! – Foto de Padaria Uniao, Jacareí - Tripadvisor">
            <a:extLst>
              <a:ext uri="{FF2B5EF4-FFF2-40B4-BE49-F238E27FC236}">
                <a16:creationId xmlns:a16="http://schemas.microsoft.com/office/drawing/2014/main" id="{2466BF44-05E0-6A5C-9D37-7BEA39BC33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596" y="3040945"/>
            <a:ext cx="5072134" cy="33752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canto Doce e salgado! - Avaliações de viajantes - Recanto Doce -  Tripadvisor">
            <a:extLst>
              <a:ext uri="{FF2B5EF4-FFF2-40B4-BE49-F238E27FC236}">
                <a16:creationId xmlns:a16="http://schemas.microsoft.com/office/drawing/2014/main" id="{FCE2F78E-B114-B746-BACE-1808B1C0D6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3316" y="3040944"/>
            <a:ext cx="5454088" cy="33752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1028</Words>
  <Application>Microsoft Office PowerPoint</Application>
  <PresentationFormat>Widescreen</PresentationFormat>
  <Paragraphs>68</Paragraphs>
  <Slides>18</Slides>
  <Notes>18</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18</vt:i4>
      </vt:variant>
    </vt:vector>
  </HeadingPairs>
  <TitlesOfParts>
    <vt:vector size="22" baseType="lpstr">
      <vt:lpstr>Arial</vt:lpstr>
      <vt:lpstr>Calibri</vt:lpstr>
      <vt:lpstr>Roboto</vt:lpstr>
      <vt:lpstr>Tema do Office</vt:lpstr>
      <vt:lpstr>Doces e Sobremesas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Doces e Sobremesas</dc:title>
  <dc:creator>andressa.venesia@neotrust.com.br</dc:creator>
  <cp:lastModifiedBy>Ilse Celia Silva Montalvao</cp:lastModifiedBy>
  <cp:revision>51</cp:revision>
  <dcterms:created xsi:type="dcterms:W3CDTF">2022-03-11T19:09:29Z</dcterms:created>
  <dcterms:modified xsi:type="dcterms:W3CDTF">2024-10-21T15:39:45Z</dcterms:modified>
</cp:coreProperties>
</file>