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8" r:id="rId6"/>
    <p:sldId id="303" r:id="rId7"/>
    <p:sldId id="304" r:id="rId8"/>
    <p:sldId id="283" r:id="rId9"/>
    <p:sldId id="302" r:id="rId10"/>
    <p:sldId id="260" r:id="rId11"/>
    <p:sldId id="281" r:id="rId12"/>
    <p:sldId id="261" r:id="rId13"/>
    <p:sldId id="262" r:id="rId14"/>
    <p:sldId id="282" r:id="rId15"/>
    <p:sldId id="275" r:id="rId16"/>
    <p:sldId id="263" r:id="rId17"/>
    <p:sldId id="264" r:id="rId18"/>
    <p:sldId id="265" r:id="rId19"/>
    <p:sldId id="266" r:id="rId20"/>
    <p:sldId id="267" r:id="rId21"/>
    <p:sldId id="269" r:id="rId22"/>
    <p:sldId id="270" r:id="rId23"/>
    <p:sldId id="271" r:id="rId24"/>
    <p:sldId id="272" r:id="rId25"/>
    <p:sldId id="273" r:id="rId26"/>
    <p:sldId id="274" r:id="rId27"/>
    <p:sldId id="276" r:id="rId28"/>
    <p:sldId id="277" r:id="rId29"/>
    <p:sldId id="278" r:id="rId30"/>
    <p:sldId id="279" r:id="rId31"/>
    <p:sldId id="287" r:id="rId32"/>
  </p:sldIdLst>
  <p:sldSz cx="12192000" cy="6858000"/>
  <p:notesSz cx="6858000" cy="9144000"/>
  <p:embeddedFontLst>
    <p:embeddedFont>
      <p:font typeface="Roboto" panose="02000000000000000000" pitchFamily="2" charset="0"/>
      <p:regular r:id="rId34"/>
      <p:bold r:id="rId35"/>
      <p:italic r:id="rId36"/>
      <p:boldItalic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38" roundtripDataSignature="AMtx7mhC3SAM9BfQ1mfL8f1yE8NHSueKd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061" autoAdjust="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38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4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2" name="Google Shape;9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8" name="Google Shape;9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4" name="Google Shape;10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4" name="Google Shape;204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6E8ADEED-D033-28CD-2DE3-F1E36F0ACC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C24ED227-83A5-8776-1C00-ADCDE28228A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122A48FD-7976-E02A-ED64-3A5397C0CF2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32549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054C0469-7B77-CDE3-D6B8-AE6F8A0096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A75ADADE-18DF-B578-F1D3-440899EE6C1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FB196B91-563F-C18D-5853-60FAB7C71EF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0076280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540304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>
          <a:extLst>
            <a:ext uri="{FF2B5EF4-FFF2-40B4-BE49-F238E27FC236}">
              <a16:creationId xmlns:a16="http://schemas.microsoft.com/office/drawing/2014/main" id="{6F0DE701-8DF6-161C-C996-8EDF2074C4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>
            <a:extLst>
              <a:ext uri="{FF2B5EF4-FFF2-40B4-BE49-F238E27FC236}">
                <a16:creationId xmlns:a16="http://schemas.microsoft.com/office/drawing/2014/main" id="{EA00F0D9-2342-169D-1F63-F3C711621E8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  <p:sp>
        <p:nvSpPr>
          <p:cNvPr id="94" name="Google Shape;94;p4:notes">
            <a:extLst>
              <a:ext uri="{FF2B5EF4-FFF2-40B4-BE49-F238E27FC236}">
                <a16:creationId xmlns:a16="http://schemas.microsoft.com/office/drawing/2014/main" id="{8615C8DF-DC62-283E-110B-024BBA4B5C8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7868056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9" name="Google Shape;119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1535919c4a6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0" name="Google Shape;140;g1535919c4a6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686790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1535919c4a6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0" name="Google Shape;140;g1535919c4a6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1535919c4a6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0" name="Google Shape;140;g1535919c4a6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8719575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6" name="Google Shape;286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0" name="Google Shape;150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60" name="Google Shape;160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1" name="Google Shape;171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3" name="Google Shape;18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4" name="Google Shape;194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5" name="Google Shape;215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5" name="Google Shape;22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5" name="Google Shape;235;p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5" name="Google Shape;255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67" name="Google Shape;267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77" name="Google Shape;27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7" name="Google Shape;297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09" name="Google Shape;309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1" name="Google Shape;321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32" name="Google Shape;332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5" name="Google Shape;415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416" name="Google Shape;416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8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38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28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4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20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ts val="18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3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3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3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pn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35.pn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jpe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g"/><Relationship Id="rId4" Type="http://schemas.openxmlformats.org/officeDocument/2006/relationships/image" Target="../media/image4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png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4.png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0.jpg"/><Relationship Id="rId4" Type="http://schemas.openxmlformats.org/officeDocument/2006/relationships/image" Target="../media/image79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jpg"/><Relationship Id="rId4" Type="http://schemas.openxmlformats.org/officeDocument/2006/relationships/image" Target="../media/image82.jp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jpg"/><Relationship Id="rId7" Type="http://schemas.openxmlformats.org/officeDocument/2006/relationships/image" Target="../media/image88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7" Type="http://schemas.openxmlformats.org/officeDocument/2006/relationships/image" Target="../media/image9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7.jpg"/><Relationship Id="rId4" Type="http://schemas.openxmlformats.org/officeDocument/2006/relationships/image" Target="../media/image96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9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g"/><Relationship Id="rId7" Type="http://schemas.openxmlformats.org/officeDocument/2006/relationships/image" Target="../media/image104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jpg"/><Relationship Id="rId5" Type="http://schemas.openxmlformats.org/officeDocument/2006/relationships/image" Target="../media/image102.jpg"/><Relationship Id="rId4" Type="http://schemas.openxmlformats.org/officeDocument/2006/relationships/image" Target="../media/image101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g"/><Relationship Id="rId7" Type="http://schemas.openxmlformats.org/officeDocument/2006/relationships/image" Target="../media/image109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jpg"/><Relationship Id="rId5" Type="http://schemas.openxmlformats.org/officeDocument/2006/relationships/image" Target="../media/image107.jpg"/><Relationship Id="rId4" Type="http://schemas.openxmlformats.org/officeDocument/2006/relationships/image" Target="../media/image106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jpg"/><Relationship Id="rId5" Type="http://schemas.openxmlformats.org/officeDocument/2006/relationships/image" Target="../media/image112.jpg"/><Relationship Id="rId4" Type="http://schemas.openxmlformats.org/officeDocument/2006/relationships/image" Target="../media/image111.jp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9.jpg"/><Relationship Id="rId3" Type="http://schemas.openxmlformats.org/officeDocument/2006/relationships/image" Target="../media/image114.jpg"/><Relationship Id="rId7" Type="http://schemas.openxmlformats.org/officeDocument/2006/relationships/image" Target="../media/image118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7.jpg"/><Relationship Id="rId5" Type="http://schemas.openxmlformats.org/officeDocument/2006/relationships/image" Target="../media/image116.jpg"/><Relationship Id="rId4" Type="http://schemas.openxmlformats.org/officeDocument/2006/relationships/image" Target="../media/image1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Esporte e Lazer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Calibri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18590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12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/2024</a:t>
            </a:r>
            <a:endParaRPr sz="18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86" name="Google Shape;86;p1" descr="Cadeira de Praia Alta em Alumínio - BEL-2550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75515" y="2397484"/>
            <a:ext cx="2282484" cy="2282484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 descr="Roupa Neoprene Mergulho Caça Submarina 3mm Hunter Fun Div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53414" y="3659950"/>
            <a:ext cx="2742585" cy="2742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 descr="Ballet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07975" y="2034766"/>
            <a:ext cx="2690329" cy="2634230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 descr="Camisa Futebol Adidas São Paulo Ii Infantil - A Esportiva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005483" y="3538726"/>
            <a:ext cx="2742586" cy="27425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3"/>
          <p:cNvSpPr txBox="1"/>
          <p:nvPr/>
        </p:nvSpPr>
        <p:spPr>
          <a:xfrm>
            <a:off x="397563" y="667695"/>
            <a:ext cx="2242397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5" name="Google Shape;95;p3"/>
          <p:cNvSpPr txBox="1"/>
          <p:nvPr/>
        </p:nvSpPr>
        <p:spPr>
          <a:xfrm>
            <a:off x="397563" y="1577107"/>
            <a:ext cx="10855456" cy="4524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para Esportes Diversos</a:t>
            </a:r>
          </a:p>
          <a:p>
            <a:r>
              <a:rPr lang="pt-BR" sz="18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Artes Marciais e Lutas &gt; </a:t>
            </a:r>
            <a:r>
              <a:rPr lang="pt-BR" sz="1800" b="1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Vestuario</a:t>
            </a:r>
            <a:r>
              <a:rPr lang="pt-BR" sz="18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Arte Marcial e Luta</a:t>
            </a:r>
          </a:p>
          <a:p>
            <a:r>
              <a:rPr lang="pt-BR" sz="180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Badminton, Squash e Tenis &gt; </a:t>
            </a:r>
            <a:r>
              <a:rPr lang="pt-BR" sz="1800" b="1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sz="18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Badminton, Squash e Tenis</a:t>
            </a:r>
          </a:p>
          <a:p>
            <a:r>
              <a:rPr lang="pt-BR" sz="180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Badminton, Squash e Tenis &gt; </a:t>
            </a:r>
            <a:r>
              <a:rPr lang="pt-BR" sz="18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Outros Equipamentos para Badminton, Squash e Tenis</a:t>
            </a:r>
          </a:p>
          <a:p>
            <a:r>
              <a:rPr lang="pt-BR" sz="18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Badminton, Squash e Tenis &gt; </a:t>
            </a:r>
            <a:r>
              <a:rPr lang="pt-BR" sz="18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Raquete para Badminton, Squash e Tenis</a:t>
            </a:r>
            <a:endParaRPr lang="pt-BR" sz="18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Ballet, </a:t>
            </a: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Dancas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e Jazz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para Ballet,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Danca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e Jazz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Bicicleta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Ferramentas e Pecas de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para Bicicleta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Bicicleta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Bicicleta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e Tradicional Adulto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Bicicleta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Bicicleta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e Tradicional Infantil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Bicicleta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Pneu para Bicicleta</a:t>
            </a:r>
          </a:p>
          <a:p>
            <a:r>
              <a:rPr lang="pt-BR" sz="18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</a:t>
            </a:r>
            <a:r>
              <a:rPr lang="pt-BR" sz="1800" b="0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Bodyboard</a:t>
            </a:r>
            <a:r>
              <a:rPr lang="pt-BR" sz="18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Surf &gt; </a:t>
            </a:r>
            <a:r>
              <a:rPr lang="pt-BR" sz="1800" b="1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Vestuario</a:t>
            </a:r>
            <a:r>
              <a:rPr lang="pt-BR" sz="18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</a:t>
            </a:r>
            <a:r>
              <a:rPr lang="pt-BR" sz="1800" b="1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Bodyboard</a:t>
            </a:r>
            <a:r>
              <a:rPr lang="pt-BR" sz="18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Surf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Calcados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Chuteira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Calcados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Tenis Esportivo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Camping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Lampiao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Lanterna e Tocha e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endParaRPr lang="pt-BR" sz="1800" b="1" i="0" u="none" strike="noStrike" cap="none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</a:t>
            </a: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Equitacao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e Hipismo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para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Equitacao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e Hipismo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Kart &gt; </a:t>
            </a:r>
            <a:r>
              <a:rPr lang="pt-BR" sz="18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para Kart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"/>
          <p:cNvSpPr txBox="1"/>
          <p:nvPr/>
        </p:nvSpPr>
        <p:spPr>
          <a:xfrm>
            <a:off x="397563" y="667695"/>
            <a:ext cx="247837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101" name="Google Shape;101;p2"/>
          <p:cNvSpPr txBox="1"/>
          <p:nvPr/>
        </p:nvSpPr>
        <p:spPr>
          <a:xfrm>
            <a:off x="397563" y="1577107"/>
            <a:ext cx="9705081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Esporte e Lazer &gt; Mergulho &gt; </a:t>
            </a:r>
            <a:r>
              <a:rPr lang="pt-BR" sz="1800" b="1" i="0" u="none" strike="noStrike" cap="none" dirty="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para Mergulho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Esporte e Lazer &gt; Motociclismo &gt; </a:t>
            </a:r>
            <a:r>
              <a:rPr lang="pt-BR" sz="1800" b="1" i="0" u="none" strike="noStrike" cap="none" dirty="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para Motociclismo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Esporte e Lazer &gt; Motociclismo &gt;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Capacete para Motociclismo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Esporte e Lazer &gt; Motociclismo &gt; </a:t>
            </a:r>
            <a:r>
              <a:rPr lang="pt-BR" sz="1800" b="1" i="0" u="none" strike="noStrike" cap="none" dirty="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para motociclismo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Esporte e Lazer &gt; Motocross &gt; </a:t>
            </a:r>
            <a:r>
              <a:rPr lang="pt-BR" sz="1800" b="1" i="0" u="none" strike="noStrike" cap="none" dirty="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para Motocross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Esporte e Lazer &gt; Piscina e Praia &gt;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Cadeira para Piscina e Praia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Esporte e Lazer &gt; </a:t>
            </a:r>
            <a:r>
              <a:rPr lang="pt-BR" sz="1800" b="0" i="0" u="none" strike="noStrike" cap="none" dirty="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Agasalho e Moletom Feminino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Esporte e Lazer &gt; </a:t>
            </a:r>
            <a:r>
              <a:rPr lang="pt-BR" sz="1800" b="0" i="0" u="none" strike="noStrike" cap="none" dirty="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Agasalho e Moletom Infantil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Esporte e Lazer &gt; </a:t>
            </a:r>
            <a:r>
              <a:rPr lang="pt-BR" sz="1800" b="0" i="0" u="none" strike="noStrike" cap="none" dirty="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Agasalho e Moletom Masculino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Esporte e Lazer &gt; </a:t>
            </a:r>
            <a:r>
              <a:rPr lang="pt-BR" sz="1800" b="0" i="0" u="none" strike="noStrike" cap="none" dirty="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1800" b="1" i="0" u="none" strike="noStrike" cap="none" dirty="0" err="1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para Esporte, Camiseta de Time e Fardamento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7"/>
          <p:cNvSpPr txBox="1"/>
          <p:nvPr/>
        </p:nvSpPr>
        <p:spPr>
          <a:xfrm>
            <a:off x="623664" y="1787833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nesta categoria os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acessórios para esportes diversos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utilizados em mais de um esporte, como apito, bandeira, caneleira, cartão do juiz, cordão para apito, faixa de capitão, faixa elástica, manguito, porta squeeze, proteção para pulso, entre outros.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8" name="Google Shape;108;p7"/>
          <p:cNvSpPr txBox="1"/>
          <p:nvPr/>
        </p:nvSpPr>
        <p:spPr>
          <a:xfrm>
            <a:off x="2329335" y="493588"/>
            <a:ext cx="772953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</a:t>
            </a:r>
            <a:r>
              <a:rPr lang="pt-BR" sz="24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para Esportes Diversos</a:t>
            </a:r>
          </a:p>
        </p:txBody>
      </p:sp>
      <p:pic>
        <p:nvPicPr>
          <p:cNvPr id="109" name="Google Shape;109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9825" y="3166518"/>
            <a:ext cx="1638529" cy="13432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023456" y="3166518"/>
            <a:ext cx="1552792" cy="1600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7" descr="Kit c/6 Squeeze + Cesta Porta Garrafas Preta Bico Automático - Preto |  Netshoe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89980" y="3174492"/>
            <a:ext cx="1600423" cy="1600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80183" y="4994129"/>
            <a:ext cx="1813918" cy="12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7" descr="Braçadeira reversível Capitão - Decathlon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147512" y="3327743"/>
            <a:ext cx="1552792" cy="15527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7" descr="Bandeira Do Brasil Simples 130X90cm Poliéster - 60663370"/>
          <p:cNvPicPr preferRelativeResize="0"/>
          <p:nvPr/>
        </p:nvPicPr>
        <p:blipFill rotWithShape="1">
          <a:blip r:embed="rId8">
            <a:alphaModFix/>
          </a:blip>
          <a:srcRect t="14240" b="14240"/>
          <a:stretch/>
        </p:blipFill>
        <p:spPr>
          <a:xfrm>
            <a:off x="1320969" y="5083692"/>
            <a:ext cx="1790706" cy="12807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7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7918771" y="4225203"/>
            <a:ext cx="846962" cy="212419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7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10741791" y="4299755"/>
            <a:ext cx="1272245" cy="19750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7"/>
          <p:cNvSpPr txBox="1"/>
          <p:nvPr/>
        </p:nvSpPr>
        <p:spPr>
          <a:xfrm>
            <a:off x="735398" y="1587747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vestuário para arte marcial e luta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mais comum é o GI (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Keikogi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) é uma roupa semelhante a um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kimono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consistindo de um casaco e calça, desenvolvido para permitir o máximo de flexibilidade.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Dentre as lutas existentes temos: judô, karatê, capoeira, kung fu, tai chi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chuan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aikido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entre outras.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08" name="Google Shape;208;p27"/>
          <p:cNvSpPr txBox="1"/>
          <p:nvPr/>
        </p:nvSpPr>
        <p:spPr>
          <a:xfrm>
            <a:off x="484928" y="423857"/>
            <a:ext cx="1122213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Artes Marciais e Lutas &gt; </a:t>
            </a:r>
            <a:r>
              <a:rPr lang="pt-BR" sz="2400" b="1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Vestuario</a:t>
            </a:r>
            <a:r>
              <a:rPr lang="pt-BR" sz="24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Arte Marcial e Luta</a:t>
            </a:r>
            <a:endParaRPr sz="18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9" name="Google Shape;209;p2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4928" y="3429001"/>
            <a:ext cx="2848128" cy="29603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2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74575" y="3598389"/>
            <a:ext cx="2682496" cy="27909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74431" y="3643162"/>
            <a:ext cx="2956730" cy="27909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12" name="Google Shape;212;p2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664429" y="3598388"/>
            <a:ext cx="1628073" cy="27909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5B5E583E-78FE-4A76-3143-83B8CF7491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B194ADC9-E719-9868-D577-DC6E0D05534A}"/>
              </a:ext>
            </a:extLst>
          </p:cNvPr>
          <p:cNvSpPr txBox="1"/>
          <p:nvPr/>
        </p:nvSpPr>
        <p:spPr>
          <a:xfrm>
            <a:off x="735403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acessórios para badminton, squash e tênis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itens dispensáveis para a prática destes esportes, como, por exemplo, a bolsa para raquete, corda para raquete, grip para raquete, entre outros.</a:t>
            </a:r>
            <a:endParaRPr sz="180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9F85776E-39F2-061E-09ED-5749DC6C870E}"/>
              </a:ext>
            </a:extLst>
          </p:cNvPr>
          <p:cNvSpPr txBox="1"/>
          <p:nvPr/>
        </p:nvSpPr>
        <p:spPr>
          <a:xfrm>
            <a:off x="2575659" y="422270"/>
            <a:ext cx="7040680" cy="882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Badminton, Squash e Tenis &gt; </a:t>
            </a:r>
          </a:p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Badminton, Squash e Tenis</a:t>
            </a:r>
          </a:p>
        </p:txBody>
      </p:sp>
      <p:pic>
        <p:nvPicPr>
          <p:cNvPr id="3074" name="Picture 2" descr="Bolsa Porta Raquetes de Tênis | D'Lui Brindes Promocionais">
            <a:extLst>
              <a:ext uri="{FF2B5EF4-FFF2-40B4-BE49-F238E27FC236}">
                <a16:creationId xmlns:a16="http://schemas.microsoft.com/office/drawing/2014/main" id="{1DB0A96A-DB32-E1C3-DF08-8B58C46A08B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48" b="22365"/>
          <a:stretch/>
        </p:blipFill>
        <p:spPr bwMode="auto">
          <a:xfrm>
            <a:off x="735403" y="4036103"/>
            <a:ext cx="3556819" cy="1874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orda Para Raquete de Tênis Luxilon Eco Power 17l 1.25mm Rolo Com 200 Metros">
            <a:extLst>
              <a:ext uri="{FF2B5EF4-FFF2-40B4-BE49-F238E27FC236}">
                <a16:creationId xmlns:a16="http://schemas.microsoft.com/office/drawing/2014/main" id="{83B76465-654E-9117-29C6-127BE7D4CC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8641" y="3865756"/>
            <a:ext cx="2214716" cy="22147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2UN OVER GRIP RAQUETE FITA ADERENTE TENIS QUADRA BEACH TENNIS PRETO PADEL  BADMINTON NERVURAS MÃOS SECAS MENOS SUOR ABSORVE ANTIDERRAPANTE PELÍCULA  SINTÉTICA EMPUNHADURA PEGADA PERFEITA ENCAIXE DEDOS : Amazon.com.br: Esporte">
            <a:extLst>
              <a:ext uri="{FF2B5EF4-FFF2-40B4-BE49-F238E27FC236}">
                <a16:creationId xmlns:a16="http://schemas.microsoft.com/office/drawing/2014/main" id="{B6C0B51F-282A-D3A1-12B8-EC05F3692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2674" y="3594205"/>
            <a:ext cx="2527330" cy="2765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756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7E822724-ED85-1F5F-7E48-95ECED8419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>
            <a:extLst>
              <a:ext uri="{FF2B5EF4-FFF2-40B4-BE49-F238E27FC236}">
                <a16:creationId xmlns:a16="http://schemas.microsoft.com/office/drawing/2014/main" id="{1B41222C-33F1-3408-6D96-09E11BF7CD4A}"/>
              </a:ext>
            </a:extLst>
          </p:cNvPr>
          <p:cNvSpPr txBox="1"/>
          <p:nvPr/>
        </p:nvSpPr>
        <p:spPr>
          <a:xfrm>
            <a:off x="735403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em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outros equipamentos para badminton, squash e tênis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itens essenciais para a prática do esporte, como, por exemplo, bola de squash e bola de tênis, rede e volante (peteca).</a:t>
            </a:r>
          </a:p>
        </p:txBody>
      </p:sp>
      <p:sp>
        <p:nvSpPr>
          <p:cNvPr id="98" name="Google Shape;98;p4">
            <a:extLst>
              <a:ext uri="{FF2B5EF4-FFF2-40B4-BE49-F238E27FC236}">
                <a16:creationId xmlns:a16="http://schemas.microsoft.com/office/drawing/2014/main" id="{7FF48A6D-240D-58BA-1A1A-72715ADE8B95}"/>
              </a:ext>
            </a:extLst>
          </p:cNvPr>
          <p:cNvSpPr txBox="1"/>
          <p:nvPr/>
        </p:nvSpPr>
        <p:spPr>
          <a:xfrm>
            <a:off x="516194" y="396696"/>
            <a:ext cx="10940402" cy="882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Badminton, Squash e Tenis &gt; </a:t>
            </a:r>
          </a:p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Outros Equipamentos para Badminton, Squash e Tenis</a:t>
            </a:r>
          </a:p>
        </p:txBody>
      </p:sp>
      <p:pic>
        <p:nvPicPr>
          <p:cNvPr id="2" name="Picture 2" descr="Bola de Tênis Wilson Championship">
            <a:extLst>
              <a:ext uri="{FF2B5EF4-FFF2-40B4-BE49-F238E27FC236}">
                <a16:creationId xmlns:a16="http://schemas.microsoft.com/office/drawing/2014/main" id="{3D79D127-61DA-90BA-53DE-DE14E44893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570" y="3891692"/>
            <a:ext cx="1548581" cy="1548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Peteca De Badminton Tubo C/6 Vollo">
            <a:extLst>
              <a:ext uri="{FF2B5EF4-FFF2-40B4-BE49-F238E27FC236}">
                <a16:creationId xmlns:a16="http://schemas.microsoft.com/office/drawing/2014/main" id="{9100ACBF-F83A-05FC-F4A7-873A89875D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9892" y="3860514"/>
            <a:ext cx="1955914" cy="1955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ola Squash Revelation Pro Dunlop Cx Com 12 Unid - Preto | Netshoes">
            <a:extLst>
              <a:ext uri="{FF2B5EF4-FFF2-40B4-BE49-F238E27FC236}">
                <a16:creationId xmlns:a16="http://schemas.microsoft.com/office/drawing/2014/main" id="{3CB50CE2-37DA-07D1-2267-37D831487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403" y="3571793"/>
            <a:ext cx="1868480" cy="1868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Rede de Tênis Fio de Poliéster">
            <a:extLst>
              <a:ext uri="{FF2B5EF4-FFF2-40B4-BE49-F238E27FC236}">
                <a16:creationId xmlns:a16="http://schemas.microsoft.com/office/drawing/2014/main" id="{FB861B03-2663-CAC1-5664-9C98B1F546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048" y="3164175"/>
            <a:ext cx="2652253" cy="2652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28230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3" y="1450767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Raquete de tênis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é um equipamento utilizado em substituição à mão do atleta, podendo ser de alumínio, grafite, performance, etc.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Entram nesta categoria apenas as raquetes utilizadas nos esportes com raquetes, como badminton, </a:t>
            </a:r>
            <a:r>
              <a:rPr lang="pt-BR" sz="1800" dirty="0" err="1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beach</a:t>
            </a:r>
            <a:r>
              <a:rPr lang="pt-BR" sz="1800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 </a:t>
            </a:r>
            <a:r>
              <a:rPr lang="pt-BR" sz="1800" dirty="0" err="1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tennis</a:t>
            </a:r>
            <a:r>
              <a:rPr lang="pt-BR" sz="1800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, squash, padel, tênis, entre outros.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Atenção:</a:t>
            </a:r>
            <a:r>
              <a:rPr lang="pt-BR" sz="1800" b="1" dirty="0">
                <a:solidFill>
                  <a:srgbClr val="FF000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 </a:t>
            </a:r>
            <a:r>
              <a:rPr lang="pt-BR" sz="1800" b="0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raquete de frescobol entra em Esporte e Lazer &gt; Piscina e Praia &gt; </a:t>
            </a:r>
            <a:r>
              <a:rPr lang="pt-BR" sz="1800" b="1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Frescobol</a:t>
            </a:r>
            <a:r>
              <a:rPr lang="pt-BR" sz="1800" b="0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a raquete de tênis de mesa entra em Esporte e Lazer &gt; </a:t>
            </a:r>
            <a:r>
              <a:rPr lang="pt-BR" sz="1800" b="0" i="0" dirty="0" err="1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sz="1800" b="0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Jogos de Mesa e </a:t>
            </a:r>
            <a:r>
              <a:rPr lang="pt-BR" sz="1800" b="0" i="0" dirty="0" err="1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Salao</a:t>
            </a:r>
            <a:r>
              <a:rPr lang="pt-BR" sz="1800" b="0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Tenis de Mesa</a:t>
            </a:r>
            <a:r>
              <a:rPr lang="pt-BR" sz="1800" b="0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.</a:t>
            </a:r>
            <a:endParaRPr sz="1800" b="0" i="0" u="none" strike="noStrike" cap="none" dirty="0">
              <a:solidFill>
                <a:srgbClr val="202124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516194" y="396696"/>
            <a:ext cx="10940402" cy="882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Badminton, Squash e Tenis &gt; </a:t>
            </a:r>
          </a:p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Raquete para Badminton, Squash e Tenis</a:t>
            </a:r>
          </a:p>
        </p:txBody>
      </p:sp>
      <p:pic>
        <p:nvPicPr>
          <p:cNvPr id="2" name="Picture 2" descr="Raquete de Badminton Yonex Astrox Smash Vermelha">
            <a:extLst>
              <a:ext uri="{FF2B5EF4-FFF2-40B4-BE49-F238E27FC236}">
                <a16:creationId xmlns:a16="http://schemas.microsoft.com/office/drawing/2014/main" id="{1A594EF3-858A-24B9-A281-4FF7C9D6D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411" y="3373598"/>
            <a:ext cx="2929271" cy="2929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Raquete de Tênis Wilson Clash 100 v2 16x19 295g">
            <a:extLst>
              <a:ext uri="{FF2B5EF4-FFF2-40B4-BE49-F238E27FC236}">
                <a16:creationId xmlns:a16="http://schemas.microsoft.com/office/drawing/2014/main" id="{5599C675-FB44-CBBB-61E2-CFFCD8078F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98674" y="3504760"/>
            <a:ext cx="2215973" cy="2548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Raquete De Squash Dunlop Blackstorm Titanium">
            <a:extLst>
              <a:ext uri="{FF2B5EF4-FFF2-40B4-BE49-F238E27FC236}">
                <a16:creationId xmlns:a16="http://schemas.microsoft.com/office/drawing/2014/main" id="{CC2EAB09-9AB1-0AB1-5E22-F12F0C810A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0932" y="3429000"/>
            <a:ext cx="2374492" cy="2744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AFC36F7B-D4A8-4D05-1959-0D882732D48E}"/>
              </a:ext>
            </a:extLst>
          </p:cNvPr>
          <p:cNvSpPr txBox="1"/>
          <p:nvPr/>
        </p:nvSpPr>
        <p:spPr>
          <a:xfrm>
            <a:off x="1370995" y="6302869"/>
            <a:ext cx="26441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Raquete de badminton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624DC26C-474A-32EB-FD89-1FD04E196361}"/>
              </a:ext>
            </a:extLst>
          </p:cNvPr>
          <p:cNvSpPr txBox="1"/>
          <p:nvPr/>
        </p:nvSpPr>
        <p:spPr>
          <a:xfrm>
            <a:off x="8855102" y="6302869"/>
            <a:ext cx="1965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Raquete de Tênis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A5007676-A83F-D4EC-D8B6-25E9CBD579AF}"/>
              </a:ext>
            </a:extLst>
          </p:cNvPr>
          <p:cNvSpPr txBox="1"/>
          <p:nvPr/>
        </p:nvSpPr>
        <p:spPr>
          <a:xfrm>
            <a:off x="5160431" y="6302869"/>
            <a:ext cx="23449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Raquete de Squash</a:t>
            </a:r>
          </a:p>
        </p:txBody>
      </p:sp>
    </p:spTree>
    <p:extLst>
      <p:ext uri="{BB962C8B-B14F-4D97-AF65-F5344CB8AC3E}">
        <p14:creationId xmlns:p14="http://schemas.microsoft.com/office/powerpoint/2010/main" val="516926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>
          <a:extLst>
            <a:ext uri="{FF2B5EF4-FFF2-40B4-BE49-F238E27FC236}">
              <a16:creationId xmlns:a16="http://schemas.microsoft.com/office/drawing/2014/main" id="{B14E0B73-977C-1713-38CF-0AB342237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Raquete de Padel Bela Team V2">
            <a:extLst>
              <a:ext uri="{FF2B5EF4-FFF2-40B4-BE49-F238E27FC236}">
                <a16:creationId xmlns:a16="http://schemas.microsoft.com/office/drawing/2014/main" id="{20F504DC-2381-9BBF-6B84-9FF8C40D4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86019" y="3923408"/>
            <a:ext cx="2302688" cy="230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0D111BD7-C209-9DD9-8A66-98DBDBA84D15}"/>
              </a:ext>
            </a:extLst>
          </p:cNvPr>
          <p:cNvSpPr txBox="1"/>
          <p:nvPr/>
        </p:nvSpPr>
        <p:spPr>
          <a:xfrm>
            <a:off x="4082570" y="6226096"/>
            <a:ext cx="20134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Raquete de padel</a:t>
            </a:r>
          </a:p>
        </p:txBody>
      </p:sp>
      <p:pic>
        <p:nvPicPr>
          <p:cNvPr id="3088" name="Picture 16" descr="Raquete AMA Sport Pickleball Kronos Bond 16mm">
            <a:extLst>
              <a:ext uri="{FF2B5EF4-FFF2-40B4-BE49-F238E27FC236}">
                <a16:creationId xmlns:a16="http://schemas.microsoft.com/office/drawing/2014/main" id="{B5CADF53-710E-2931-99B1-A4FBDA886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1374" y="1470939"/>
            <a:ext cx="1494607" cy="2659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07B7AB61-89D3-491B-2A75-A7DB2B8833A6}"/>
              </a:ext>
            </a:extLst>
          </p:cNvPr>
          <p:cNvSpPr txBox="1"/>
          <p:nvPr/>
        </p:nvSpPr>
        <p:spPr>
          <a:xfrm>
            <a:off x="6306292" y="3945541"/>
            <a:ext cx="25047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Raquete de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pickleball</a:t>
            </a:r>
            <a:endParaRPr lang="pt-BR" sz="18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3094" name="Picture 22" descr="Raquete De Beach Tennis Adidas Bt 3.0 Rosa/Amarelo">
            <a:extLst>
              <a:ext uri="{FF2B5EF4-FFF2-40B4-BE49-F238E27FC236}">
                <a16:creationId xmlns:a16="http://schemas.microsoft.com/office/drawing/2014/main" id="{AF25D339-5B43-9F3A-AF5E-C58E36942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967" y="1688952"/>
            <a:ext cx="2013430" cy="2013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1D246AB3-D713-B26F-9E8D-AE2A4745A53B}"/>
              </a:ext>
            </a:extLst>
          </p:cNvPr>
          <p:cNvSpPr txBox="1"/>
          <p:nvPr/>
        </p:nvSpPr>
        <p:spPr>
          <a:xfrm>
            <a:off x="795967" y="3945541"/>
            <a:ext cx="2820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Raquete de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beach</a:t>
            </a:r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r>
              <a:rPr lang="pt-BR" sz="1800" dirty="0" err="1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tennis</a:t>
            </a:r>
            <a:endParaRPr lang="pt-BR" sz="1800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3098" name="Picture 26" descr="Champion Sports Raquete de raquetebol grande | Amazon.com.br">
            <a:extLst>
              <a:ext uri="{FF2B5EF4-FFF2-40B4-BE49-F238E27FC236}">
                <a16:creationId xmlns:a16="http://schemas.microsoft.com/office/drawing/2014/main" id="{063CF3EE-E74E-D164-ACC1-AFB14B2ED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34540" y="4069884"/>
            <a:ext cx="881059" cy="194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>
            <a:extLst>
              <a:ext uri="{FF2B5EF4-FFF2-40B4-BE49-F238E27FC236}">
                <a16:creationId xmlns:a16="http://schemas.microsoft.com/office/drawing/2014/main" id="{25E2E570-B53D-3873-D081-79D0E1B7F2AA}"/>
              </a:ext>
            </a:extLst>
          </p:cNvPr>
          <p:cNvSpPr txBox="1"/>
          <p:nvPr/>
        </p:nvSpPr>
        <p:spPr>
          <a:xfrm>
            <a:off x="8635686" y="6226096"/>
            <a:ext cx="2820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Raquete de raquetebol</a:t>
            </a:r>
          </a:p>
        </p:txBody>
      </p:sp>
      <p:sp>
        <p:nvSpPr>
          <p:cNvPr id="2" name="Google Shape;98;p4">
            <a:extLst>
              <a:ext uri="{FF2B5EF4-FFF2-40B4-BE49-F238E27FC236}">
                <a16:creationId xmlns:a16="http://schemas.microsoft.com/office/drawing/2014/main" id="{65CB90A0-8BF0-AE43-9FE6-AC3FE8B44755}"/>
              </a:ext>
            </a:extLst>
          </p:cNvPr>
          <p:cNvSpPr txBox="1"/>
          <p:nvPr/>
        </p:nvSpPr>
        <p:spPr>
          <a:xfrm>
            <a:off x="516194" y="396696"/>
            <a:ext cx="10940402" cy="882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Badminton, Squash e Tenis &gt; </a:t>
            </a:r>
          </a:p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Raquete para Badminton, Squash e Tenis</a:t>
            </a:r>
          </a:p>
        </p:txBody>
      </p:sp>
    </p:spTree>
    <p:extLst>
      <p:ext uri="{BB962C8B-B14F-4D97-AF65-F5344CB8AC3E}">
        <p14:creationId xmlns:p14="http://schemas.microsoft.com/office/powerpoint/2010/main" val="17081095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8"/>
          <p:cNvSpPr txBox="1"/>
          <p:nvPr/>
        </p:nvSpPr>
        <p:spPr>
          <a:xfrm>
            <a:off x="735403" y="1898609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Parte fundamental na prática da dança, a roupa não é mera questão estética. É muito importante selecionar o equipamento certo, pois, na hora da ação, a vestimenta faz toda diferença na performance dos dançarinos e bailarinos. Para cada tipo de dança existe um tipo de roupa, como as de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ballet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que são meia calça, saia ou vestido, collant e sapatilha. Existem diversas outras modalidades de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danças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que precisam de roupas específicas.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23" name="Google Shape;123;p8"/>
          <p:cNvSpPr txBox="1"/>
          <p:nvPr/>
        </p:nvSpPr>
        <p:spPr>
          <a:xfrm>
            <a:off x="681879" y="567673"/>
            <a:ext cx="1082824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Ballet, </a:t>
            </a:r>
            <a:r>
              <a:rPr lang="pt-BR" sz="24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Dancas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e Jazz &gt; </a:t>
            </a:r>
            <a:r>
              <a:rPr lang="pt-BR" sz="24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para Ballet, </a:t>
            </a:r>
            <a:r>
              <a:rPr lang="pt-BR" sz="24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Danca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e Jazz</a:t>
            </a:r>
          </a:p>
        </p:txBody>
      </p:sp>
      <p:pic>
        <p:nvPicPr>
          <p:cNvPr id="124" name="Google Shape;124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97927" y="3706988"/>
            <a:ext cx="2905386" cy="2583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862804" y="3482105"/>
            <a:ext cx="1722437" cy="309605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688637" y="3613439"/>
            <a:ext cx="1962401" cy="2876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386508" y="3669711"/>
            <a:ext cx="1500861" cy="27644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1535919c4a6_0_3"/>
          <p:cNvSpPr txBox="1"/>
          <p:nvPr/>
        </p:nvSpPr>
        <p:spPr>
          <a:xfrm>
            <a:off x="735398" y="1397715"/>
            <a:ext cx="10721100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acessórios para bicicleta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ideais para que o ciclista possa além de deixar a bike ainda mais completa e elegante, usufruir de vantagens e comodidades durante a pedalada.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ferramentas para bicicleta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permitem realizar ajustes, apertar parafusos e até mesmo arrumar a corrente da bike, tudo com a praticidade de possuir diversas funções em uma mesma ferramenta.</a:t>
            </a:r>
          </a:p>
          <a:p>
            <a:pPr indent="457200" algn="just">
              <a:buSzPts val="1800"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peças para bicicleta 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essenciais para poder pedalar e é muito importante mantê-las em bom estado. São peças de reposição: quadro rígido, pedivela, pedal, garfo rígido, cordoalha, aro, guidão, </a:t>
            </a:r>
            <a:r>
              <a:rPr lang="pt-BR" sz="18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niple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câmara de ar, garfo de suspensão, conjunto de freio, etc.</a:t>
            </a:r>
          </a:p>
        </p:txBody>
      </p:sp>
      <p:sp>
        <p:nvSpPr>
          <p:cNvPr id="144" name="Google Shape;144;g1535919c4a6_0_3"/>
          <p:cNvSpPr txBox="1"/>
          <p:nvPr/>
        </p:nvSpPr>
        <p:spPr>
          <a:xfrm>
            <a:off x="678822" y="344863"/>
            <a:ext cx="10834253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Bicicleta &gt;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, Ferramentas e Pecas de </a:t>
            </a:r>
            <a:r>
              <a:rPr lang="pt-BR" sz="24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para Bicicleta</a:t>
            </a:r>
          </a:p>
        </p:txBody>
      </p:sp>
      <p:pic>
        <p:nvPicPr>
          <p:cNvPr id="3" name="Imagem 2">
            <a:extLst>
              <a:ext uri="{FF2B5EF4-FFF2-40B4-BE49-F238E27FC236}">
                <a16:creationId xmlns:a16="http://schemas.microsoft.com/office/drawing/2014/main" id="{3307AA67-9D1A-B013-313D-506D206D07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84520" y="5210843"/>
            <a:ext cx="2090928" cy="1389052"/>
          </a:xfrm>
          <a:prstGeom prst="rect">
            <a:avLst/>
          </a:prstGeom>
        </p:spPr>
      </p:pic>
      <p:pic>
        <p:nvPicPr>
          <p:cNvPr id="3076" name="Picture 4" descr="quadro hupi naja 2016 Vendita calda, UP TO 62% OFF">
            <a:extLst>
              <a:ext uri="{FF2B5EF4-FFF2-40B4-BE49-F238E27FC236}">
                <a16:creationId xmlns:a16="http://schemas.microsoft.com/office/drawing/2014/main" id="{F7729CC7-2CEB-5CC7-D458-6585B923B8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431" y="5340948"/>
            <a:ext cx="2555743" cy="1363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bike-fender-set-300-24-28-2">
            <a:extLst>
              <a:ext uri="{FF2B5EF4-FFF2-40B4-BE49-F238E27FC236}">
                <a16:creationId xmlns:a16="http://schemas.microsoft.com/office/drawing/2014/main" id="{5D539C1F-00D7-6594-8386-15EDD4B70D6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583" b="39629"/>
          <a:stretch/>
        </p:blipFill>
        <p:spPr bwMode="auto">
          <a:xfrm>
            <a:off x="3096670" y="5622689"/>
            <a:ext cx="3146365" cy="1000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Pedal HUPI Strip 2024 Plataforma - Preto - kfbikes">
            <a:extLst>
              <a:ext uri="{FF2B5EF4-FFF2-40B4-BE49-F238E27FC236}">
                <a16:creationId xmlns:a16="http://schemas.microsoft.com/office/drawing/2014/main" id="{A07CC56B-2CA5-ADE5-2E67-E474ADECDF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01"/>
          <a:stretch/>
        </p:blipFill>
        <p:spPr bwMode="auto">
          <a:xfrm>
            <a:off x="2624718" y="4184352"/>
            <a:ext cx="1829271" cy="159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Selim WG Sports Vazado MTB - WG">
            <a:extLst>
              <a:ext uri="{FF2B5EF4-FFF2-40B4-BE49-F238E27FC236}">
                <a16:creationId xmlns:a16="http://schemas.microsoft.com/office/drawing/2014/main" id="{E7FA5B8E-E275-0FA3-71A9-2E68941B4B9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66" t="19624" r="3131" b="21495"/>
          <a:stretch/>
        </p:blipFill>
        <p:spPr bwMode="auto">
          <a:xfrm>
            <a:off x="226787" y="4576481"/>
            <a:ext cx="1701885" cy="1109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Maleta Kit Ferramentas Bicicleta 37 Peças Elleven &lt; Eric Bike - ericbike">
            <a:extLst>
              <a:ext uri="{FF2B5EF4-FFF2-40B4-BE49-F238E27FC236}">
                <a16:creationId xmlns:a16="http://schemas.microsoft.com/office/drawing/2014/main" id="{EF7E3B83-11C5-B350-9C58-17BCCD84C4E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37" r="13571"/>
          <a:stretch/>
        </p:blipFill>
        <p:spPr bwMode="auto">
          <a:xfrm>
            <a:off x="6594531" y="3789710"/>
            <a:ext cx="1884008" cy="2867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Principais acessórios para bicicleta">
            <a:extLst>
              <a:ext uri="{FF2B5EF4-FFF2-40B4-BE49-F238E27FC236}">
                <a16:creationId xmlns:a16="http://schemas.microsoft.com/office/drawing/2014/main" id="{95A33223-1ECA-D4DE-FBA3-A56846AC78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68" r="39318"/>
          <a:stretch/>
        </p:blipFill>
        <p:spPr bwMode="auto">
          <a:xfrm>
            <a:off x="8651410" y="3826822"/>
            <a:ext cx="1348160" cy="1375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apacete Ciclismo com Led Outmold GTS FJH-28 Laranja G">
            <a:extLst>
              <a:ext uri="{FF2B5EF4-FFF2-40B4-BE49-F238E27FC236}">
                <a16:creationId xmlns:a16="http://schemas.microsoft.com/office/drawing/2014/main" id="{B5F56176-6662-A3B5-43BD-CAC884E484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216553" y="3388631"/>
            <a:ext cx="1591442" cy="159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테이크아웃바이크 - 브롬톤">
            <a:extLst>
              <a:ext uri="{FF2B5EF4-FFF2-40B4-BE49-F238E27FC236}">
                <a16:creationId xmlns:a16="http://schemas.microsoft.com/office/drawing/2014/main" id="{6D98A45B-AB69-2D0B-4D89-9F587A5D4A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3584" y="3385978"/>
            <a:ext cx="1533064" cy="1533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Câmara De Ar Pirelli Bike Mtb Aro 29 Presta Bico Fino 48mm -  atacadao2rodas.com.br/ A sua loja de Ciclismo">
            <a:extLst>
              <a:ext uri="{FF2B5EF4-FFF2-40B4-BE49-F238E27FC236}">
                <a16:creationId xmlns:a16="http://schemas.microsoft.com/office/drawing/2014/main" id="{2D91D933-2726-1DD3-145F-74CC0E3D7A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989" y="3469370"/>
            <a:ext cx="2121924" cy="15914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13504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1"/>
          <p:cNvSpPr txBox="1"/>
          <p:nvPr/>
        </p:nvSpPr>
        <p:spPr>
          <a:xfrm>
            <a:off x="735399" y="1634345"/>
            <a:ext cx="10721100" cy="25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Bicicleta elétrica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possui motor elétrico em uma das rodas e bateria lithium, ajudando no deslocamento do usuário e, principalmente, em subidas íngremes. Existem dois grupos de bicicleta elétrica: bicicletas sem acelerador e o motor só funciona ao pedalar e bicicletas com acelerador, que possui a opção de só acelerar, pedalar ou a combinação das duas funções.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Bicicleta tradicional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veículo de duas rodas, movida pelo esforço do usuário através dos pedais, e a grande vantagem é não emi</a:t>
            </a:r>
            <a:r>
              <a:rPr lang="pt-BR" sz="180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tir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gases poluentes. Além disso, garante benefícios à saúde da pessoa, aumentando o bem estar e elevando o humor. É utilizada em práticas do dia a dia para se locomover de um lugar a outro.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bicicletas para ciclismo entram nesta categoria.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4" name="Google Shape;134;p21"/>
          <p:cNvSpPr txBox="1"/>
          <p:nvPr/>
        </p:nvSpPr>
        <p:spPr>
          <a:xfrm>
            <a:off x="1370322" y="472412"/>
            <a:ext cx="9451254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Bicicleta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Bicicleta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Tradicional Adulto</a:t>
            </a:r>
            <a:endParaRPr sz="2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5" name="Google Shape;135;p21" descr="Bicicleta Elétrica Biobike URBANA Aro 20'' Bicicletas Elétricas"/>
          <p:cNvPicPr preferRelativeResize="0"/>
          <p:nvPr/>
        </p:nvPicPr>
        <p:blipFill rotWithShape="1">
          <a:blip r:embed="rId3">
            <a:alphaModFix/>
          </a:blip>
          <a:srcRect t="19626" b="12042"/>
          <a:stretch/>
        </p:blipFill>
        <p:spPr>
          <a:xfrm>
            <a:off x="390192" y="4820297"/>
            <a:ext cx="2620200" cy="17904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21" descr="Presente para ciclista: ideias para dar no Natal! - Blog Bike Runner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106763" y="4894813"/>
            <a:ext cx="2349736" cy="156649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21" descr="Bicicleta poti onix convencional violeta com branco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330858" y="4866420"/>
            <a:ext cx="2620200" cy="1744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Bicicleta Triciclo de Carga Com Marchas e Freios A Disco Cargueira - Casa  do Ciclista - Triciclo Adulto - Magazine Luiza">
            <a:extLst>
              <a:ext uri="{FF2B5EF4-FFF2-40B4-BE49-F238E27FC236}">
                <a16:creationId xmlns:a16="http://schemas.microsoft.com/office/drawing/2014/main" id="{C27ADBE0-77EF-50B1-96C6-BBFBE2A70A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9" r="12182"/>
          <a:stretch/>
        </p:blipFill>
        <p:spPr bwMode="auto">
          <a:xfrm>
            <a:off x="6459738" y="4618227"/>
            <a:ext cx="2191566" cy="1899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1535919c4a6_0_3"/>
          <p:cNvSpPr txBox="1"/>
          <p:nvPr/>
        </p:nvSpPr>
        <p:spPr>
          <a:xfrm>
            <a:off x="735399" y="1634345"/>
            <a:ext cx="10721100" cy="286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Bicicleta elétrica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infantil</a:t>
            </a:r>
            <a:r>
              <a:rPr lang="pt-BR" sz="180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menores que as de uso adulto, mas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possu</a:t>
            </a:r>
            <a:r>
              <a:rPr lang="pt-BR" sz="180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em quase as mesmas características,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motor elétrico em uma das rodas e bateria lithium, ajudando no </a:t>
            </a:r>
            <a:r>
              <a:rPr lang="pt-BR" sz="180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desenvolvimento e no equilíbrio necessário para as crianças se moverem com a bicicleta sem o uso de rodinhas, ajuda também na ativação motora e nos sentidos proporcionando uma verdadeira pilotagem devido ao motor elétrico.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Existem dois grupos de bicicleta elétrica: bicicletas sem acelerador e bicicletas com acelerador.</a:t>
            </a:r>
            <a:endParaRPr sz="180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Bicicleta tradicional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veículo de duas rodas, movida pelo esforço do usuário através dos pedais, e a grande vantagem é não </a:t>
            </a:r>
            <a:r>
              <a:rPr lang="pt-BR" sz="180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emitir gases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poluentes. Além disso, garante benefícios à saúde, aumentando o bem estar e elevando o humor. É utilizada em </a:t>
            </a:r>
            <a:r>
              <a:rPr lang="pt-BR" sz="180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brincadeiras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do dia a dia.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consideradas infantis as bicicletas que tenham o aro até 24.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4" name="Google Shape;144;g1535919c4a6_0_3"/>
          <p:cNvSpPr txBox="1"/>
          <p:nvPr/>
        </p:nvSpPr>
        <p:spPr>
          <a:xfrm>
            <a:off x="1590375" y="396700"/>
            <a:ext cx="9280188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Bicicleta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Bicicleta </a:t>
            </a: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Eletrica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Tradicional 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Infantil</a:t>
            </a:r>
            <a:endParaRPr sz="2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5" name="Google Shape;145;g1535919c4a6_0_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14625" y="4666170"/>
            <a:ext cx="2333625" cy="1952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6" name="Google Shape;146;g1535919c4a6_0_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999162" y="4475675"/>
            <a:ext cx="2333625" cy="2333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7" name="Google Shape;147;g1535919c4a6_0_3"/>
          <p:cNvPicPr preferRelativeResize="0"/>
          <p:nvPr/>
        </p:nvPicPr>
        <p:blipFill rotWithShape="1">
          <a:blip r:embed="rId5">
            <a:alphaModFix/>
          </a:blip>
          <a:srcRect l="10826" t="13521" r="10090" b="16124"/>
          <a:stretch/>
        </p:blipFill>
        <p:spPr>
          <a:xfrm>
            <a:off x="8675775" y="4666175"/>
            <a:ext cx="2194788" cy="1952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1535919c4a6_0_3"/>
          <p:cNvSpPr txBox="1"/>
          <p:nvPr/>
        </p:nvSpPr>
        <p:spPr>
          <a:xfrm>
            <a:off x="735399" y="1634345"/>
            <a:ext cx="10721100" cy="23082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 para bicicleta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</a:t>
            </a: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uma parte essencial da bicicleta, pois é o único ponto de contato entre a bicicleta e o solo. Ele é responsável por proporcionar aderência, estabilidade, conforto e segurança ao ciclista.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Podem variar em tamanho, largura e padrão de piso, dependendo do tipo de bicicleta e do terreno em que se pretende andar.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nessa categoria os pneus para handbike. 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Câmara de ar para pneu de bicicleta possui categoria própria: Esporte e Lazer &gt; Bicicleta &gt; </a:t>
            </a:r>
            <a:r>
              <a:rPr lang="pt-BR" sz="1800" b="1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Ferramentas e Pecas de </a:t>
            </a:r>
            <a:r>
              <a:rPr lang="pt-BR" sz="1800" b="1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Reposicao</a:t>
            </a: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Bicicleta.</a:t>
            </a:r>
            <a:endParaRPr sz="18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4" name="Google Shape;144;g1535919c4a6_0_3"/>
          <p:cNvSpPr txBox="1"/>
          <p:nvPr/>
        </p:nvSpPr>
        <p:spPr>
          <a:xfrm>
            <a:off x="2651645" y="344863"/>
            <a:ext cx="6888607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Bicicleta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Pneu para Bicicleta</a:t>
            </a:r>
            <a:endParaRPr sz="2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0" name="Picture 2" descr="Guia prático para aprender a escolher o pneu ideal - Bikemagazine">
            <a:extLst>
              <a:ext uri="{FF2B5EF4-FFF2-40B4-BE49-F238E27FC236}">
                <a16:creationId xmlns:a16="http://schemas.microsoft.com/office/drawing/2014/main" id="{AEE6AB55-AE3E-B089-4209-6AE96F51B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891" y="4329968"/>
            <a:ext cx="3535507" cy="2146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neu Kenda Fat Bike Aro 26 X 4.0 - Modelo K1188-006 Krusade - Prime  Adventure">
            <a:extLst>
              <a:ext uri="{FF2B5EF4-FFF2-40B4-BE49-F238E27FC236}">
                <a16:creationId xmlns:a16="http://schemas.microsoft.com/office/drawing/2014/main" id="{C9CD9659-2D69-293F-BC73-02196A2AE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41923" y="4329968"/>
            <a:ext cx="1421822" cy="2188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Pneus de Bicicleta Michelin Force Xc2 Performance Line 29 x 2.25 Mtb Kevlar  Par - Pneu de Bicicleta - Magazine Luiza">
            <a:extLst>
              <a:ext uri="{FF2B5EF4-FFF2-40B4-BE49-F238E27FC236}">
                <a16:creationId xmlns:a16="http://schemas.microsoft.com/office/drawing/2014/main" id="{C96A7F87-6FE1-5079-8867-08825F3919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298" y="4329968"/>
            <a:ext cx="2270033" cy="2270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75771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33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Surf 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bodyboard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esportes praticados sobre as águas do mar, e para isso é necessário usar vestimenta adequada. O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vestuário para </a:t>
            </a:r>
            <a:r>
              <a:rPr lang="pt-BR" sz="18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bodyboard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 surf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feito de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neoprene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, bem justo ao corpo, o que ajuda a manter a temperatura do corpo do surfista mais aquecida.</a:t>
            </a:r>
            <a:endParaRPr dirty="0"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roupas infantis que servem para mergulho e surf entram nesta categoria.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90" name="Google Shape;290;p33"/>
          <p:cNvSpPr txBox="1"/>
          <p:nvPr/>
        </p:nvSpPr>
        <p:spPr>
          <a:xfrm>
            <a:off x="1088919" y="389229"/>
            <a:ext cx="1001415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</a:t>
            </a:r>
            <a:r>
              <a:rPr lang="pt-BR" sz="2400" b="0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Bodyboard</a:t>
            </a: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Surf &gt; </a:t>
            </a:r>
            <a:r>
              <a:rPr lang="pt-BR" sz="2400" b="1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Vestuario</a:t>
            </a:r>
            <a:r>
              <a:rPr lang="pt-BR" sz="24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para </a:t>
            </a:r>
            <a:r>
              <a:rPr lang="pt-BR" sz="2400" b="1" i="0" dirty="0" err="1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Bodyboard</a:t>
            </a:r>
            <a:r>
              <a:rPr lang="pt-BR" sz="24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e Surf</a:t>
            </a:r>
            <a:endParaRPr sz="2400" b="1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91" name="Google Shape;291;p33" descr="Roupa de Surf - Roupa de Neoprene Feminina, Maiô e mais | Mormaii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4859" y="3429000"/>
            <a:ext cx="2781300" cy="278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2" name="Google Shape;292;p33" descr="Roupa de Surf - Roupa de Neoprene Feminina, Maiô e mais | Mormaii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555598" y="3324418"/>
            <a:ext cx="2990463" cy="29904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3" name="Google Shape;293;p33" descr="Roupa De Bodyboard | MercadoLivre 📦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920875" y="3324418"/>
            <a:ext cx="1657350" cy="304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4" name="Google Shape;294;p3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626248" y="3455423"/>
            <a:ext cx="1685288" cy="28107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2"/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Chuteira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tipo de calçado específico, utilizado pelos jogadores de futebol, goleiros e árbitros. Uma característica própria das chuteiras é a presença de travas na sola, que impedem que o jogador escorregue no gramado e se machuque. Existem vários tipos como as de campo, society e futsal.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54" name="Google Shape;154;p22"/>
          <p:cNvSpPr txBox="1"/>
          <p:nvPr/>
        </p:nvSpPr>
        <p:spPr>
          <a:xfrm>
            <a:off x="3121206" y="423857"/>
            <a:ext cx="594957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Calcados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Chuteira</a:t>
            </a:r>
            <a:endParaRPr/>
          </a:p>
        </p:txBody>
      </p:sp>
      <p:pic>
        <p:nvPicPr>
          <p:cNvPr id="155" name="Google Shape;155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57102" y="3881105"/>
            <a:ext cx="3428633" cy="2000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6" name="Google Shape;156;p2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4163" y="3628456"/>
            <a:ext cx="3043663" cy="22529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7" name="Google Shape;157;p2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57735" y="4093588"/>
            <a:ext cx="3677163" cy="17878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3"/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Utilizar o calçado certo previne lesões e incômodos, existem diversos tipos de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tênis esportivo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para cada tipo de atividade. Eles são divididos em corrida, basquete, vôlei, ciclismo, crossfit, entre outros esportes. São diferentes dos modelos casuais, mais usados para o dia a dia.</a:t>
            </a:r>
            <a:endParaRPr/>
          </a:p>
        </p:txBody>
      </p:sp>
      <p:sp>
        <p:nvSpPr>
          <p:cNvPr id="164" name="Google Shape;164;p23"/>
          <p:cNvSpPr txBox="1"/>
          <p:nvPr/>
        </p:nvSpPr>
        <p:spPr>
          <a:xfrm>
            <a:off x="2894685" y="423857"/>
            <a:ext cx="640262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Calcados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Tenis Esportivo</a:t>
            </a:r>
            <a:endParaRPr/>
          </a:p>
        </p:txBody>
      </p:sp>
      <p:pic>
        <p:nvPicPr>
          <p:cNvPr id="165" name="Google Shape;165;p2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4419" y="3046401"/>
            <a:ext cx="2617153" cy="175827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2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815142" y="3351829"/>
            <a:ext cx="2920561" cy="13685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122012" y="4327677"/>
            <a:ext cx="2231269" cy="2140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8" name="Google Shape;168;p23" descr="Sapatilha Ciclismo mtb Avva Extreme Para Pedal Clip em Promoção | Ofertas  na Americanas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8937191" y="3925537"/>
            <a:ext cx="2772082" cy="27720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4"/>
          <p:cNvSpPr txBox="1"/>
          <p:nvPr/>
        </p:nvSpPr>
        <p:spPr>
          <a:xfrm>
            <a:off x="1249673" y="311316"/>
            <a:ext cx="969264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Camping &gt; </a:t>
            </a:r>
            <a:r>
              <a:rPr lang="pt-BR" sz="2400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Lampiao</a:t>
            </a:r>
            <a:r>
              <a:rPr lang="pt-BR" sz="2400" b="1" i="0" u="none" strike="noStrike" dirty="0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, Lanterna e Tocha e </a:t>
            </a:r>
            <a:r>
              <a:rPr lang="pt-BR" sz="2400" b="1" i="0" u="none" strike="noStrike" dirty="0" err="1">
                <a:solidFill>
                  <a:srgbClr val="000000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sz="24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</a:t>
            </a:r>
            <a:endParaRPr sz="2400" b="1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175" name="Google Shape;175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5397" y="4828485"/>
            <a:ext cx="1249747" cy="183914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820322" y="5020092"/>
            <a:ext cx="2537554" cy="152659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726910" y="4768019"/>
            <a:ext cx="1448615" cy="1928762"/>
          </a:xfrm>
          <a:prstGeom prst="rect">
            <a:avLst/>
          </a:prstGeom>
          <a:noFill/>
          <a:ln>
            <a:noFill/>
          </a:ln>
        </p:spPr>
      </p:pic>
      <p:pic>
        <p:nvPicPr>
          <p:cNvPr id="178" name="Google Shape;178;p24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837717" y="4757861"/>
            <a:ext cx="1261925" cy="1980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179" name="Google Shape;179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070228" y="4678438"/>
            <a:ext cx="1144972" cy="2059817"/>
          </a:xfrm>
          <a:prstGeom prst="rect">
            <a:avLst/>
          </a:prstGeom>
          <a:noFill/>
          <a:ln>
            <a:noFill/>
          </a:ln>
        </p:spPr>
      </p:pic>
      <p:sp>
        <p:nvSpPr>
          <p:cNvPr id="180" name="Google Shape;180;p24"/>
          <p:cNvSpPr txBox="1"/>
          <p:nvPr/>
        </p:nvSpPr>
        <p:spPr>
          <a:xfrm>
            <a:off x="735397" y="1300108"/>
            <a:ext cx="10721193" cy="3416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lampião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uma fonte de iluminação, geralmente constituído por uma armação de metal com um anteparo transparente para proteger a fonte de luz, que pode ser uma vela ou uma chama abastecida por combustível.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lanterna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uso doméstico, costuma ser alimentada com pilhas comuns. Já a de maior qualidade, utilizada em esportes de aventura ou mesmo em operações táticas policiais, são equipadas com baterias. Elas têm duas grandes vantagens: maior autonomia e a capacidade de serem recarregadas diversas vezes.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tocha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era uma fonte portátil de fogo usada como fonte luminosa, às vezes consistindo de um pau com um dos seus extremos envolto num pedaço de pano empapado de breu e/ou algum outro material inflamável, em tempos em que não existia luz elétrica. Hoje é muito utilizada em jogos olímpicos, em decoração de festas ao ar livre, entre outros. 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nesta categoria os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acessórios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para os lampiões, lanternas e tochas.</a:t>
            </a:r>
            <a:endParaRPr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25"/>
          <p:cNvSpPr txBox="1"/>
          <p:nvPr/>
        </p:nvSpPr>
        <p:spPr>
          <a:xfrm>
            <a:off x="623664" y="1787833"/>
            <a:ext cx="10721193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Existe roupa específica para hipismo, o capacete com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queixeira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obrigatório, o culote pode ser branco ou bege, camisa  branca ou colorida com golas e punhos branco. As botas podem ser pretas ou marrons. Já o casaco pode ser vermelho, preto, azul marinho ou cinza. Os cavaleiros devem usar gravata branca e as amazonas colarinho alto ou </a:t>
            </a:r>
            <a:r>
              <a:rPr lang="pt-BR" sz="18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plastron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 Os valores dessas peças são mais elevados do que os casacos, calças e polos normais.</a:t>
            </a:r>
            <a:endParaRPr dirty="0"/>
          </a:p>
        </p:txBody>
      </p:sp>
      <p:sp>
        <p:nvSpPr>
          <p:cNvPr id="187" name="Google Shape;187;p25"/>
          <p:cNvSpPr txBox="1"/>
          <p:nvPr/>
        </p:nvSpPr>
        <p:spPr>
          <a:xfrm>
            <a:off x="623664" y="423857"/>
            <a:ext cx="1094466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Esporte e Lazer &gt; </a:t>
            </a:r>
            <a:r>
              <a:rPr lang="pt-BR" sz="24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Equitacao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e Hipismo &gt; </a:t>
            </a:r>
            <a:r>
              <a:rPr lang="pt-BR" sz="24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para </a:t>
            </a:r>
            <a:r>
              <a:rPr lang="pt-BR" sz="24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Equitacao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e Hipismo</a:t>
            </a:r>
          </a:p>
        </p:txBody>
      </p:sp>
      <p:pic>
        <p:nvPicPr>
          <p:cNvPr id="188" name="Google Shape;188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23664" y="3512585"/>
            <a:ext cx="2568377" cy="2640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55480" y="3788455"/>
            <a:ext cx="2228779" cy="22906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0" name="Google Shape;190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475525" y="3862507"/>
            <a:ext cx="2413414" cy="22166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1" name="Google Shape;191;p2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207742" y="3862508"/>
            <a:ext cx="2044300" cy="22166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6"/>
          <p:cNvSpPr txBox="1"/>
          <p:nvPr/>
        </p:nvSpPr>
        <p:spPr>
          <a:xfrm>
            <a:off x="735399" y="1773587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uso do macacão é essencial para quem corre frequentemente de kart.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variações de macacão são mais por tipo de material de confecção, existem opções com ou sem forração. Para quem pensa em dar um salto para o profissional no futuro, talvez já compense olhar 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vestuário para kart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homologado CIK-FIA que são exigidos pelas competições brasileiras.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balaclavas usadas no kart são consideradas EPIs, sendo assim vão na categoria de Saude &gt;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Ergonomia e Protecao (EPI).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98" name="Google Shape;198;p26"/>
          <p:cNvSpPr txBox="1"/>
          <p:nvPr/>
        </p:nvSpPr>
        <p:spPr>
          <a:xfrm>
            <a:off x="2926074" y="423857"/>
            <a:ext cx="6339844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Kart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Vestuario para Kart</a:t>
            </a:r>
            <a:endParaRPr/>
          </a:p>
        </p:txBody>
      </p:sp>
      <p:pic>
        <p:nvPicPr>
          <p:cNvPr id="199" name="Google Shape;199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59289" y="3728710"/>
            <a:ext cx="1734077" cy="26810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00336" y="3580407"/>
            <a:ext cx="3191320" cy="2829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1" name="Google Shape;201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316622" y="4068770"/>
            <a:ext cx="2363471" cy="236347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28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vestuário para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mergulho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tem por objetivo principal evitar a perda de calor durante o mergulho, por isso, geralmente, é feito de neoprene, que cria uma barreira térmica contra o frio e protege dos raios ultravioletas. Além disso, as roupas de mergulho protegem contra o contato com seres marinhos, que podem cortar ou queimar a pele.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9" name="Google Shape;219;p28"/>
          <p:cNvSpPr txBox="1"/>
          <p:nvPr/>
        </p:nvSpPr>
        <p:spPr>
          <a:xfrm>
            <a:off x="2254042" y="409518"/>
            <a:ext cx="7683908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Mergulho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Vestuario para Mergulho</a:t>
            </a:r>
            <a:endParaRPr/>
          </a:p>
        </p:txBody>
      </p:sp>
      <p:pic>
        <p:nvPicPr>
          <p:cNvPr id="220" name="Google Shape;220;p28" descr="✨Estoque pronto✨Roupa de Mergulho Masculina em Neoprene Térmica Preta 3 mm  Premium / Roupa de Mergulho Autônomo | Shopee Brasil"/>
          <p:cNvPicPr preferRelativeResize="0"/>
          <p:nvPr/>
        </p:nvPicPr>
        <p:blipFill rotWithShape="1">
          <a:blip r:embed="rId3">
            <a:alphaModFix/>
          </a:blip>
          <a:srcRect l="33369" r="25770"/>
          <a:stretch/>
        </p:blipFill>
        <p:spPr>
          <a:xfrm>
            <a:off x="1555368" y="3355069"/>
            <a:ext cx="1317408" cy="32241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1" name="Google Shape;221;p28" descr="Roupa de Mergulho Neoprene Opem cell 3mm - Seasub"/>
          <p:cNvPicPr preferRelativeResize="0"/>
          <p:nvPr/>
        </p:nvPicPr>
        <p:blipFill rotWithShape="1">
          <a:blip r:embed="rId4">
            <a:alphaModFix/>
          </a:blip>
          <a:srcRect l="33878" r="30733"/>
          <a:stretch/>
        </p:blipFill>
        <p:spPr>
          <a:xfrm>
            <a:off x="5029199" y="3058202"/>
            <a:ext cx="1237225" cy="350456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28" descr="Roupa De Mergulho Extreme Seasub | Shopee Brasil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628731" y="3070309"/>
            <a:ext cx="3521049" cy="35210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4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Acessórios para motociclismo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partes que agregam à prática do motociclista, como colete para motoboy, luvas, protetor de coluna, entre outros.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balaclava para motociclismo possui categoria própria </a:t>
            </a: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Saude &gt; </a:t>
            </a:r>
            <a:r>
              <a:rPr lang="pt-BR" sz="1800" b="1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Ergonomia e Protecao (EPI).</a:t>
            </a:r>
            <a:endParaRPr sz="1800" b="1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29" name="Google Shape;229;p4"/>
          <p:cNvSpPr txBox="1"/>
          <p:nvPr/>
        </p:nvSpPr>
        <p:spPr>
          <a:xfrm>
            <a:off x="1681316" y="409518"/>
            <a:ext cx="899651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Motociclismo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Acessorios para Motociclismo</a:t>
            </a:r>
            <a:endParaRPr/>
          </a:p>
        </p:txBody>
      </p:sp>
      <p:pic>
        <p:nvPicPr>
          <p:cNvPr id="230" name="Google Shape;230;p4" descr="Luva Motociclista Com Proteção Waterproof Honda Pret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0729" y="3429000"/>
            <a:ext cx="2440431" cy="24404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31" name="Google Shape;231;p4" descr="Protetor De Coluna Tutto Combat | SBS Motos"/>
          <p:cNvPicPr preferRelativeResize="0"/>
          <p:nvPr/>
        </p:nvPicPr>
        <p:blipFill rotWithShape="1">
          <a:blip r:embed="rId4">
            <a:alphaModFix/>
          </a:blip>
          <a:srcRect l="23264" t="12223" r="22851" b="12994"/>
          <a:stretch/>
        </p:blipFill>
        <p:spPr>
          <a:xfrm>
            <a:off x="5059711" y="3429000"/>
            <a:ext cx="1929582" cy="267798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4" descr="Hidrantex: extintores, hidrantes, mangueiras, placas fotoluminescentes e  tudo que precisar para combate a incendio Colete Motoboy Refletiva Alta  Visibilidade Aprovado Denatran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77844" y="3416085"/>
            <a:ext cx="2703817" cy="27038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29"/>
          <p:cNvSpPr txBox="1"/>
          <p:nvPr/>
        </p:nvSpPr>
        <p:spPr>
          <a:xfrm>
            <a:off x="605736" y="1565857"/>
            <a:ext cx="10721193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capacete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item indispensável e obrigatório que garante a segurança de condutores e passageiros de motocicletas, ciclomotores, triciclos e quadriciclos. A falta do item pode aumentar o risco de acidentes fatais, bem como multas gravíssimas para o proprietário do veículo e/ou condutor.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São quatro modelos de capacete de motocicletas regulamentados: </a:t>
            </a:r>
            <a:endParaRPr/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Integral – modelo fechado</a:t>
            </a:r>
            <a:endParaRPr/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Misto – possui queixeira removível</a:t>
            </a:r>
            <a:endParaRPr/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Modular – com frente móvel</a:t>
            </a:r>
            <a:endParaRPr/>
          </a:p>
          <a:p>
            <a:pPr marL="342900" marR="0" lvl="0" indent="-3429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AutoNum type="arabicPeriod"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Aberto – não possui proteção para o queixo.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capacetes do tipo “coquinho” são proibidos expressamente pela legislação.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capacetes para motocross entram nessa categoria.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39" name="Google Shape;239;p29"/>
          <p:cNvSpPr txBox="1"/>
          <p:nvPr/>
        </p:nvSpPr>
        <p:spPr>
          <a:xfrm>
            <a:off x="1747905" y="380264"/>
            <a:ext cx="869618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Motociclismo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Capacete para Motociclismo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29" descr="Capacete Moto Fechado Pro Tork R8 Viseira Fumê - Rosa | Netshoes"/>
          <p:cNvPicPr preferRelativeResize="0"/>
          <p:nvPr/>
        </p:nvPicPr>
        <p:blipFill rotWithShape="1">
          <a:blip r:embed="rId3">
            <a:alphaModFix/>
          </a:blip>
          <a:srcRect t="8410" b="9539"/>
          <a:stretch/>
        </p:blipFill>
        <p:spPr>
          <a:xfrm>
            <a:off x="310596" y="4773944"/>
            <a:ext cx="1720909" cy="141202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29" descr="Capacete Moto Aberto Pro Tork New Liberty 3 Vermelho - Connect Part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93433" y="4656176"/>
            <a:ext cx="1587694" cy="1587694"/>
          </a:xfrm>
          <a:prstGeom prst="rect">
            <a:avLst/>
          </a:prstGeom>
          <a:noFill/>
          <a:ln>
            <a:noFill/>
          </a:ln>
        </p:spPr>
      </p:pic>
      <p:sp>
        <p:nvSpPr>
          <p:cNvPr id="242" name="Google Shape;242;p29"/>
          <p:cNvSpPr txBox="1"/>
          <p:nvPr/>
        </p:nvSpPr>
        <p:spPr>
          <a:xfrm>
            <a:off x="170294" y="6320840"/>
            <a:ext cx="186693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Modelo Integral</a:t>
            </a:r>
            <a:endParaRPr/>
          </a:p>
        </p:txBody>
      </p:sp>
      <p:sp>
        <p:nvSpPr>
          <p:cNvPr id="243" name="Google Shape;243;p29" descr="Imagem 1 de 1 de Capacete para moto  modular Pro Tork Attack  HSA  preto e verde attack hsa tamanho 56 "/>
          <p:cNvSpPr/>
          <p:nvPr/>
        </p:nvSpPr>
        <p:spPr>
          <a:xfrm>
            <a:off x="5943600" y="3276600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4" name="Google Shape;244;p29"/>
          <p:cNvSpPr txBox="1"/>
          <p:nvPr/>
        </p:nvSpPr>
        <p:spPr>
          <a:xfrm>
            <a:off x="4202157" y="6320840"/>
            <a:ext cx="186693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Modelo Modular</a:t>
            </a:r>
            <a:endParaRPr/>
          </a:p>
        </p:txBody>
      </p:sp>
      <p:pic>
        <p:nvPicPr>
          <p:cNvPr id="245" name="Google Shape;245;p2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412897" y="4662012"/>
            <a:ext cx="1395843" cy="1658828"/>
          </a:xfrm>
          <a:prstGeom prst="rect">
            <a:avLst/>
          </a:prstGeom>
          <a:noFill/>
          <a:ln>
            <a:noFill/>
          </a:ln>
        </p:spPr>
      </p:pic>
      <p:sp>
        <p:nvSpPr>
          <p:cNvPr id="246" name="Google Shape;246;p29"/>
          <p:cNvSpPr txBox="1"/>
          <p:nvPr/>
        </p:nvSpPr>
        <p:spPr>
          <a:xfrm>
            <a:off x="2257303" y="6320840"/>
            <a:ext cx="169295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Modelo Misto</a:t>
            </a:r>
            <a:endParaRPr/>
          </a:p>
        </p:txBody>
      </p:sp>
      <p:pic>
        <p:nvPicPr>
          <p:cNvPr id="247" name="Google Shape;247;p2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05287" y="4656176"/>
            <a:ext cx="1516601" cy="1682597"/>
          </a:xfrm>
          <a:prstGeom prst="rect">
            <a:avLst/>
          </a:prstGeom>
          <a:noFill/>
          <a:ln>
            <a:noFill/>
          </a:ln>
        </p:spPr>
      </p:pic>
      <p:sp>
        <p:nvSpPr>
          <p:cNvPr id="248" name="Google Shape;248;p29"/>
          <p:cNvSpPr txBox="1"/>
          <p:nvPr/>
        </p:nvSpPr>
        <p:spPr>
          <a:xfrm>
            <a:off x="6348622" y="6320840"/>
            <a:ext cx="172260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Modelo Aberto</a:t>
            </a:r>
            <a:endParaRPr/>
          </a:p>
        </p:txBody>
      </p:sp>
      <p:sp>
        <p:nvSpPr>
          <p:cNvPr id="249" name="Google Shape;249;p29"/>
          <p:cNvSpPr txBox="1"/>
          <p:nvPr/>
        </p:nvSpPr>
        <p:spPr>
          <a:xfrm>
            <a:off x="8587428" y="6320840"/>
            <a:ext cx="115633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Coquinho</a:t>
            </a:r>
            <a:endParaRPr/>
          </a:p>
        </p:txBody>
      </p:sp>
      <p:pic>
        <p:nvPicPr>
          <p:cNvPr id="250" name="Google Shape;250;p29" descr="Novo capacete da motocicleta de couro alemão cara aberta metade capacete  chopper motociclista piloto ponto preto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8305464" y="4490808"/>
            <a:ext cx="1852991" cy="1852991"/>
          </a:xfrm>
          <a:prstGeom prst="rect">
            <a:avLst/>
          </a:prstGeom>
          <a:noFill/>
          <a:ln>
            <a:noFill/>
          </a:ln>
        </p:spPr>
      </p:pic>
      <p:pic>
        <p:nvPicPr>
          <p:cNvPr id="251" name="Google Shape;251;p2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10351896" y="4773944"/>
            <a:ext cx="1538418" cy="1538418"/>
          </a:xfrm>
          <a:prstGeom prst="rect">
            <a:avLst/>
          </a:prstGeom>
          <a:noFill/>
          <a:ln>
            <a:noFill/>
          </a:ln>
        </p:spPr>
      </p:pic>
      <p:sp>
        <p:nvSpPr>
          <p:cNvPr id="252" name="Google Shape;252;p29"/>
          <p:cNvSpPr txBox="1"/>
          <p:nvPr/>
        </p:nvSpPr>
        <p:spPr>
          <a:xfrm>
            <a:off x="10485417" y="6347084"/>
            <a:ext cx="139866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Motocross</a:t>
            </a:r>
            <a:endParaRPr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7" name="Google Shape;257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193051" y="4422715"/>
            <a:ext cx="2495235" cy="2269231"/>
          </a:xfrm>
          <a:prstGeom prst="rect">
            <a:avLst/>
          </a:prstGeom>
          <a:noFill/>
          <a:ln>
            <a:noFill/>
          </a:ln>
        </p:spPr>
      </p:pic>
      <p:sp>
        <p:nvSpPr>
          <p:cNvPr id="258" name="Google Shape;258;p30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motociclista precisa ter uma roupa apropriada para andar de moto. É importante fazer a escolha certa de uma jaqueta ou calça com tecido resistente à abrasão, como o tradicional couro ou ainda a cordura, que irão lhe proteger no caso de uma queda. 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 nesta categoria a capa de chuva específica para motociclismo.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60" name="Google Shape;260;p30"/>
          <p:cNvSpPr txBox="1"/>
          <p:nvPr/>
        </p:nvSpPr>
        <p:spPr>
          <a:xfrm>
            <a:off x="1726804" y="398340"/>
            <a:ext cx="873838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Motociclismo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Vestuario para motociclismo</a:t>
            </a:r>
            <a:endParaRPr sz="18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1" name="Google Shape;261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4827" y="3218298"/>
            <a:ext cx="2167282" cy="2219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3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044680" y="3336106"/>
            <a:ext cx="1965910" cy="21732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63" name="Google Shape;263;p3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369100" y="4303852"/>
            <a:ext cx="2194061" cy="2375621"/>
          </a:xfrm>
          <a:prstGeom prst="rect">
            <a:avLst/>
          </a:prstGeom>
          <a:noFill/>
          <a:ln>
            <a:noFill/>
          </a:ln>
        </p:spPr>
      </p:pic>
      <p:pic>
        <p:nvPicPr>
          <p:cNvPr id="264" name="Google Shape;264;p30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0082001" y="3098898"/>
            <a:ext cx="1322059" cy="25792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31"/>
          <p:cNvSpPr txBox="1"/>
          <p:nvPr/>
        </p:nvSpPr>
        <p:spPr>
          <a:xfrm>
            <a:off x="735403" y="1898609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vestuário para motocross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composto por um casaco e uma calça, mais resistente, leve e de longa duração, sem prejudicar os movimentos do motociclista e a prática do esporte. Além disso, protege o corpo do motociclista contra qualquer imprevisto.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Atenção: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motociclismo e motocross são diferentes. O primeiro é a prática de conduzir um motociclo, enquanto o segundo é um esporte com diversas manobras. O vestuário para motociclismo possui categoria própria Esporte e Lazer &gt; Motociclismo &gt;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Vestuario para Motociclismo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71" name="Google Shape;271;p31"/>
          <p:cNvSpPr txBox="1"/>
          <p:nvPr/>
        </p:nvSpPr>
        <p:spPr>
          <a:xfrm>
            <a:off x="2093040" y="392844"/>
            <a:ext cx="8005911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Motocross &gt; </a:t>
            </a:r>
            <a:r>
              <a:rPr lang="pt-BR" sz="24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Vestuario para Motocross</a:t>
            </a:r>
            <a:endParaRPr/>
          </a:p>
        </p:txBody>
      </p:sp>
      <p:pic>
        <p:nvPicPr>
          <p:cNvPr id="272" name="Google Shape;272;p31" descr="Kit Roupa Trilha Motocross Calça + Camisa Asw Image Stages | Parcelamento  sem juro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287951" y="3686777"/>
            <a:ext cx="1616087" cy="294906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3" name="Google Shape;273;p31" descr="Conjunto Roupa Amx Prime Moto Calça Camisa Trilha Motocross - Azul+Branco |  Netshoes"/>
          <p:cNvPicPr preferRelativeResize="0"/>
          <p:nvPr/>
        </p:nvPicPr>
        <p:blipFill rotWithShape="1">
          <a:blip r:embed="rId4">
            <a:alphaModFix/>
          </a:blip>
          <a:srcRect l="30358" t="5727" r="29425" b="3733"/>
          <a:stretch/>
        </p:blipFill>
        <p:spPr>
          <a:xfrm>
            <a:off x="2093040" y="3720660"/>
            <a:ext cx="1279807" cy="288129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4" name="Google Shape;274;p31" descr="Kit Roupa Motocross Trilha Calça + Camisa Asw Image Dart | Parcelamento sem  juro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9142" y="3819412"/>
            <a:ext cx="1380143" cy="27825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32"/>
          <p:cNvSpPr txBox="1"/>
          <p:nvPr/>
        </p:nvSpPr>
        <p:spPr>
          <a:xfrm>
            <a:off x="735403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cadeira para piscina e piscina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geralmente é feita de plástico ou alumínio, com encosto que pode ser reclinado até 8 posições. Podem ser altas ou baixas, além de dobrável, móvel e prática de guardar.</a:t>
            </a:r>
            <a:endParaRPr dirty="0"/>
          </a:p>
        </p:txBody>
      </p:sp>
      <p:sp>
        <p:nvSpPr>
          <p:cNvPr id="281" name="Google Shape;281;p32"/>
          <p:cNvSpPr txBox="1"/>
          <p:nvPr/>
        </p:nvSpPr>
        <p:spPr>
          <a:xfrm>
            <a:off x="1569335" y="423857"/>
            <a:ext cx="905332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Esporte e Lazer &gt; Piscina e Praia &gt; </a:t>
            </a:r>
            <a:r>
              <a:rPr lang="pt-BR" sz="2400" b="1" i="0" dirty="0"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Cadeira para Piscina e Praia</a:t>
            </a:r>
            <a:endParaRPr sz="2400"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pic>
        <p:nvPicPr>
          <p:cNvPr id="282" name="Google Shape;282;p32" descr="Cadeira de Praia Alta de Alumínio Cor Sortida - Mor | lojasme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638602" y="3215596"/>
            <a:ext cx="2928582" cy="2928582"/>
          </a:xfrm>
          <a:prstGeom prst="rect">
            <a:avLst/>
          </a:prstGeom>
          <a:noFill/>
          <a:ln>
            <a:noFill/>
          </a:ln>
        </p:spPr>
      </p:pic>
      <p:pic>
        <p:nvPicPr>
          <p:cNvPr id="283" name="Google Shape;283;p32" descr="Cadeira de Praia em Aço 4 Posições Cores Sortidas - Mor : Amazon.com.br:  Esporte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24816" y="3215596"/>
            <a:ext cx="2424395" cy="3068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34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Agasalho feminino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 corta vento é uma roupa utilizada ao ar livre, e pode ser uma única peça ou  conjunto. É resistente ao vento frio e à chuva, geralmente feito de material sintético.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Moletom feminino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tecido macio, de algodão ou lã, usado em dias mais frios. Pode ser tanto uma única peça como conjunto.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01" name="Google Shape;301;p34"/>
          <p:cNvSpPr txBox="1"/>
          <p:nvPr/>
        </p:nvSpPr>
        <p:spPr>
          <a:xfrm>
            <a:off x="1914828" y="423857"/>
            <a:ext cx="874579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Agasalho e Moletom Feminino</a:t>
            </a:r>
            <a:endParaRPr dirty="0"/>
          </a:p>
        </p:txBody>
      </p:sp>
      <p:pic>
        <p:nvPicPr>
          <p:cNvPr id="302" name="Google Shape;302;p34" descr="Blusa moletom feminino masculino canguru capuz preto Los Angeles California  | Shopee Brasi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67027" y="3098897"/>
            <a:ext cx="2556398" cy="255639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34" descr="Conjunto de Moletom Feminino Preto - Cativ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437424" y="3680170"/>
            <a:ext cx="2216815" cy="30714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34" descr="Agasalho Feminino Nike NSW TRK Suit Pk BV4958-631 - Rosa/Branco/Preto -  Calçados Online Sandálias, Sapatos e Botas Femininas | Katy.com.b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38450" y="4284033"/>
            <a:ext cx="2414578" cy="241457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34" descr="Jaqueta Corta Vento Feminina Jimp Gradient Furbo | Roupas para Ciclismo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6601" y="3315369"/>
            <a:ext cx="2064626" cy="20646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34" descr="Conjuntos Moletom Cropped e Short N sb Estampa | Shopee Brasil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475295" y="3162356"/>
            <a:ext cx="2370651" cy="23706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35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Agasalho infantil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 corta vento é uma roupa utilizada ao ar livre, e pode ser uma única peça ou  conjunto. É resistente ao vento frio e à chuva, geralmente feito de material sintético.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Moletom infantil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tecido macio, de algodão ou lã, usado em dias mais frios. Pode ser tanto a uma única peça como conjunto.</a:t>
            </a:r>
            <a:endParaRPr/>
          </a:p>
        </p:txBody>
      </p:sp>
      <p:sp>
        <p:nvSpPr>
          <p:cNvPr id="313" name="Google Shape;313;p35"/>
          <p:cNvSpPr txBox="1"/>
          <p:nvPr/>
        </p:nvSpPr>
        <p:spPr>
          <a:xfrm>
            <a:off x="1914828" y="423857"/>
            <a:ext cx="874579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Agasalho e Moletom Infantil</a:t>
            </a:r>
            <a:endParaRPr dirty="0"/>
          </a:p>
        </p:txBody>
      </p:sp>
      <p:pic>
        <p:nvPicPr>
          <p:cNvPr id="314" name="Google Shape;314;p35" descr="Conjunto Agasalho Infantil Adidas Future Preto Menino H28834 - Compre Agora  | Dafiti Brasil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59049" y="4147335"/>
            <a:ext cx="2535310" cy="2535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5" name="Google Shape;315;p35" descr="Jaqueta Corta Vento Infantil Up Baby Estampada Com Capuz - Marinho |  Netshoe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79435" y="3323172"/>
            <a:ext cx="2091818" cy="2091818"/>
          </a:xfrm>
          <a:prstGeom prst="rect">
            <a:avLst/>
          </a:prstGeom>
          <a:noFill/>
          <a:ln>
            <a:noFill/>
          </a:ln>
        </p:spPr>
      </p:pic>
      <p:pic>
        <p:nvPicPr>
          <p:cNvPr id="316" name="Google Shape;316;p35" descr="Moletom Infantil | Petit Papillon Bebê &amp; Crianç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794359" y="3320395"/>
            <a:ext cx="2172927" cy="21729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35" descr="Conjunto Moletom Flanelado Infantil Menina roupa infantil em Promoção |  Ofertas na Americanas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184259" y="4369081"/>
            <a:ext cx="2172926" cy="2172926"/>
          </a:xfrm>
          <a:prstGeom prst="rect">
            <a:avLst/>
          </a:prstGeom>
          <a:noFill/>
          <a:ln>
            <a:noFill/>
          </a:ln>
        </p:spPr>
      </p:pic>
      <p:pic>
        <p:nvPicPr>
          <p:cNvPr id="318" name="Google Shape;318;p35" descr="Conjunto short moletom infantil menina Planet Kids - Carambolina Moda  Infantil"/>
          <p:cNvPicPr preferRelativeResize="0"/>
          <p:nvPr/>
        </p:nvPicPr>
        <p:blipFill rotWithShape="1">
          <a:blip r:embed="rId7">
            <a:alphaModFix/>
          </a:blip>
          <a:srcRect l="9527" t="17205" r="12621" b="11542"/>
          <a:stretch/>
        </p:blipFill>
        <p:spPr>
          <a:xfrm>
            <a:off x="9574158" y="3307655"/>
            <a:ext cx="2172926" cy="25403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36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Agasalho masculino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ou corta vento é uma roupa utilizada ao ar livre, e pode ser uma única peça ou  conjunto. É resistente ao vento frio e à chuva, geralmente feito de material sintético.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Moletom masculino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 tecido macio, de algodão ou lã, usado em dias mais frios. Pode ser tanto uma única peça como conjunto.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25" name="Google Shape;325;p36"/>
          <p:cNvSpPr txBox="1"/>
          <p:nvPr/>
        </p:nvSpPr>
        <p:spPr>
          <a:xfrm>
            <a:off x="1914828" y="423857"/>
            <a:ext cx="874579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Agasalho e Moletom Masculino</a:t>
            </a:r>
            <a:endParaRPr dirty="0"/>
          </a:p>
        </p:txBody>
      </p:sp>
      <p:pic>
        <p:nvPicPr>
          <p:cNvPr id="326" name="Google Shape;326;p36" descr="Moletom Masculino Fechado Capuz Samurai Conforto Dia a Dia - Preto |  Netshoe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579803" y="3425067"/>
            <a:ext cx="2981632" cy="2981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36" descr="Conjunto Moletom Masculino Canguru Capuz Bolsos Confortável - Cinza |  Zattini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8431162" y="3284957"/>
            <a:ext cx="3261852" cy="32618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36" descr="Agasalho Masculino Nike NSW Suit Basic BV3030-010 - Preto/Branco - Calçados  Online Sandálias, Sapatos e Botas Femininas | Katy.com.br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959509" y="3516015"/>
            <a:ext cx="2890684" cy="2890684"/>
          </a:xfrm>
          <a:prstGeom prst="rect">
            <a:avLst/>
          </a:prstGeom>
          <a:noFill/>
          <a:ln>
            <a:noFill/>
          </a:ln>
        </p:spPr>
      </p:pic>
      <p:pic>
        <p:nvPicPr>
          <p:cNvPr id="329" name="Google Shape;329;p36" descr="Jaqueta Corta Vento Masculino Light wss Brasil em Promoção | Ofertas na  Americanas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83287" y="3425067"/>
            <a:ext cx="2715547" cy="271554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7"/>
          <p:cNvSpPr txBox="1"/>
          <p:nvPr/>
        </p:nvSpPr>
        <p:spPr>
          <a:xfrm>
            <a:off x="735403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vestuário para esporte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consiste em camisetas ou conjuntos, geralmente feito de tactel, poliéster ou algodão com estampas dos times.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 nesta categoria o vestuário para basquete, beisebol, futebol, handebol e vôlei tanto adulto como infantil.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36" name="Google Shape;336;p37"/>
          <p:cNvSpPr txBox="1"/>
          <p:nvPr/>
        </p:nvSpPr>
        <p:spPr>
          <a:xfrm>
            <a:off x="137646" y="409477"/>
            <a:ext cx="11916696" cy="8309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Esporte e Lazer &gt;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</a:t>
            </a: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1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Vestuario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para Esporte, Camiseta de 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Time e F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ardamento)</a:t>
            </a:r>
            <a:endParaRPr dirty="0"/>
          </a:p>
        </p:txBody>
      </p:sp>
      <p:pic>
        <p:nvPicPr>
          <p:cNvPr id="337" name="Google Shape;337;p37" descr="Camisa Fluminense I 20/21 s/n° Torcedor Umbro Masculina - Vinho+Verde |  Netshoe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73076" y="3346603"/>
            <a:ext cx="2226582" cy="2226582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37" descr="Camisa Basquete Lakers Preta James"/>
          <p:cNvPicPr preferRelativeResize="0"/>
          <p:nvPr/>
        </p:nvPicPr>
        <p:blipFill rotWithShape="1">
          <a:blip r:embed="rId4">
            <a:alphaModFix/>
          </a:blip>
          <a:srcRect l="18795" r="25501"/>
          <a:stretch/>
        </p:blipFill>
        <p:spPr>
          <a:xfrm>
            <a:off x="319401" y="3266016"/>
            <a:ext cx="1340454" cy="2387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9" name="Google Shape;339;p37" descr="Camiseta de vôlei de quadra feminina V500 - Decathlon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63161" y="4262284"/>
            <a:ext cx="2134049" cy="2134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40" name="Google Shape;340;p37" descr="Camisa Jersey Baseball Japão Time Beisebol Basebol Jogo no Elo7 | Trust  (1491A1E)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053500" y="4262284"/>
            <a:ext cx="1815918" cy="2134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41" name="Google Shape;341;p37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955814" y="3742226"/>
            <a:ext cx="1813526" cy="2910881"/>
          </a:xfrm>
          <a:prstGeom prst="rect">
            <a:avLst/>
          </a:prstGeom>
          <a:noFill/>
          <a:ln>
            <a:noFill/>
          </a:ln>
        </p:spPr>
      </p:pic>
      <p:pic>
        <p:nvPicPr>
          <p:cNvPr id="342" name="Google Shape;342;p37" descr="Colete Penalty"/>
          <p:cNvPicPr preferRelativeResize="0"/>
          <p:nvPr/>
        </p:nvPicPr>
        <p:blipFill rotWithShape="1">
          <a:blip r:embed="rId8">
            <a:alphaModFix/>
          </a:blip>
          <a:srcRect l="22402" t="10873" r="20736" b="9925"/>
          <a:stretch/>
        </p:blipFill>
        <p:spPr>
          <a:xfrm>
            <a:off x="7992374" y="3346603"/>
            <a:ext cx="1598579" cy="22265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p32"/>
          <p:cNvSpPr txBox="1"/>
          <p:nvPr/>
        </p:nvSpPr>
        <p:spPr>
          <a:xfrm>
            <a:off x="735402" y="1898609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indent="-342900" algn="just">
              <a:buSzPts val="1800"/>
              <a:buFont typeface="+mj-lt"/>
              <a:buAutoNum type="arabicPeriod"/>
            </a:pPr>
            <a:r>
              <a:rPr lang="pt-BR" sz="1800" dirty="0">
                <a:solidFill>
                  <a:schemeClr val="tx1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Roboto"/>
              </a:rPr>
              <a:t>A </a:t>
            </a:r>
            <a:r>
              <a:rPr lang="pt-BR" sz="1800" b="0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raquete de frescobol tem categoria própria e entra em Esporte e Lazer &gt; Piscina e Praia &gt; </a:t>
            </a:r>
            <a:r>
              <a:rPr lang="pt-BR" sz="1800" b="1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Frescobol</a:t>
            </a:r>
            <a:r>
              <a:rPr lang="pt-BR" sz="1800" dirty="0">
                <a:solidFill>
                  <a:srgbClr val="1D1C1D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;</a:t>
            </a:r>
          </a:p>
          <a:p>
            <a:pPr marL="342900" indent="-342900" algn="just">
              <a:buSzPts val="1800"/>
              <a:buFont typeface="+mj-lt"/>
              <a:buAutoNum type="arabicPeriod"/>
            </a:pPr>
            <a:r>
              <a:rPr lang="pt-BR" sz="1800" b="0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 raquete de tênis de mesa tem categoria própria e entra em Esporte e Lazer &gt; </a:t>
            </a:r>
            <a:r>
              <a:rPr lang="pt-BR" sz="1800" b="0" i="0" dirty="0" err="1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Acessorios</a:t>
            </a:r>
            <a:r>
              <a:rPr lang="pt-BR" sz="1800" b="0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Jogos de Mesa e </a:t>
            </a:r>
            <a:r>
              <a:rPr lang="pt-BR" sz="1800" b="0" i="0" dirty="0" err="1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Salao</a:t>
            </a:r>
            <a:r>
              <a:rPr lang="pt-BR" sz="1800" b="0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&gt; </a:t>
            </a:r>
            <a:r>
              <a:rPr lang="pt-BR" sz="1800" b="1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Tenis de Mesa</a:t>
            </a:r>
            <a:r>
              <a:rPr lang="pt-BR" sz="1800" b="0" i="0" dirty="0">
                <a:solidFill>
                  <a:srgbClr val="1D1C1D"/>
                </a:solidFill>
                <a:effectLst/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.</a:t>
            </a:r>
            <a:endParaRPr lang="pt-BR" sz="1800" b="0" i="0" u="none" strike="noStrike" cap="none" dirty="0">
              <a:solidFill>
                <a:srgbClr val="202124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Roboto"/>
            </a:endParaRPr>
          </a:p>
        </p:txBody>
      </p:sp>
      <p:sp>
        <p:nvSpPr>
          <p:cNvPr id="425" name="Google Shape;425;p32"/>
          <p:cNvSpPr txBox="1"/>
          <p:nvPr/>
        </p:nvSpPr>
        <p:spPr>
          <a:xfrm>
            <a:off x="3547148" y="366400"/>
            <a:ext cx="5386989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2" name="Picture 18" descr="Kit De Frescobol Artengo (2 Raquetes E 1 Bola)">
            <a:extLst>
              <a:ext uri="{FF2B5EF4-FFF2-40B4-BE49-F238E27FC236}">
                <a16:creationId xmlns:a16="http://schemas.microsoft.com/office/drawing/2014/main" id="{96100ED3-A78C-6A42-6A94-5161D32BBB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9122" y="3617977"/>
            <a:ext cx="2216051" cy="221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5BE1C35-004F-8BD6-E8FF-386A8D77B374}"/>
              </a:ext>
            </a:extLst>
          </p:cNvPr>
          <p:cNvSpPr txBox="1"/>
          <p:nvPr/>
        </p:nvSpPr>
        <p:spPr>
          <a:xfrm>
            <a:off x="2347974" y="6024168"/>
            <a:ext cx="23983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Raquete de frescobol</a:t>
            </a:r>
          </a:p>
        </p:txBody>
      </p:sp>
      <p:pic>
        <p:nvPicPr>
          <p:cNvPr id="4" name="Picture 20" descr="Raquete De Tênis De Mesa DHS H4006 - Classineta">
            <a:extLst>
              <a:ext uri="{FF2B5EF4-FFF2-40B4-BE49-F238E27FC236}">
                <a16:creationId xmlns:a16="http://schemas.microsoft.com/office/drawing/2014/main" id="{570ADC6B-38AA-2436-A59D-FFE75BD657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3761" y="3800269"/>
            <a:ext cx="2033759" cy="2033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2FC3F7CE-0974-E69A-AD41-BA4ADA9695C3}"/>
              </a:ext>
            </a:extLst>
          </p:cNvPr>
          <p:cNvSpPr txBox="1"/>
          <p:nvPr/>
        </p:nvSpPr>
        <p:spPr>
          <a:xfrm>
            <a:off x="6720888" y="6024168"/>
            <a:ext cx="29408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Raquete de tênis de mesa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2748</Words>
  <Application>Microsoft Office PowerPoint</Application>
  <PresentationFormat>Widescreen</PresentationFormat>
  <Paragraphs>139</Paragraphs>
  <Slides>31</Slides>
  <Notes>31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5" baseType="lpstr">
      <vt:lpstr>Roboto</vt:lpstr>
      <vt:lpstr>Calibri</vt:lpstr>
      <vt:lpstr>Arial</vt:lpstr>
      <vt:lpstr>Tema do Office</vt:lpstr>
      <vt:lpstr>Esporte e Lazer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Esporte e Lazer</dc:title>
  <dc:creator>andressa.venesia@neotrust.com.br</dc:creator>
  <cp:lastModifiedBy>Ilse Celia Silva Montalvao</cp:lastModifiedBy>
  <cp:revision>57</cp:revision>
  <dcterms:created xsi:type="dcterms:W3CDTF">2022-03-17T13:44:08Z</dcterms:created>
  <dcterms:modified xsi:type="dcterms:W3CDTF">2024-12-10T19:47:05Z</dcterms:modified>
</cp:coreProperties>
</file>