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5"/>
  </p:notesMasterIdLst>
  <p:sldIdLst>
    <p:sldId id="256" r:id="rId2"/>
    <p:sldId id="257" r:id="rId3"/>
    <p:sldId id="258" r:id="rId4"/>
  </p:sldIdLst>
  <p:sldSz cx="12192000" cy="6858000"/>
  <p:notesSz cx="6858000" cy="9144000"/>
  <p:embeddedFontLst>
    <p:embeddedFont>
      <p:font typeface="Roboto" panose="02000000000000000000" pitchFamily="2" charset="0"/>
      <p:regular r:id="rId6"/>
      <p:bold r:id="rId7"/>
      <p:italic r:id="rId8"/>
      <p:boldItalic r:id="rId9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  <p:ext uri="http://customooxmlschemas.google.com/">
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xmlns:go="http://customooxmlschemas.google.com/" r:id="rId16" roundtripDataSignature="AMtx7miUmiazybGXjtxYXm7MrtPsTqWeiA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5" d="100"/>
          <a:sy n="65" d="100"/>
        </p:scale>
        <p:origin x="912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3.fntdata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font" Target="fonts/font2.fntdata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customschemas.google.com/relationships/presentationmetadata" Target="metadata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1.fntdata"/><Relationship Id="rId5" Type="http://schemas.openxmlformats.org/officeDocument/2006/relationships/notesMaster" Target="notesMasters/notesMaster1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font" Target="fonts/font4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89" name="Google Shape;89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</p:txBody>
      </p:sp>
      <p:sp>
        <p:nvSpPr>
          <p:cNvPr id="95" name="Google Shape;95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lide de Título" type="title">
  <p:cSld name="TITLE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10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10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4" name="Google Shape;14;p1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1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1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Em Branco" type="blank">
  <p:cSld name="BLANK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1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1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ítulo e Conteúdo" type="obj">
  <p:cSld name="OBJECT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12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12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4" name="Google Shape;24;p1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1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1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beçalho da Seção" type="secHead">
  <p:cSld name="SECTION_HEADER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13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13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0" name="Google Shape;30;p1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1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1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Duas Partes de Conteúdo" type="twoObj">
  <p:cSld name="TWO_OBJECTS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14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14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6" name="Google Shape;36;p14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7" name="Google Shape;37;p1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1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1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ação" type="twoTxTwoObj">
  <p:cSld name="TWO_OBJECTS_WITH_TEXT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15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15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3" name="Google Shape;43;p15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4" name="Google Shape;44;p15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5" name="Google Shape;45;p15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6" name="Google Shape;46;p1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1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1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omente Título" type="titleOnly">
  <p:cSld name="TITLE_ONLY"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1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1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1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1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údo com Legenda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7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17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57" name="Google Shape;57;p17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58" name="Google Shape;58;p1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1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1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magem com Legenda" type="picTx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8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8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18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5" name="Google Shape;65;p1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1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ítulo e Texto Vertical" type="vertTx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9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9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1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1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1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exto e Título Vertical" type="vertTitleAndTx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20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20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2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2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2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9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" name="Google Shape;7;p9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"/>
          <p:cNvSpPr txBox="1"/>
          <p:nvPr/>
        </p:nvSpPr>
        <p:spPr>
          <a:xfrm>
            <a:off x="10667999" y="6402535"/>
            <a:ext cx="1258957" cy="3692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1" dirty="0">
                <a:solidFill>
                  <a:schemeClr val="dk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  <a:sym typeface="Calibri"/>
              </a:rPr>
              <a:t>11/2024</a:t>
            </a:r>
            <a:endParaRPr sz="1400" b="0" i="0" u="none" strike="noStrike" cap="none" dirty="0">
              <a:solidFill>
                <a:srgbClr val="000000"/>
              </a:solidFill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  <a:sym typeface="Arial"/>
            </a:endParaRPr>
          </a:p>
        </p:txBody>
      </p:sp>
      <p:sp>
        <p:nvSpPr>
          <p:cNvPr id="3" name="Título 2">
            <a:extLst>
              <a:ext uri="{FF2B5EF4-FFF2-40B4-BE49-F238E27FC236}">
                <a16:creationId xmlns:a16="http://schemas.microsoft.com/office/drawing/2014/main" id="{3E4C9381-FC3D-58FB-4014-A220D96FB82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76865" y="679911"/>
            <a:ext cx="11238270" cy="2387600"/>
          </a:xfrm>
        </p:spPr>
        <p:txBody>
          <a:bodyPr>
            <a:noAutofit/>
          </a:bodyPr>
          <a:lstStyle/>
          <a:p>
            <a:r>
              <a:rPr lang="pt-BR" b="1" dirty="0" err="1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Acessorios</a:t>
            </a:r>
            <a:r>
              <a:rPr lang="pt-BR" b="1" dirty="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 e Pecas de </a:t>
            </a:r>
            <a:r>
              <a:rPr lang="pt-BR" b="1" dirty="0" err="1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Reposicao</a:t>
            </a:r>
            <a:r>
              <a:rPr lang="pt-BR" b="1" dirty="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 para Ar e </a:t>
            </a:r>
            <a:r>
              <a:rPr lang="pt-BR" b="1" dirty="0" err="1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Ventilacao</a:t>
            </a:r>
            <a:endParaRPr lang="pt-BR" b="1" dirty="0"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0510B256-A5EE-8C61-F9EF-A24A59C3153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0970" y="4020179"/>
            <a:ext cx="1370278" cy="2016180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32FEEE82-0FAF-29FB-A06D-C789DB90564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470486" y="4120545"/>
            <a:ext cx="1880544" cy="1815448"/>
          </a:xfrm>
          <a:prstGeom prst="rect">
            <a:avLst/>
          </a:prstGeom>
        </p:spPr>
      </p:pic>
      <p:pic>
        <p:nvPicPr>
          <p:cNvPr id="13" name="Picture 2">
            <a:extLst>
              <a:ext uri="{FF2B5EF4-FFF2-40B4-BE49-F238E27FC236}">
                <a16:creationId xmlns:a16="http://schemas.microsoft.com/office/drawing/2014/main" id="{E366B5C3-1493-75BA-0E18-B80CE2ACCE2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5756" y="4145753"/>
            <a:ext cx="1878037" cy="18780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8">
            <a:extLst>
              <a:ext uri="{FF2B5EF4-FFF2-40B4-BE49-F238E27FC236}">
                <a16:creationId xmlns:a16="http://schemas.microsoft.com/office/drawing/2014/main" id="{6C287F4A-291B-19CA-5B57-3EE23F17F7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3697" y="4044112"/>
            <a:ext cx="2006064" cy="2006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2309BEF7-494E-8871-26BC-0BE0D851ECB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648269" y="4120545"/>
            <a:ext cx="2440951" cy="1878038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2"/>
          <p:cNvSpPr txBox="1"/>
          <p:nvPr/>
        </p:nvSpPr>
        <p:spPr>
          <a:xfrm>
            <a:off x="397564" y="667695"/>
            <a:ext cx="3245288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pt-BR" sz="2800" b="0" i="0" u="none" strike="noStrike" cap="none" dirty="0">
                <a:solidFill>
                  <a:schemeClr val="dk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  <a:sym typeface="Calibri"/>
              </a:rPr>
              <a:t>Categorias</a:t>
            </a:r>
            <a:endParaRPr sz="1400" b="0" i="0" u="none" strike="noStrike" cap="none" dirty="0">
              <a:solidFill>
                <a:srgbClr val="000000"/>
              </a:solidFill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  <a:sym typeface="Arial"/>
            </a:endParaRPr>
          </a:p>
        </p:txBody>
      </p:sp>
      <p:sp>
        <p:nvSpPr>
          <p:cNvPr id="92" name="Google Shape;92;p2"/>
          <p:cNvSpPr txBox="1"/>
          <p:nvPr/>
        </p:nvSpPr>
        <p:spPr>
          <a:xfrm>
            <a:off x="397564" y="1857327"/>
            <a:ext cx="8535422" cy="3846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900" dirty="0">
                <a:latin typeface="Roboto" panose="02000000000000000000" pitchFamily="2" charset="0"/>
                <a:ea typeface="Roboto" panose="02000000000000000000" pitchFamily="2" charset="0"/>
              </a:rPr>
              <a:t>Ar e </a:t>
            </a:r>
            <a:r>
              <a:rPr lang="pt-BR" sz="1900" dirty="0" err="1">
                <a:latin typeface="Roboto" panose="02000000000000000000" pitchFamily="2" charset="0"/>
                <a:ea typeface="Roboto" panose="02000000000000000000" pitchFamily="2" charset="0"/>
              </a:rPr>
              <a:t>Ventilacao</a:t>
            </a:r>
            <a:r>
              <a:rPr lang="pt-BR" sz="1900" dirty="0">
                <a:latin typeface="Roboto" panose="02000000000000000000" pitchFamily="2" charset="0"/>
                <a:ea typeface="Roboto" panose="02000000000000000000" pitchFamily="2" charset="0"/>
              </a:rPr>
              <a:t> &gt; </a:t>
            </a:r>
            <a:r>
              <a:rPr lang="pt-BR" sz="1900" b="1" dirty="0" err="1">
                <a:latin typeface="Roboto" panose="02000000000000000000" pitchFamily="2" charset="0"/>
                <a:ea typeface="Roboto" panose="02000000000000000000" pitchFamily="2" charset="0"/>
              </a:rPr>
              <a:t>Acessorios</a:t>
            </a:r>
            <a:r>
              <a:rPr lang="pt-BR" sz="1900" b="1" dirty="0">
                <a:latin typeface="Roboto" panose="02000000000000000000" pitchFamily="2" charset="0"/>
                <a:ea typeface="Roboto" panose="02000000000000000000" pitchFamily="2" charset="0"/>
              </a:rPr>
              <a:t> e Pecas de </a:t>
            </a:r>
            <a:r>
              <a:rPr lang="pt-BR" sz="1900" b="1" dirty="0" err="1">
                <a:latin typeface="Roboto" panose="02000000000000000000" pitchFamily="2" charset="0"/>
                <a:ea typeface="Roboto" panose="02000000000000000000" pitchFamily="2" charset="0"/>
              </a:rPr>
              <a:t>Reposicao</a:t>
            </a:r>
            <a:r>
              <a:rPr lang="pt-BR" sz="1900" b="1" dirty="0">
                <a:latin typeface="Roboto" panose="02000000000000000000" pitchFamily="2" charset="0"/>
                <a:ea typeface="Roboto" panose="02000000000000000000" pitchFamily="2" charset="0"/>
              </a:rPr>
              <a:t> para Ar e </a:t>
            </a:r>
            <a:r>
              <a:rPr lang="pt-BR" sz="1900" b="1" dirty="0" err="1">
                <a:latin typeface="Roboto" panose="02000000000000000000" pitchFamily="2" charset="0"/>
                <a:ea typeface="Roboto" panose="02000000000000000000" pitchFamily="2" charset="0"/>
              </a:rPr>
              <a:t>Ventilacao</a:t>
            </a:r>
            <a:endParaRPr lang="pt-BR" sz="1900" b="1" dirty="0">
              <a:latin typeface="Roboto" panose="02000000000000000000" pitchFamily="2" charset="0"/>
              <a:ea typeface="Roboto" panose="02000000000000000000" pitchFamily="2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4"/>
          <p:cNvSpPr txBox="1"/>
          <p:nvPr/>
        </p:nvSpPr>
        <p:spPr>
          <a:xfrm>
            <a:off x="716554" y="1513469"/>
            <a:ext cx="10721193" cy="1200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Os </a:t>
            </a:r>
            <a:r>
              <a:rPr lang="pt-BR" sz="1800" b="1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acessórios</a:t>
            </a:r>
            <a:r>
              <a:rPr lang="pt-BR" sz="1800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pt-BR" sz="1800" u="sng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não</a:t>
            </a:r>
            <a:r>
              <a:rPr lang="pt-BR" sz="1800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são essenciais ao produto. São partes separadas de um produto e utilizados de forma secundária, ou seja, acoplados a alguma coisa. Já as </a:t>
            </a:r>
            <a:r>
              <a:rPr lang="pt-BR" sz="1800" b="1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peças de reposição </a:t>
            </a:r>
            <a:r>
              <a:rPr lang="pt-BR" sz="1800" u="sng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são</a:t>
            </a:r>
            <a:r>
              <a:rPr lang="pt-BR" sz="1800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essenciais ao funcionamento do produto, ou seja, compõem o produto. Ambos </a:t>
            </a:r>
            <a:r>
              <a:rPr lang="pt-BR" sz="1800" dirty="0">
                <a:solidFill>
                  <a:srgbClr val="202124"/>
                </a:solidFill>
                <a:latin typeface="Roboto"/>
                <a:ea typeface="Roboto"/>
              </a:rPr>
              <a:t>têm como objetivo proteger ou potencializar o funcionamento do equipamento. </a:t>
            </a:r>
            <a:endParaRPr lang="pt-BR" sz="1800" b="0" i="0" u="none" strike="noStrike" cap="none" dirty="0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99" name="Google Shape;99;p4"/>
          <p:cNvSpPr txBox="1"/>
          <p:nvPr/>
        </p:nvSpPr>
        <p:spPr>
          <a:xfrm>
            <a:off x="905918" y="528885"/>
            <a:ext cx="10342463" cy="4874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pt-BR" sz="24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Ar e </a:t>
            </a:r>
            <a:r>
              <a:rPr lang="pt-BR" sz="24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Ventilacao</a:t>
            </a:r>
            <a:r>
              <a:rPr lang="pt-BR" sz="24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</a:t>
            </a:r>
            <a:r>
              <a:rPr lang="pt-BR" sz="2400" b="1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Acessorios</a:t>
            </a:r>
            <a:r>
              <a:rPr lang="pt-BR" sz="24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e Pecas de </a:t>
            </a:r>
            <a:r>
              <a:rPr lang="pt-BR" sz="2400" b="1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Reposicao</a:t>
            </a:r>
            <a:r>
              <a:rPr lang="pt-BR" sz="24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para Ar e </a:t>
            </a:r>
            <a:r>
              <a:rPr lang="pt-BR" sz="2400" b="1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Ventilacao</a:t>
            </a:r>
            <a:endParaRPr lang="pt-BR" sz="2400" b="1" i="0" u="none" strike="noStrike" cap="none" dirty="0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8" name="Imagem 7">
            <a:extLst>
              <a:ext uri="{FF2B5EF4-FFF2-40B4-BE49-F238E27FC236}">
                <a16:creationId xmlns:a16="http://schemas.microsoft.com/office/drawing/2014/main" id="{F2F2630C-CF4F-9BFD-DF53-8DD883E160D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0345" y="4061146"/>
            <a:ext cx="976580" cy="1878038"/>
          </a:xfrm>
          <a:prstGeom prst="rect">
            <a:avLst/>
          </a:prstGeom>
        </p:spPr>
      </p:pic>
      <p:sp>
        <p:nvSpPr>
          <p:cNvPr id="10" name="CaixaDeTexto 9">
            <a:extLst>
              <a:ext uri="{FF2B5EF4-FFF2-40B4-BE49-F238E27FC236}">
                <a16:creationId xmlns:a16="http://schemas.microsoft.com/office/drawing/2014/main" id="{C96FCBC7-BE4E-C714-CC3D-D44A882C01AE}"/>
              </a:ext>
            </a:extLst>
          </p:cNvPr>
          <p:cNvSpPr txBox="1"/>
          <p:nvPr/>
        </p:nvSpPr>
        <p:spPr>
          <a:xfrm>
            <a:off x="216036" y="5978102"/>
            <a:ext cx="24571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800" dirty="0">
                <a:latin typeface="Roboto" panose="02000000000000000000" pitchFamily="2" charset="0"/>
                <a:ea typeface="Roboto" panose="02000000000000000000" pitchFamily="2" charset="0"/>
              </a:rPr>
              <a:t>Kit de instalação de aquecedor</a:t>
            </a:r>
          </a:p>
        </p:txBody>
      </p:sp>
      <p:sp>
        <p:nvSpPr>
          <p:cNvPr id="13" name="CaixaDeTexto 12">
            <a:extLst>
              <a:ext uri="{FF2B5EF4-FFF2-40B4-BE49-F238E27FC236}">
                <a16:creationId xmlns:a16="http://schemas.microsoft.com/office/drawing/2014/main" id="{7D998B8A-2FF6-FBD8-EC4F-B0B60ECEF3A8}"/>
              </a:ext>
            </a:extLst>
          </p:cNvPr>
          <p:cNvSpPr txBox="1"/>
          <p:nvPr/>
        </p:nvSpPr>
        <p:spPr>
          <a:xfrm>
            <a:off x="2345714" y="5033203"/>
            <a:ext cx="21161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800" dirty="0">
                <a:latin typeface="Roboto" panose="02000000000000000000" pitchFamily="2" charset="0"/>
                <a:ea typeface="Roboto" panose="02000000000000000000" pitchFamily="2" charset="0"/>
              </a:rPr>
              <a:t>Lenha para lareira</a:t>
            </a:r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C60C1423-7FA0-B16C-3A56-6D1C7B7BC1E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13712" y="3290001"/>
            <a:ext cx="1930030" cy="1886290"/>
          </a:xfrm>
          <a:prstGeom prst="rect">
            <a:avLst/>
          </a:prstGeom>
        </p:spPr>
      </p:pic>
      <p:sp>
        <p:nvSpPr>
          <p:cNvPr id="18" name="CaixaDeTexto 17">
            <a:extLst>
              <a:ext uri="{FF2B5EF4-FFF2-40B4-BE49-F238E27FC236}">
                <a16:creationId xmlns:a16="http://schemas.microsoft.com/office/drawing/2014/main" id="{97E5605F-2A14-E0B3-541F-7CA2D877F337}"/>
              </a:ext>
            </a:extLst>
          </p:cNvPr>
          <p:cNvSpPr txBox="1"/>
          <p:nvPr/>
        </p:nvSpPr>
        <p:spPr>
          <a:xfrm>
            <a:off x="7613712" y="5189591"/>
            <a:ext cx="21945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800" dirty="0">
                <a:latin typeface="Roboto" panose="02000000000000000000" pitchFamily="2" charset="0"/>
                <a:ea typeface="Roboto" panose="02000000000000000000" pitchFamily="2" charset="0"/>
              </a:rPr>
              <a:t>Pás de ventilador</a:t>
            </a:r>
          </a:p>
        </p:txBody>
      </p:sp>
      <p:pic>
        <p:nvPicPr>
          <p:cNvPr id="15" name="Imagem 14">
            <a:extLst>
              <a:ext uri="{FF2B5EF4-FFF2-40B4-BE49-F238E27FC236}">
                <a16:creationId xmlns:a16="http://schemas.microsoft.com/office/drawing/2014/main" id="{D34B7E4A-8D26-6532-4D02-44C330376CC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88637" y="4061146"/>
            <a:ext cx="2825075" cy="1739264"/>
          </a:xfrm>
          <a:prstGeom prst="rect">
            <a:avLst/>
          </a:prstGeom>
        </p:spPr>
      </p:pic>
      <p:sp>
        <p:nvSpPr>
          <p:cNvPr id="23" name="CaixaDeTexto 22">
            <a:extLst>
              <a:ext uri="{FF2B5EF4-FFF2-40B4-BE49-F238E27FC236}">
                <a16:creationId xmlns:a16="http://schemas.microsoft.com/office/drawing/2014/main" id="{FB8EFDE8-52F4-B2A1-EECA-F343E42BF001}"/>
              </a:ext>
            </a:extLst>
          </p:cNvPr>
          <p:cNvSpPr txBox="1"/>
          <p:nvPr/>
        </p:nvSpPr>
        <p:spPr>
          <a:xfrm>
            <a:off x="4867405" y="5978102"/>
            <a:ext cx="24571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800" dirty="0">
                <a:latin typeface="Roboto" panose="02000000000000000000" pitchFamily="2" charset="0"/>
                <a:ea typeface="Roboto" panose="02000000000000000000" pitchFamily="2" charset="0"/>
              </a:rPr>
              <a:t>Aleta de </a:t>
            </a:r>
            <a:r>
              <a:rPr lang="pt-BR" sz="1800" dirty="0" err="1">
                <a:latin typeface="Roboto" panose="02000000000000000000" pitchFamily="2" charset="0"/>
                <a:ea typeface="Roboto" panose="02000000000000000000" pitchFamily="2" charset="0"/>
              </a:rPr>
              <a:t>climatizador</a:t>
            </a:r>
            <a:endParaRPr lang="pt-BR" sz="1800" dirty="0">
              <a:latin typeface="Roboto" panose="02000000000000000000" pitchFamily="2" charset="0"/>
              <a:ea typeface="Roboto" panose="02000000000000000000" pitchFamily="2" charset="0"/>
            </a:endParaRPr>
          </a:p>
        </p:txBody>
      </p:sp>
      <p:pic>
        <p:nvPicPr>
          <p:cNvPr id="17" name="Imagem 16">
            <a:extLst>
              <a:ext uri="{FF2B5EF4-FFF2-40B4-BE49-F238E27FC236}">
                <a16:creationId xmlns:a16="http://schemas.microsoft.com/office/drawing/2014/main" id="{A8CEA2F3-D248-DCC3-EBBD-F74D4E73213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70534" y="4061146"/>
            <a:ext cx="1815347" cy="2024236"/>
          </a:xfrm>
          <a:prstGeom prst="rect">
            <a:avLst/>
          </a:prstGeom>
        </p:spPr>
      </p:pic>
      <p:sp>
        <p:nvSpPr>
          <p:cNvPr id="26" name="CaixaDeTexto 25">
            <a:extLst>
              <a:ext uri="{FF2B5EF4-FFF2-40B4-BE49-F238E27FC236}">
                <a16:creationId xmlns:a16="http://schemas.microsoft.com/office/drawing/2014/main" id="{DC8336ED-0DE0-FA45-0E6B-E028F402F8E6}"/>
              </a:ext>
            </a:extLst>
          </p:cNvPr>
          <p:cNvSpPr txBox="1"/>
          <p:nvPr/>
        </p:nvSpPr>
        <p:spPr>
          <a:xfrm>
            <a:off x="9630746" y="6085382"/>
            <a:ext cx="24196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800" dirty="0">
                <a:latin typeface="Roboto" panose="02000000000000000000" pitchFamily="2" charset="0"/>
                <a:ea typeface="Roboto" panose="02000000000000000000" pitchFamily="2" charset="0"/>
              </a:rPr>
              <a:t>Grade para exaustor</a:t>
            </a:r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id="{E58B143E-51CD-8321-C991-DF54F982C79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958859" y="3093684"/>
            <a:ext cx="2667844" cy="197958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114</TotalTime>
  <Words>113</Words>
  <Application>Microsoft Office PowerPoint</Application>
  <PresentationFormat>Widescreen</PresentationFormat>
  <Paragraphs>11</Paragraphs>
  <Slides>3</Slides>
  <Notes>3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3</vt:i4>
      </vt:variant>
    </vt:vector>
  </HeadingPairs>
  <TitlesOfParts>
    <vt:vector size="7" baseType="lpstr">
      <vt:lpstr>Arial</vt:lpstr>
      <vt:lpstr>Roboto</vt:lpstr>
      <vt:lpstr>Calibri</vt:lpstr>
      <vt:lpstr>Tema do Office</vt:lpstr>
      <vt:lpstr>Acessorios e Pecas de Reposicao para Ar e Ventilacao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Exaustor</dc:title>
  <dc:creator>andressa.venesia@neotrust.com.br</dc:creator>
  <cp:lastModifiedBy>Ilse Celia Silva Montalvao</cp:lastModifiedBy>
  <cp:revision>16</cp:revision>
  <dcterms:created xsi:type="dcterms:W3CDTF">2022-03-17T13:44:08Z</dcterms:created>
  <dcterms:modified xsi:type="dcterms:W3CDTF">2024-11-21T19:37:37Z</dcterms:modified>
</cp:coreProperties>
</file>