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68" r:id="rId4"/>
    <p:sldId id="269" r:id="rId5"/>
    <p:sldId id="261" r:id="rId6"/>
    <p:sldId id="267" r:id="rId7"/>
    <p:sldId id="265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58" r:id="rId17"/>
    <p:sldId id="278" r:id="rId18"/>
    <p:sldId id="281" r:id="rId19"/>
    <p:sldId id="259" r:id="rId20"/>
    <p:sldId id="266" r:id="rId21"/>
    <p:sldId id="260" r:id="rId22"/>
    <p:sldId id="262" r:id="rId23"/>
    <p:sldId id="263" r:id="rId24"/>
    <p:sldId id="264" r:id="rId25"/>
    <p:sldId id="282" r:id="rId26"/>
    <p:sldId id="283" r:id="rId27"/>
    <p:sldId id="284" r:id="rId28"/>
    <p:sldId id="279" r:id="rId29"/>
    <p:sldId id="280" r:id="rId30"/>
    <p:sldId id="285" r:id="rId31"/>
  </p:sldIdLst>
  <p:sldSz cx="12192000" cy="6858000"/>
  <p:notesSz cx="6858000" cy="9144000"/>
  <p:embeddedFontLst>
    <p:embeddedFont>
      <p:font typeface="Roboto" panose="02000000000000000000" pitchFamily="2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>
          <a:extLst>
            <a:ext uri="{FF2B5EF4-FFF2-40B4-BE49-F238E27FC236}">
              <a16:creationId xmlns:a16="http://schemas.microsoft.com/office/drawing/2014/main" id="{97510824-9910-788C-E5CB-72BBCF4BC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>
            <a:extLst>
              <a:ext uri="{FF2B5EF4-FFF2-40B4-BE49-F238E27FC236}">
                <a16:creationId xmlns:a16="http://schemas.microsoft.com/office/drawing/2014/main" id="{005278D9-37E6-8BF3-AD29-C9D458973EC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>
            <a:extLst>
              <a:ext uri="{FF2B5EF4-FFF2-40B4-BE49-F238E27FC236}">
                <a16:creationId xmlns:a16="http://schemas.microsoft.com/office/drawing/2014/main" id="{9B66E113-DA87-0401-F1EA-14442FDB117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336975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>
          <a:extLst>
            <a:ext uri="{FF2B5EF4-FFF2-40B4-BE49-F238E27FC236}">
              <a16:creationId xmlns:a16="http://schemas.microsoft.com/office/drawing/2014/main" id="{C98DAA52-FE87-A380-F156-A7F114C2C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>
            <a:extLst>
              <a:ext uri="{FF2B5EF4-FFF2-40B4-BE49-F238E27FC236}">
                <a16:creationId xmlns:a16="http://schemas.microsoft.com/office/drawing/2014/main" id="{FEB3DBB3-B7F1-9DCA-B5C7-C359F42BAD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>
            <a:extLst>
              <a:ext uri="{FF2B5EF4-FFF2-40B4-BE49-F238E27FC236}">
                <a16:creationId xmlns:a16="http://schemas.microsoft.com/office/drawing/2014/main" id="{67D27E28-6BCF-4546-F23D-25C3567C5F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48721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020173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6E38ECCB-0FB0-2FA8-9B6B-24C8C1779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37CE08DB-0E1C-7B7F-FB45-4A40F41C594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09EA44E1-1A59-C742-49D5-056D9A260BF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27797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8820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2" name="Google Shape;15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8" name="Google Shape;17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8" name="Google Shape;18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0" name="Google Shape;20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9" name="Google Shape;21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4" name="Google Shape;23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3" name="Google Shape;10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4" name="Google Shape;14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378810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037455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898258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49731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030046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924455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5" name="Google Shape;24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5" name="Google Shape;25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5" name="Google Shape;26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7" name="Google Shape;12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7" name="Google Shape;27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image" Target="../media/image41.jp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jpg"/><Relationship Id="rId4" Type="http://schemas.openxmlformats.org/officeDocument/2006/relationships/image" Target="../media/image7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g"/><Relationship Id="rId4" Type="http://schemas.openxmlformats.org/officeDocument/2006/relationships/image" Target="../media/image81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7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g"/><Relationship Id="rId5" Type="http://schemas.openxmlformats.org/officeDocument/2006/relationships/image" Target="../media/image85.jpg"/><Relationship Id="rId4" Type="http://schemas.openxmlformats.org/officeDocument/2006/relationships/image" Target="../media/image8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g"/><Relationship Id="rId5" Type="http://schemas.openxmlformats.org/officeDocument/2006/relationships/image" Target="../media/image92.jpg"/><Relationship Id="rId4" Type="http://schemas.openxmlformats.org/officeDocument/2006/relationships/image" Target="../media/image9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644769" y="779029"/>
            <a:ext cx="1090246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Automotivo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69444" y="6503457"/>
            <a:ext cx="121920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2050" name="Picture 2" descr="Carrinho elétrico de golfe: Conheça esse veículo versátil">
            <a:extLst>
              <a:ext uri="{FF2B5EF4-FFF2-40B4-BE49-F238E27FC236}">
                <a16:creationId xmlns:a16="http://schemas.microsoft.com/office/drawing/2014/main" id="{3DDFD706-CE70-5F75-0175-D328C968EC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1" r="17987"/>
          <a:stretch/>
        </p:blipFill>
        <p:spPr bwMode="auto">
          <a:xfrm>
            <a:off x="137656" y="2699106"/>
            <a:ext cx="2815883" cy="264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QUANDO TROCAR OS AMORTECEDORES? – Autoentusiastas">
            <a:extLst>
              <a:ext uri="{FF2B5EF4-FFF2-40B4-BE49-F238E27FC236}">
                <a16:creationId xmlns:a16="http://schemas.microsoft.com/office/drawing/2014/main" id="{D8E78B13-6C2F-7802-BB4B-2F3696E9B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208" y="3119782"/>
            <a:ext cx="3435695" cy="180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Filtro de ar é diferente do de ar condicionado; entenda">
            <a:extLst>
              <a:ext uri="{FF2B5EF4-FFF2-40B4-BE49-F238E27FC236}">
                <a16:creationId xmlns:a16="http://schemas.microsoft.com/office/drawing/2014/main" id="{E2A7B0BA-67B2-7978-605E-9DA38A9E8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543" y="3203220"/>
            <a:ext cx="1573162" cy="209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PASTILHA FREIO DIANTEIRO / TRASEIRO MB ACCELO 0014212510 N-1">
            <a:extLst>
              <a:ext uri="{FF2B5EF4-FFF2-40B4-BE49-F238E27FC236}">
                <a16:creationId xmlns:a16="http://schemas.microsoft.com/office/drawing/2014/main" id="{D8B451F8-DE80-97E3-F0D9-E333ACEB49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8" t="29323" r="13011" b="24194"/>
          <a:stretch/>
        </p:blipFill>
        <p:spPr bwMode="auto">
          <a:xfrm>
            <a:off x="9249345" y="3682102"/>
            <a:ext cx="2576813" cy="119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24239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488617"/>
            <a:ext cx="10781714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Friso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Sensor de Estacionamento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Aditivo e Lubrificante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Alarme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Seguranca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Bateria Automotiva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Bico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Calota Automotiva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Kit Parafuso, Porca e Reparo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Roda Automotiva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Carrinho de Golf, Quadriciclo e Scooter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Alicate e Kit de Alicate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Alinhador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Direcao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Balanceadora de Rodas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Bomba de Ar para Encher Pneu e Calibrador Automotivo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>
          <a:extLst>
            <a:ext uri="{FF2B5EF4-FFF2-40B4-BE49-F238E27FC236}">
              <a16:creationId xmlns:a16="http://schemas.microsoft.com/office/drawing/2014/main" id="{76D4B263-2D99-34B3-CBDA-6A80F1D56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>
            <a:extLst>
              <a:ext uri="{FF2B5EF4-FFF2-40B4-BE49-F238E27FC236}">
                <a16:creationId xmlns:a16="http://schemas.microsoft.com/office/drawing/2014/main" id="{C6A5D502-5DF3-D2FD-951B-A8146B5AF800}"/>
              </a:ext>
            </a:extLst>
          </p:cNvPr>
          <p:cNvSpPr txBox="1"/>
          <p:nvPr/>
        </p:nvSpPr>
        <p:spPr>
          <a:xfrm>
            <a:off x="397563" y="667695"/>
            <a:ext cx="224239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>
            <a:extLst>
              <a:ext uri="{FF2B5EF4-FFF2-40B4-BE49-F238E27FC236}">
                <a16:creationId xmlns:a16="http://schemas.microsoft.com/office/drawing/2014/main" id="{3E8CDE3F-3476-F4B9-0FE0-19D058D1610F}"/>
              </a:ext>
            </a:extLst>
          </p:cNvPr>
          <p:cNvSpPr txBox="1"/>
          <p:nvPr/>
        </p:nvSpPr>
        <p:spPr>
          <a:xfrm>
            <a:off x="397563" y="1488617"/>
            <a:ext cx="10781714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Carregador de Bateria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Carro e Mesa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Pantografico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Cavalete de Apoio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Chave de Roda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Coletor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Oleo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Combo e Kit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Desmontadora e Montadora de Pneu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Elevador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Equipamento para Freio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Guincho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Hidraulico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Lavadora de Pecas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Macaco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Hidraulico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Macaco Manual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Manometro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Outras Ferramentas Automotivas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Pecas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Pistola de Pintura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Prensa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Hidraulica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Automotiva</a:t>
            </a:r>
          </a:p>
        </p:txBody>
      </p:sp>
    </p:spTree>
    <p:extLst>
      <p:ext uri="{BB962C8B-B14F-4D97-AF65-F5344CB8AC3E}">
        <p14:creationId xmlns:p14="http://schemas.microsoft.com/office/powerpoint/2010/main" val="360571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>
          <a:extLst>
            <a:ext uri="{FF2B5EF4-FFF2-40B4-BE49-F238E27FC236}">
              <a16:creationId xmlns:a16="http://schemas.microsoft.com/office/drawing/2014/main" id="{997CD0BE-0BCE-D845-12B0-ECD9C0506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>
            <a:extLst>
              <a:ext uri="{FF2B5EF4-FFF2-40B4-BE49-F238E27FC236}">
                <a16:creationId xmlns:a16="http://schemas.microsoft.com/office/drawing/2014/main" id="{BDA3F16E-CB0E-735D-472E-3FEF38A01A30}"/>
              </a:ext>
            </a:extLst>
          </p:cNvPr>
          <p:cNvSpPr txBox="1"/>
          <p:nvPr/>
        </p:nvSpPr>
        <p:spPr>
          <a:xfrm>
            <a:off x="397563" y="667695"/>
            <a:ext cx="224239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>
            <a:extLst>
              <a:ext uri="{FF2B5EF4-FFF2-40B4-BE49-F238E27FC236}">
                <a16:creationId xmlns:a16="http://schemas.microsoft.com/office/drawing/2014/main" id="{09C9740F-9904-5337-B589-5B6764E17B12}"/>
              </a:ext>
            </a:extLst>
          </p:cNvPr>
          <p:cNvSpPr txBox="1"/>
          <p:nvPr/>
        </p:nvSpPr>
        <p:spPr>
          <a:xfrm>
            <a:off x="397563" y="1488617"/>
            <a:ext cx="10781714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Rampa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Scanner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Testador de Bateria Automotiva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Torno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Mecanico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Torquimetro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Ferramentas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Ventosa Automotiva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Limpeza Automotiva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Amortecedor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Filtro de Ar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Filtro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Oleo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Outras Pecas Automotivas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Pastilha de Freio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Radiador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Retrovisor Automotivo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Servicos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Alinhamento e Balanceamento de Pneus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Servicos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Troca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Oleo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Som Automotivo</a:t>
            </a:r>
          </a:p>
        </p:txBody>
      </p:sp>
    </p:spTree>
    <p:extLst>
      <p:ext uri="{BB962C8B-B14F-4D97-AF65-F5344CB8AC3E}">
        <p14:creationId xmlns:p14="http://schemas.microsoft.com/office/powerpoint/2010/main" val="1398868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Friso automotivo,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além de valorizar a estética do veículo, serve para proteger contra arranhões e leves batidas. Os frisos geralmente são feitos de plástico, borracha ou metal e podem ser pintados na cor do carro ou em acabamento cromado. Pode ser friso lateral, de teto, para o porta-malas entre outros. </a:t>
            </a:r>
            <a:endParaRPr lang="pt-BR" sz="1800" i="0" u="none" strike="noStrike" cap="none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408628" y="600436"/>
            <a:ext cx="911172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Friso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Automativo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098" name="Picture 2" descr="Jogo Friso Lateral Fox 03 a 10 4 Portas">
            <a:extLst>
              <a:ext uri="{FF2B5EF4-FFF2-40B4-BE49-F238E27FC236}">
                <a16:creationId xmlns:a16="http://schemas.microsoft.com/office/drawing/2014/main" id="{E4E5D7C8-665B-0774-E0C9-02AB03327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35" y="2937436"/>
            <a:ext cx="3173361" cy="317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Jogo Friso Lateral Fiat Toro 16/.. Ponta Facão com Grafia Cromada - Tiger">
            <a:extLst>
              <a:ext uri="{FF2B5EF4-FFF2-40B4-BE49-F238E27FC236}">
                <a16:creationId xmlns:a16="http://schemas.microsoft.com/office/drawing/2014/main" id="{21333172-BFDC-F8E0-2218-E84584F5F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002" y="3149748"/>
            <a:ext cx="3664981" cy="2748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32E1E94-75BD-3C7F-F925-C1603C70A0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2629" y="2937436"/>
            <a:ext cx="3305636" cy="289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80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F1C78ADC-3DCA-8398-F719-C823C998C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2CA46A7B-6DBC-E18D-EACB-75A8EA97A336}"/>
              </a:ext>
            </a:extLst>
          </p:cNvPr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em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utros acessórios automotivo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produtos não essenciais ao funcionamento do automotivo, como, por exemplo, apoio de braço, calha de chuva,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enfeite para antena,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organizador de carro, rack de teto, entre outros.</a:t>
            </a: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7BE93DB5-A46A-E99B-27CC-5C9DE2BA3F62}"/>
              </a:ext>
            </a:extLst>
          </p:cNvPr>
          <p:cNvSpPr txBox="1"/>
          <p:nvPr/>
        </p:nvSpPr>
        <p:spPr>
          <a:xfrm>
            <a:off x="735446" y="693382"/>
            <a:ext cx="1072110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Outros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F95A370-B434-A847-F6D4-F3D5735B8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3022" y="3006479"/>
            <a:ext cx="1577811" cy="2314657"/>
          </a:xfrm>
          <a:prstGeom prst="rect">
            <a:avLst/>
          </a:prstGeom>
        </p:spPr>
      </p:pic>
      <p:pic>
        <p:nvPicPr>
          <p:cNvPr id="1030" name="Picture 6" descr="Buba Organizador De Carro Porta Treco Com Case Para Tablet - Essência  Brasileira">
            <a:extLst>
              <a:ext uri="{FF2B5EF4-FFF2-40B4-BE49-F238E27FC236}">
                <a16:creationId xmlns:a16="http://schemas.microsoft.com/office/drawing/2014/main" id="{C089D490-5D59-2F55-974A-200370B0C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467" y="3748673"/>
            <a:ext cx="1477757" cy="2967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lha Chuva Chevrolet Prisma 13/19 4P Super Calha - Tiger">
            <a:extLst>
              <a:ext uri="{FF2B5EF4-FFF2-40B4-BE49-F238E27FC236}">
                <a16:creationId xmlns:a16="http://schemas.microsoft.com/office/drawing/2014/main" id="{63BD6C6A-F2B6-A4E2-159A-C6E8287FDF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0" r="14980"/>
          <a:stretch/>
        </p:blipFill>
        <p:spPr bwMode="auto">
          <a:xfrm>
            <a:off x="2788840" y="4086471"/>
            <a:ext cx="2465387" cy="263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poio de Braço para Up com Coifa - GPI">
            <a:extLst>
              <a:ext uri="{FF2B5EF4-FFF2-40B4-BE49-F238E27FC236}">
                <a16:creationId xmlns:a16="http://schemas.microsoft.com/office/drawing/2014/main" id="{749BBDDE-1ED3-266F-1466-D6648A7F4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88" y="3103247"/>
            <a:ext cx="2273158" cy="170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ack Bagageiro De Teto Sandero 2015 A 2019 Tubolar Prata">
            <a:extLst>
              <a:ext uri="{FF2B5EF4-FFF2-40B4-BE49-F238E27FC236}">
                <a16:creationId xmlns:a16="http://schemas.microsoft.com/office/drawing/2014/main" id="{BA3D40F3-A5EB-1147-C943-CB4B06FE8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225" y="3000149"/>
            <a:ext cx="2465387" cy="246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558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Sensor de estacionamento,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conhecido também como sensor de ré, é um dispositivo instalado no para-choque do veículo, que detecta a distância de outros veículos ou obstáculos, oferecendo maior facilidade ao condutor no momento de estacionar o automotivo.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nesta categoria a câmera de sensor de estacionamento.</a:t>
            </a: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299880" y="568196"/>
            <a:ext cx="1159223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Sensor de Estacionamento Automotivo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194" name="Picture 2" descr="Sensor de Ré Estacionamento 4 Pontos Display Led KX3 Universal Black Piano  Slim">
            <a:extLst>
              <a:ext uri="{FF2B5EF4-FFF2-40B4-BE49-F238E27FC236}">
                <a16:creationId xmlns:a16="http://schemas.microsoft.com/office/drawing/2014/main" id="{288EC7FC-9AFB-517B-9F31-79C42DEB8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14" y="3429000"/>
            <a:ext cx="2573594" cy="257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Outpec - Sensor De Estacionamento Ré Knup Tela 2,1 Polegadas 4 Pontos  Sensores PRETOS">
            <a:extLst>
              <a:ext uri="{FF2B5EF4-FFF2-40B4-BE49-F238E27FC236}">
                <a16:creationId xmlns:a16="http://schemas.microsoft.com/office/drawing/2014/main" id="{3AD65CDE-CD7A-016F-7E5E-2C69FB0A9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522" y="3241718"/>
            <a:ext cx="2760876" cy="276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Sensor De Estacionamento Oem Embutido Acabamento Original 4 Sensores">
            <a:extLst>
              <a:ext uri="{FF2B5EF4-FFF2-40B4-BE49-F238E27FC236}">
                <a16:creationId xmlns:a16="http://schemas.microsoft.com/office/drawing/2014/main" id="{ACE32357-21BA-E4E0-0AF8-16F2DC2756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80" b="19620"/>
          <a:stretch/>
        </p:blipFill>
        <p:spPr bwMode="auto">
          <a:xfrm>
            <a:off x="6770426" y="3979436"/>
            <a:ext cx="2922090" cy="1472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amera de ré colorida c/ sensor de estacionamento integrado">
            <a:extLst>
              <a:ext uri="{FF2B5EF4-FFF2-40B4-BE49-F238E27FC236}">
                <a16:creationId xmlns:a16="http://schemas.microsoft.com/office/drawing/2014/main" id="{2F2AFAA0-EA08-FD46-87BA-72425B198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12" b="23201"/>
          <a:stretch/>
        </p:blipFill>
        <p:spPr bwMode="auto">
          <a:xfrm>
            <a:off x="10021544" y="4432817"/>
            <a:ext cx="1870567" cy="925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137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3"/>
          <p:cNvSpPr txBox="1"/>
          <p:nvPr/>
        </p:nvSpPr>
        <p:spPr>
          <a:xfrm>
            <a:off x="735446" y="1687594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lubrificantes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essenciais para garantir o bom funcionamento do motor, pois tem o papel de lubrificar e permitir a mobilidade das peças internas, evitando atritos e preservando a durabilidade do motor, além de ser importante para o controle da temperatura.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aditivos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substâncias que, como o próprio nome sugere, adicionam propriedades a mais em líquidos indispensáveis para os automóveis, em especial a água que fica no radiador e a gasolina que está no tanque. Existem aditivos para combustível, motor e radiador.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6" name="Google Shape;156;p23"/>
          <p:cNvSpPr txBox="1"/>
          <p:nvPr/>
        </p:nvSpPr>
        <p:spPr>
          <a:xfrm>
            <a:off x="2537575" y="540624"/>
            <a:ext cx="711684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Aditivo e Lubrificante Automotivo</a:t>
            </a:r>
            <a:endParaRPr dirty="0"/>
          </a:p>
        </p:txBody>
      </p:sp>
      <p:pic>
        <p:nvPicPr>
          <p:cNvPr id="157" name="Google Shape;157;p23" descr="Aditivo para Gasolina Clean Gas 200ml - BARDAHL-31256"/>
          <p:cNvPicPr preferRelativeResize="0"/>
          <p:nvPr/>
        </p:nvPicPr>
        <p:blipFill rotWithShape="1">
          <a:blip r:embed="rId3">
            <a:alphaModFix/>
          </a:blip>
          <a:srcRect l="28393" r="26684"/>
          <a:stretch/>
        </p:blipFill>
        <p:spPr>
          <a:xfrm>
            <a:off x="758308" y="4101385"/>
            <a:ext cx="1057422" cy="235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3" descr="Aditivo para Combustível Gasolina e - STP-ST-2075BR"/>
          <p:cNvPicPr preferRelativeResize="0"/>
          <p:nvPr/>
        </p:nvPicPr>
        <p:blipFill rotWithShape="1">
          <a:blip r:embed="rId4">
            <a:alphaModFix/>
          </a:blip>
          <a:srcRect l="26752" r="26068"/>
          <a:stretch/>
        </p:blipFill>
        <p:spPr>
          <a:xfrm>
            <a:off x="2721753" y="4101385"/>
            <a:ext cx="1110534" cy="235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3" descr="Os aditivos de Motor da LIQUI MOLY – LIQUI MOLY BRASIL | O Especialista  Alemão"/>
          <p:cNvPicPr preferRelativeResize="0"/>
          <p:nvPr/>
        </p:nvPicPr>
        <p:blipFill rotWithShape="1">
          <a:blip r:embed="rId5">
            <a:alphaModFix/>
          </a:blip>
          <a:srcRect l="37995" r="34799"/>
          <a:stretch/>
        </p:blipFill>
        <p:spPr>
          <a:xfrm>
            <a:off x="4755309" y="4058054"/>
            <a:ext cx="999619" cy="2481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3" descr="Aditivo Para Oleo De Motor Bardahl B12 Plus 500 Ml em 6x s juros - Bossoni  Auto Parts"/>
          <p:cNvPicPr preferRelativeResize="0"/>
          <p:nvPr/>
        </p:nvPicPr>
        <p:blipFill rotWithShape="1">
          <a:blip r:embed="rId6">
            <a:alphaModFix/>
          </a:blip>
          <a:srcRect l="20736" r="24017"/>
          <a:stretch/>
        </p:blipFill>
        <p:spPr>
          <a:xfrm>
            <a:off x="6497109" y="4075956"/>
            <a:ext cx="1340778" cy="2426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3" descr="Aditivo para Radiador Prorad Proauto 1 Litro | Amazon.com.br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575980" y="4214296"/>
            <a:ext cx="1219126" cy="23159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3" descr="Aditivo Radiador Bardahl Cool Long (Rosa) Concentrado 1 Litro"/>
          <p:cNvPicPr preferRelativeResize="0"/>
          <p:nvPr/>
        </p:nvPicPr>
        <p:blipFill rotWithShape="1">
          <a:blip r:embed="rId8">
            <a:alphaModFix/>
          </a:blip>
          <a:srcRect l="16309" r="18111"/>
          <a:stretch/>
        </p:blipFill>
        <p:spPr>
          <a:xfrm>
            <a:off x="10440078" y="4203561"/>
            <a:ext cx="1108849" cy="2251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"/>
          <p:cNvSpPr txBox="1"/>
          <p:nvPr/>
        </p:nvSpPr>
        <p:spPr>
          <a:xfrm>
            <a:off x="735446" y="1687594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Alarme e segurança automotivo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 como objetivo principal impedir que o veículo ou pertences que ficam no interior do carro sejam furtados. 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nessa categoria o </a:t>
            </a:r>
            <a:r>
              <a:rPr lang="pt-BR" sz="1800" b="0" i="0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tacógrafo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que é um equipamento que registra a velocidade e a distância percorrida por um veículo em relação ao tempo muito importante para a segurança do motorista e dos passageiros.</a:t>
            </a:r>
            <a:endParaRPr dirty="0"/>
          </a:p>
        </p:txBody>
      </p:sp>
      <p:sp>
        <p:nvSpPr>
          <p:cNvPr id="114" name="Google Shape;114;p7"/>
          <p:cNvSpPr txBox="1"/>
          <p:nvPr/>
        </p:nvSpPr>
        <p:spPr>
          <a:xfrm>
            <a:off x="2750718" y="515269"/>
            <a:ext cx="669055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Alarme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Seguranca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  <a:endParaRPr dirty="0"/>
          </a:p>
        </p:txBody>
      </p:sp>
      <p:pic>
        <p:nvPicPr>
          <p:cNvPr id="115" name="Google Shape;115;p7" descr="Alarme Automotivo Positron Cyber PX360BT Universal De Carro - Alarmes e  Segurança de Carro - Magazine Luiz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4742" y="4365263"/>
            <a:ext cx="1899650" cy="1899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62417" y="4502315"/>
            <a:ext cx="1899650" cy="174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7" descr="DISCO TACÓGRAFO SEMANAL 7D/125KM - TCO | Shopee Brasil"/>
          <p:cNvPicPr preferRelativeResize="0"/>
          <p:nvPr/>
        </p:nvPicPr>
        <p:blipFill rotWithShape="1">
          <a:blip r:embed="rId5">
            <a:alphaModFix/>
          </a:blip>
          <a:srcRect l="15700" t="14240" r="15401" b="16101"/>
          <a:stretch/>
        </p:blipFill>
        <p:spPr>
          <a:xfrm>
            <a:off x="10303862" y="5098514"/>
            <a:ext cx="1153688" cy="1166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7" descr="Qual a diferença entre tacógrafo digital e analógico - Blog do Caminhoneiro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731004" y="3673078"/>
            <a:ext cx="1899650" cy="1384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7" descr="Trava Segurança Antifurto Câmbio e Freio de Mão Universal com Chave em  Promoção na Americanas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37721" y="4588866"/>
            <a:ext cx="1653824" cy="1653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7" descr="Trava Antifurto Pedal E Volante De Aço Para Carro Universal | Parcelamento  sem juros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154133" y="4075898"/>
            <a:ext cx="1287141" cy="21890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"/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bateria automotiva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essencial para dar partida ao veículo e também tem a função de manter em funcionamento os componentes elétricos enquanto o motor não está desligado, como o sistema de som, vidros elétricos, travas e alarme.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7" name="Google Shape;127;p8"/>
          <p:cNvSpPr txBox="1"/>
          <p:nvPr/>
        </p:nvSpPr>
        <p:spPr>
          <a:xfrm>
            <a:off x="3573544" y="559555"/>
            <a:ext cx="504491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Bateria Automotiva</a:t>
            </a:r>
            <a:endParaRPr dirty="0"/>
          </a:p>
        </p:txBody>
      </p:sp>
      <p:pic>
        <p:nvPicPr>
          <p:cNvPr id="128" name="Google Shape;128;p8" descr="Bateria de Carro Moura 60Ah 12V Polo Positivo - 60GD - Bateria Automotiva -  Magazine Luiza"/>
          <p:cNvPicPr preferRelativeResize="0"/>
          <p:nvPr/>
        </p:nvPicPr>
        <p:blipFill rotWithShape="1">
          <a:blip r:embed="rId3">
            <a:alphaModFix/>
          </a:blip>
          <a:srcRect l="9996" r="9138"/>
          <a:stretch/>
        </p:blipFill>
        <p:spPr>
          <a:xfrm>
            <a:off x="445414" y="3625116"/>
            <a:ext cx="2148431" cy="1991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8" descr="Bateria Heliar Super Free 60ah Volvo 960 Sedan Hf60hd | Parcelamento sem  juro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50038" y="3625116"/>
            <a:ext cx="2433125" cy="2081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8" descr="Bateria Automotiva AC Delco 60AH | 24 Meses de Garantia | Varejão"/>
          <p:cNvPicPr preferRelativeResize="0"/>
          <p:nvPr/>
        </p:nvPicPr>
        <p:blipFill rotWithShape="1">
          <a:blip r:embed="rId5">
            <a:alphaModFix/>
          </a:blip>
          <a:srcRect l="6258" t="16714" r="8113" b="15025"/>
          <a:stretch/>
        </p:blipFill>
        <p:spPr>
          <a:xfrm>
            <a:off x="6256816" y="3593888"/>
            <a:ext cx="2267390" cy="2113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8" descr="BATERIA AUTOMOTIVA CABRAL | BATERIAS EM CURITIBA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87512" y="3892031"/>
            <a:ext cx="2443473" cy="17248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4"/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bico,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válvula ou tampinha é uma peça por onde passa o ar para inflar o pneu sem câmara ou a câmara de ar, ele possui internamente um núcleo que é o responsável por deixar passar o ar quando for encher o pneu ou reter ao atingir a calibragem necessária. O bico é feito de borracha e tem a função de preservar a válvula. 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2" name="Google Shape;182;p4"/>
          <p:cNvSpPr txBox="1"/>
          <p:nvPr/>
        </p:nvSpPr>
        <p:spPr>
          <a:xfrm>
            <a:off x="1085175" y="538283"/>
            <a:ext cx="1002164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Bico Automotivo</a:t>
            </a:r>
          </a:p>
        </p:txBody>
      </p:sp>
      <p:pic>
        <p:nvPicPr>
          <p:cNvPr id="183" name="Google Shape;183;p4" descr="Bico pneu - Ata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7452" y="3683743"/>
            <a:ext cx="2725206" cy="2725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3567" y="5032344"/>
            <a:ext cx="2725206" cy="1216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4" descr="5 Bico Válvula Roda Disco Pneu Sem Câmera Caminhão 90mm | Parcelamento sem  juro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70103" y="4263256"/>
            <a:ext cx="1836713" cy="2145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5"/>
          <p:cNvSpPr txBox="1"/>
          <p:nvPr/>
        </p:nvSpPr>
        <p:spPr>
          <a:xfrm>
            <a:off x="735446" y="1687594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Calotas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 tampão de roda é um disco decorativo utilizados nas rodas dos veículos, que servem para proteger a roda e dar um design mais personalizado ao veículo. 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910310" y="623740"/>
            <a:ext cx="1037137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Calota Automotiva</a:t>
            </a:r>
          </a:p>
        </p:txBody>
      </p:sp>
      <p:pic>
        <p:nvPicPr>
          <p:cNvPr id="193" name="Google Shape;193;p25" descr="Calotas – Luxcar Produtos Automotivo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54584" y="4859986"/>
            <a:ext cx="4208969" cy="1374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5" descr="Amazon.com.br Mais Vendidos: Calotas Automotivas - os mais vendidos na  Amazon.com.br"/>
          <p:cNvPicPr preferRelativeResize="0"/>
          <p:nvPr/>
        </p:nvPicPr>
        <p:blipFill rotWithShape="1">
          <a:blip r:embed="rId4">
            <a:alphaModFix/>
          </a:blip>
          <a:srcRect l="14882" r="14882"/>
          <a:stretch/>
        </p:blipFill>
        <p:spPr>
          <a:xfrm>
            <a:off x="9884158" y="4808167"/>
            <a:ext cx="1572388" cy="14925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5" descr="Calota Esportiva Prime Aro 14 Black Red Encaixe Universal | Amazon.com.b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16719" y="3214531"/>
            <a:ext cx="1572388" cy="15936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5" descr="Calota Esportiva Viper Aro 14 Preto com Prata Universal | My Auto Stor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311770" y="3214531"/>
            <a:ext cx="1572388" cy="1572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5" descr="Calota Esportiva Aro 14 Nitro Preta | Casas Bahi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43544" y="4641731"/>
            <a:ext cx="1658989" cy="1658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6"/>
          <p:cNvSpPr txBox="1"/>
          <p:nvPr/>
        </p:nvSpPr>
        <p:spPr>
          <a:xfrm>
            <a:off x="735446" y="1687594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principal papel dos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parafusos e porcas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pressionar a roda contra o cubo do eixo, aumentando o atrito necessário para transferir a força do motor até os pneus e também para suportar a massa não-suspensa (ou seja, toda aquela apoiada na suspensão) do veículo.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reparo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pneu atua promovendo um preenchimento que impossibilita que o item perca mais pressão quando furado.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Iremos classificar a câmara de ar que é uma estrutura localizada dentro dos pneus feita de um material elástico, e mantém os pneus cheios, quando é inflada. </a:t>
            </a:r>
            <a:endParaRPr/>
          </a:p>
        </p:txBody>
      </p:sp>
      <p:sp>
        <p:nvSpPr>
          <p:cNvPr id="204" name="Google Shape;204;p26"/>
          <p:cNvSpPr txBox="1"/>
          <p:nvPr/>
        </p:nvSpPr>
        <p:spPr>
          <a:xfrm>
            <a:off x="180531" y="590905"/>
            <a:ext cx="1183092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Kit Parafuso, Porca e Reparo</a:t>
            </a:r>
          </a:p>
        </p:txBody>
      </p:sp>
      <p:pic>
        <p:nvPicPr>
          <p:cNvPr id="205" name="Google Shape;205;p26" descr="Camara AR Michelin 17MG 80/90 110/90 (BROS) VALVE TR4 RETA - Carrefour -  Carrefour"/>
          <p:cNvPicPr preferRelativeResize="0"/>
          <p:nvPr/>
        </p:nvPicPr>
        <p:blipFill rotWithShape="1">
          <a:blip r:embed="rId3">
            <a:alphaModFix/>
          </a:blip>
          <a:srcRect l="27573" t="4640" r="22581" b="4640"/>
          <a:stretch/>
        </p:blipFill>
        <p:spPr>
          <a:xfrm>
            <a:off x="10231609" y="3778269"/>
            <a:ext cx="1224937" cy="2229354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6"/>
          <p:cNvSpPr txBox="1"/>
          <p:nvPr/>
        </p:nvSpPr>
        <p:spPr>
          <a:xfrm>
            <a:off x="10137971" y="6158788"/>
            <a:ext cx="160371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Câmara de ar</a:t>
            </a:r>
            <a:endParaRPr/>
          </a:p>
        </p:txBody>
      </p:sp>
      <p:sp>
        <p:nvSpPr>
          <p:cNvPr id="207" name="Google Shape;207;p26"/>
          <p:cNvSpPr txBox="1"/>
          <p:nvPr/>
        </p:nvSpPr>
        <p:spPr>
          <a:xfrm>
            <a:off x="2387171" y="6153185"/>
            <a:ext cx="160371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Porca de roda</a:t>
            </a:r>
            <a:endParaRPr/>
          </a:p>
        </p:txBody>
      </p:sp>
      <p:pic>
        <p:nvPicPr>
          <p:cNvPr id="208" name="Google Shape;208;p26" descr="Refil Remendos Pneus Sem Câmara Caminhão Ônibus Cx 30 Und | MercadoLivr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69175" y="4435842"/>
            <a:ext cx="2218189" cy="154386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6"/>
          <p:cNvSpPr txBox="1"/>
          <p:nvPr/>
        </p:nvSpPr>
        <p:spPr>
          <a:xfrm>
            <a:off x="4219965" y="6153185"/>
            <a:ext cx="23853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Remendo para pneus</a:t>
            </a:r>
            <a:endParaRPr/>
          </a:p>
        </p:txBody>
      </p:sp>
      <p:sp>
        <p:nvSpPr>
          <p:cNvPr id="210" name="Google Shape;210;p26"/>
          <p:cNvSpPr txBox="1"/>
          <p:nvPr/>
        </p:nvSpPr>
        <p:spPr>
          <a:xfrm>
            <a:off x="8738141" y="6153185"/>
            <a:ext cx="123810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Reparador</a:t>
            </a:r>
            <a:endParaRPr/>
          </a:p>
        </p:txBody>
      </p:sp>
      <p:pic>
        <p:nvPicPr>
          <p:cNvPr id="211" name="Google Shape;211;p26" descr="Parafuso Anti Furto Roda Pneu Carro 12x1,25mm Multilaser - Parafusos e  Porcas para Carro - Magazine Luiza"/>
          <p:cNvPicPr preferRelativeResize="0"/>
          <p:nvPr/>
        </p:nvPicPr>
        <p:blipFill rotWithShape="1">
          <a:blip r:embed="rId5">
            <a:alphaModFix/>
          </a:blip>
          <a:srcRect l="4021" t="3215" r="12375" b="9333"/>
          <a:stretch/>
        </p:blipFill>
        <p:spPr>
          <a:xfrm>
            <a:off x="450313" y="4087253"/>
            <a:ext cx="1809191" cy="1892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6" descr="20 Peças Porcas De Roda M12 * 1.25 M12 * 1.5 M14 * 1.5, Aros De Aço  Inoxidável 304, Nozes Coloridas Hex19mm, Comprimento 35mm - Brocas E  Parafusos - AliExpress"/>
          <p:cNvPicPr preferRelativeResize="0"/>
          <p:nvPr/>
        </p:nvPicPr>
        <p:blipFill rotWithShape="1">
          <a:blip r:embed="rId6">
            <a:alphaModFix/>
          </a:blip>
          <a:srcRect l="13829" t="17846" r="9657" b="16235"/>
          <a:stretch/>
        </p:blipFill>
        <p:spPr>
          <a:xfrm>
            <a:off x="2678343" y="4622473"/>
            <a:ext cx="1271993" cy="109586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6"/>
          <p:cNvSpPr txBox="1"/>
          <p:nvPr/>
        </p:nvSpPr>
        <p:spPr>
          <a:xfrm>
            <a:off x="431020" y="6153185"/>
            <a:ext cx="127204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Parafusos</a:t>
            </a:r>
            <a:endParaRPr/>
          </a:p>
        </p:txBody>
      </p:sp>
      <p:pic>
        <p:nvPicPr>
          <p:cNvPr id="214" name="Google Shape;214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844770" y="3899815"/>
            <a:ext cx="890074" cy="2047793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6"/>
          <p:cNvSpPr txBox="1"/>
          <p:nvPr/>
        </p:nvSpPr>
        <p:spPr>
          <a:xfrm>
            <a:off x="6767021" y="6153185"/>
            <a:ext cx="196421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Parafuso selador</a:t>
            </a:r>
            <a:endParaRPr/>
          </a:p>
        </p:txBody>
      </p:sp>
      <p:pic>
        <p:nvPicPr>
          <p:cNvPr id="216" name="Google Shape;216;p26" descr="Pneu Com Parafusos Trilha Quadriciclos | MercadoLivre 📦"/>
          <p:cNvPicPr preferRelativeResize="0"/>
          <p:nvPr/>
        </p:nvPicPr>
        <p:blipFill rotWithShape="1">
          <a:blip r:embed="rId8">
            <a:alphaModFix/>
          </a:blip>
          <a:srcRect l="7149" t="5179" r="14346" b="28178"/>
          <a:stretch/>
        </p:blipFill>
        <p:spPr>
          <a:xfrm>
            <a:off x="6890875" y="4527386"/>
            <a:ext cx="1510190" cy="12860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7"/>
          <p:cNvSpPr txBox="1"/>
          <p:nvPr/>
        </p:nvSpPr>
        <p:spPr>
          <a:xfrm>
            <a:off x="735446" y="1687594"/>
            <a:ext cx="10721100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 automotivo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feito de uma borracha especial. Sua composição envolve a mistura de borracha sintética e natural, petróleo, aço e poliéster. Todos esses elementos são cuidadosamente estruturados e balanceados para que os pneus tenham a performance adequada à cada veículo e situação de momento.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 a função de suportar o peso do veículo, seus passageiros e sua carga; servir de amortecedor contra buracos e irregularidades do solo; transmitir o torque do motor para o chão, empurrando o veículo para frente; frear o veículo, ao transmitir resistência contra o movimento das rodas junto ao solo.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Classificar todos os tipos de pneus para veículos automotivos com exceção aos utilizados em agro, exemplo pneu para trator.</a:t>
            </a:r>
            <a:endParaRPr/>
          </a:p>
        </p:txBody>
      </p:sp>
      <p:sp>
        <p:nvSpPr>
          <p:cNvPr id="223" name="Google Shape;223;p27"/>
          <p:cNvSpPr txBox="1"/>
          <p:nvPr/>
        </p:nvSpPr>
        <p:spPr>
          <a:xfrm>
            <a:off x="1016384" y="618686"/>
            <a:ext cx="1015922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 Automotivo</a:t>
            </a:r>
          </a:p>
        </p:txBody>
      </p:sp>
      <p:pic>
        <p:nvPicPr>
          <p:cNvPr id="224" name="Google Shape;224;p27" descr="Os tipos de pneus e suas diferenças – Blog AutoZ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4885" y="4743634"/>
            <a:ext cx="2685263" cy="1478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7" descr="Pneu de moto | Aproveite as ofertas - Della Vi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33103" y="4712939"/>
            <a:ext cx="1509840" cy="1509840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27"/>
          <p:cNvSpPr txBox="1"/>
          <p:nvPr/>
        </p:nvSpPr>
        <p:spPr>
          <a:xfrm>
            <a:off x="735462" y="6385838"/>
            <a:ext cx="2083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Pneu para carro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3064197" y="6385850"/>
            <a:ext cx="2869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Pneu para moto/scooter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" name="Google Shape;228;p27"/>
          <p:cNvSpPr txBox="1"/>
          <p:nvPr/>
        </p:nvSpPr>
        <p:spPr>
          <a:xfrm>
            <a:off x="5851625" y="6385850"/>
            <a:ext cx="3815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Pneu para caminhão e ônibus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29" name="Google Shape;229;p27" descr="Pneu Goodyear Aro 22.5 295/80R22.5 152/148L KMax S para Caminhão e Ônibus -  Pneu para Ônibus e Caminhão - Magazine Luiz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44720" y="4668453"/>
            <a:ext cx="1509840" cy="1509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7" descr="Pneu carrinho de golf - ECO GOLF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574490" y="4562438"/>
            <a:ext cx="1721868" cy="1721868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7"/>
          <p:cNvSpPr txBox="1"/>
          <p:nvPr/>
        </p:nvSpPr>
        <p:spPr>
          <a:xfrm>
            <a:off x="9132775" y="6385850"/>
            <a:ext cx="2869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Pneu para carrinho de golf</a:t>
            </a:r>
            <a:endParaRPr sz="180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8"/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rodas automotivas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fundamentais para a locomoção de qualquer automóvel, pois elas transmitem a energia mecânica gerada pelo motor para, junto aos pneus, tracionar o veículo sobre o chão. Além de movimentar o carro, as rodas são essenciais para compor o visual.</a:t>
            </a:r>
            <a:endParaRPr/>
          </a:p>
        </p:txBody>
      </p:sp>
      <p:sp>
        <p:nvSpPr>
          <p:cNvPr id="238" name="Google Shape;238;p28"/>
          <p:cNvSpPr txBox="1"/>
          <p:nvPr/>
        </p:nvSpPr>
        <p:spPr>
          <a:xfrm>
            <a:off x="1016384" y="585218"/>
            <a:ext cx="1015922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Calotas, Pneus e Rodas Automotivas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Roda Automotiva</a:t>
            </a:r>
          </a:p>
        </p:txBody>
      </p:sp>
      <p:pic>
        <p:nvPicPr>
          <p:cNvPr id="239" name="Google Shape;239;p28" descr="Conheça as marcas de rodas de carro - Lu Explica - Magazine Luiz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30219" y="4354012"/>
            <a:ext cx="2226327" cy="20779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28" descr="16 Polegada Branco Rodas Carro Estrela Liga De Alumínio Jantes Com Grandes  Capas - Buy Estrela Carro Jantes,Aro Da Roda De Corrida Deep Dish,16  Polegadas Jantes Rodas Product on Alibaba.com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1684" y="4370701"/>
            <a:ext cx="2143125" cy="1954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28" descr="17 18 Roda réplica BBS, Jante Jaguar, Réplica Jante de alumínio - China  Auto-Peças, Rim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28231" y="4370701"/>
            <a:ext cx="2143125" cy="2008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28" descr="Arquivos Rodas Aro 18. - Página 2 de 6 - Rodas e Pneus em São Bernardo do  Campo - SP | leOpneus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644778" y="4427713"/>
            <a:ext cx="1894311" cy="18943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Carrinho de golfe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espécie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buggy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muito utilizado em campos de golfe. Serve para ajudar os participantes a se deslocarem pelo campo e/ou transportar tacos, sacos e bolas de golfe em áreas extensas.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uadriciclo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veículo parecido com uma motocicleta, mas com quatro rodas. Utilizado não só para o esporte mas também como opção de lazer em áreas montanhosas e arenosas.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Scooter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também conhecido como motoneta, motinha,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motoreta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totalmente automática, o que dispensa as trocas de marchas. Possui rodas pequenas e foi projetada para o uso estritamente urbano, em velocidades mais baixas.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2173238" y="530952"/>
            <a:ext cx="784551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07000"/>
              </a:lnSpc>
              <a:buSzPts val="2400"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Carrinho de Golf, Quadriciclo e Scooter</a:t>
            </a:r>
          </a:p>
        </p:txBody>
      </p:sp>
      <p:pic>
        <p:nvPicPr>
          <p:cNvPr id="1028" name="Picture 4" descr="8 Lugares Antigo Aeroporto Carrinho De Golfe Elétrico Ônibus Para Venda -  Buy 8 Lugares Carrinho De Golfe,Carrinho De Golfe 8 Lugares Para  Venda,Aeroporto Carrinho De Golfe Elétrico Product on Alibaba.com">
            <a:extLst>
              <a:ext uri="{FF2B5EF4-FFF2-40B4-BE49-F238E27FC236}">
                <a16:creationId xmlns:a16="http://schemas.microsoft.com/office/drawing/2014/main" id="{FF4CF877-51B9-28E3-A860-D3EA5B32A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46" y="4332215"/>
            <a:ext cx="2293035" cy="229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Quadriciclo: história e vantagens - QC Veículos">
            <a:extLst>
              <a:ext uri="{FF2B5EF4-FFF2-40B4-BE49-F238E27FC236}">
                <a16:creationId xmlns:a16="http://schemas.microsoft.com/office/drawing/2014/main" id="{620134DF-754C-8CD1-58BF-FE963E9CB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058" y="4665055"/>
            <a:ext cx="2991876" cy="196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0F17F7E-BD9D-C74A-8843-C9FF13F864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1452" y="4175657"/>
            <a:ext cx="2525094" cy="244959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"/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automotivas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instrumentos que facilitam as manutenções e reparos automotivos. Costumam ser mais caras que as ferramentas usadas em casa/construção.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7" name="Google Shape;107;p4"/>
          <p:cNvSpPr txBox="1"/>
          <p:nvPr/>
        </p:nvSpPr>
        <p:spPr>
          <a:xfrm>
            <a:off x="3121205" y="571271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automotivas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Google Shape;108;p4" descr="Alinhador de Direção Digital Automotivo - MAQUINAS RIBEIRO-MRDIGITALDT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2" y="2896528"/>
            <a:ext cx="3146468" cy="3146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4" descr="Elevador Automotivo 4T ECO-4100 Vermelho - ENGECASS-4096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22761" y="2988861"/>
            <a:ext cx="3146468" cy="3146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4" descr="Prensa Hidráulica para 15 Toneladas - FORTG-PH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86495" y="2728051"/>
            <a:ext cx="3170101" cy="3170101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4"/>
          <p:cNvSpPr txBox="1"/>
          <p:nvPr/>
        </p:nvSpPr>
        <p:spPr>
          <a:xfrm>
            <a:off x="300840" y="6209959"/>
            <a:ext cx="39693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Alinhador de direção automotivo</a:t>
            </a:r>
            <a:endParaRPr/>
          </a:p>
        </p:txBody>
      </p:sp>
      <p:sp>
        <p:nvSpPr>
          <p:cNvPr id="112" name="Google Shape;112;p4"/>
          <p:cNvSpPr txBox="1"/>
          <p:nvPr/>
        </p:nvSpPr>
        <p:spPr>
          <a:xfrm>
            <a:off x="4737239" y="6210581"/>
            <a:ext cx="302841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Elevadores automotivos</a:t>
            </a:r>
            <a:endParaRPr/>
          </a:p>
        </p:txBody>
      </p:sp>
      <p:sp>
        <p:nvSpPr>
          <p:cNvPr id="113" name="Google Shape;113;p4"/>
          <p:cNvSpPr txBox="1"/>
          <p:nvPr/>
        </p:nvSpPr>
        <p:spPr>
          <a:xfrm>
            <a:off x="8232720" y="6209959"/>
            <a:ext cx="32776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Prensa hidráulica automotiva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2"/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limpeza automotiva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aquela em que todos os componentes internos e externos de um veículo são minuciosamente limpos. Trata-se de uma limpeza utilizando produtos específicos que visa recuperar e revitalizar o automóvel, retirando manchas, sujeiras e detritos em geral.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" name="Google Shape;148;p22"/>
          <p:cNvSpPr txBox="1"/>
          <p:nvPr/>
        </p:nvSpPr>
        <p:spPr>
          <a:xfrm>
            <a:off x="3574604" y="557338"/>
            <a:ext cx="504278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Limpeza Automotiva</a:t>
            </a:r>
            <a:endParaRPr/>
          </a:p>
        </p:txBody>
      </p:sp>
      <p:pic>
        <p:nvPicPr>
          <p:cNvPr id="149" name="Google Shape;149;p22" descr="Produtos para lavar carros: confira as melhores marcas para a limpeza"/>
          <p:cNvPicPr preferRelativeResize="0"/>
          <p:nvPr/>
        </p:nvPicPr>
        <p:blipFill rotWithShape="1">
          <a:blip r:embed="rId3">
            <a:alphaModFix/>
          </a:blip>
          <a:srcRect t="40000" b="18563"/>
          <a:stretch/>
        </p:blipFill>
        <p:spPr>
          <a:xfrm>
            <a:off x="2167727" y="3559374"/>
            <a:ext cx="7856538" cy="19743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Amortecedor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é uma peça automotiva fundamental que tem três funções básicas: manter o contato dos pneus com o solo, controlar os movimentos de abertura e fechamento das molas, e proporcionar conforto, estabilidade e segurança ao veículo. Dessa maneira, controla o movimento de suspensão, diminui a distância de frenagem, reduz o desgaste do pneu, entre outros.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Entram os amortecedores dianteiros, traseiros, para porta-malas, etc.</a:t>
            </a:r>
            <a:endParaRPr lang="pt-BR" sz="1800" i="0" u="none" strike="noStrike" cap="none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592826" y="568196"/>
            <a:ext cx="912925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Amortecedor Automotivo</a:t>
            </a:r>
          </a:p>
        </p:txBody>
      </p:sp>
      <p:pic>
        <p:nvPicPr>
          <p:cNvPr id="2" name="Picture 4" descr="QUANDO TROCAR OS AMORTECEDORES? – Autoentusiastas">
            <a:extLst>
              <a:ext uri="{FF2B5EF4-FFF2-40B4-BE49-F238E27FC236}">
                <a16:creationId xmlns:a16="http://schemas.microsoft.com/office/drawing/2014/main" id="{7B82223C-71DE-403C-5507-F76F8923E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55" y="3947510"/>
            <a:ext cx="4465378" cy="2342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Para que servem os amortecedores? - Blog da Jocar">
            <a:extLst>
              <a:ext uri="{FF2B5EF4-FFF2-40B4-BE49-F238E27FC236}">
                <a16:creationId xmlns:a16="http://schemas.microsoft.com/office/drawing/2014/main" id="{323A5A0A-E5D7-6B5E-6DA3-6CEAA9984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522" y="4101148"/>
            <a:ext cx="3207774" cy="213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C40390E-C4A4-C891-54D2-35AC7F3069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4586" y="3593970"/>
            <a:ext cx="885949" cy="273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5185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Filtro de ar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a peça que impede que as impurezas existentes na atmosfera entrem e fiquem incrustadas dentro do motor. Em outras palavras, filtra o ar que entra na câmara de combustão deixando-o mais limpo possível, impedindo, assim, que gere o desgaste prematuro do motor.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422144" y="568196"/>
            <a:ext cx="934770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Filtro de Ar Automotivo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50" name="Picture 2" descr="Saiba tudo sobre os filtros automotivos | Tecfil">
            <a:extLst>
              <a:ext uri="{FF2B5EF4-FFF2-40B4-BE49-F238E27FC236}">
                <a16:creationId xmlns:a16="http://schemas.microsoft.com/office/drawing/2014/main" id="{354CBD17-7411-9EE0-FCDB-5B7429135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68" y="3429000"/>
            <a:ext cx="3706761" cy="247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iltro de ar é diferente do de ar condicionado; entenda">
            <a:extLst>
              <a:ext uri="{FF2B5EF4-FFF2-40B4-BE49-F238E27FC236}">
                <a16:creationId xmlns:a16="http://schemas.microsoft.com/office/drawing/2014/main" id="{8804034D-5FE3-C6A9-6A3E-12E8F3622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052" y="2950689"/>
            <a:ext cx="257175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iltro de Ar do Motor Wega em promoção na 1100 AutoPeças">
            <a:extLst>
              <a:ext uri="{FF2B5EF4-FFF2-40B4-BE49-F238E27FC236}">
                <a16:creationId xmlns:a16="http://schemas.microsoft.com/office/drawing/2014/main" id="{8F14A3A4-9985-977F-EF45-BA374725E1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08" b="25392"/>
          <a:stretch/>
        </p:blipFill>
        <p:spPr bwMode="auto">
          <a:xfrm>
            <a:off x="7710949" y="3665438"/>
            <a:ext cx="3999006" cy="1999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102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Filtro de óleo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peça automotiva com a função de deixar o óleo limpo para ser utilizado no sistema de lubrificação do veículo, garantindo vida útil ao motor e seus componentes, além de fornecer segurança, melhor desempenho do motor, lubrificação eficaz dos componentes e economia do combustível.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518009" y="568196"/>
            <a:ext cx="915597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Filtro de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Oleo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</a:t>
            </a:r>
          </a:p>
        </p:txBody>
      </p:sp>
      <p:pic>
        <p:nvPicPr>
          <p:cNvPr id="3074" name="Picture 2" descr="Elemento Filtro Óleo - Tecfil - PSL146 - Unitário -">
            <a:extLst>
              <a:ext uri="{FF2B5EF4-FFF2-40B4-BE49-F238E27FC236}">
                <a16:creationId xmlns:a16="http://schemas.microsoft.com/office/drawing/2014/main" id="{2ED5F078-9E3D-AF77-7E47-6F330099A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25" y="3545656"/>
            <a:ext cx="2519516" cy="251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tro de Óleo Vedamotors KTM Duke 200 e 390">
            <a:extLst>
              <a:ext uri="{FF2B5EF4-FFF2-40B4-BE49-F238E27FC236}">
                <a16:creationId xmlns:a16="http://schemas.microsoft.com/office/drawing/2014/main" id="{6F1F1FDC-BD1F-DFCD-08C7-BF51BA928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027" y="3501766"/>
            <a:ext cx="2693270" cy="269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O que muda com o filtro de óleo ecológico? | Tecfil">
            <a:extLst>
              <a:ext uri="{FF2B5EF4-FFF2-40B4-BE49-F238E27FC236}">
                <a16:creationId xmlns:a16="http://schemas.microsoft.com/office/drawing/2014/main" id="{FFE63E60-1C4A-D692-AC98-72C1D9900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033" y="3071427"/>
            <a:ext cx="4488426" cy="299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3875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Pastilha de freio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peça fundamental no sistema de frenagem dos automóveis, pois cria o atrito necessário para diminuir a velocidade das rodas ou parar completamente o veículo. Atua juntamente com os discos de freios e tambores.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362163" y="622842"/>
            <a:ext cx="946766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Pastilha de Freio Automotivo</a:t>
            </a:r>
          </a:p>
        </p:txBody>
      </p:sp>
      <p:pic>
        <p:nvPicPr>
          <p:cNvPr id="5122" name="Picture 2" descr="Pastilha de freio: 7 lições básicas para não se arrepender com a troca |  Blog MixAuto">
            <a:extLst>
              <a:ext uri="{FF2B5EF4-FFF2-40B4-BE49-F238E27FC236}">
                <a16:creationId xmlns:a16="http://schemas.microsoft.com/office/drawing/2014/main" id="{DA8F87F7-BAD4-E339-47FB-107813C04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45" y="3546987"/>
            <a:ext cx="3303639" cy="183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ASTILHA FREIO DIANTEIRO / TRASEIRO MB ACCELO 0014212510 N-1">
            <a:extLst>
              <a:ext uri="{FF2B5EF4-FFF2-40B4-BE49-F238E27FC236}">
                <a16:creationId xmlns:a16="http://schemas.microsoft.com/office/drawing/2014/main" id="{92120D78-71F4-0FBF-7546-3FDCA5C64F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8" t="29323" r="13011" b="24194"/>
          <a:stretch/>
        </p:blipFill>
        <p:spPr bwMode="auto">
          <a:xfrm>
            <a:off x="4444176" y="3700591"/>
            <a:ext cx="3303639" cy="15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Garagem QR: pastilhas de freio de cerâmica | Quatro Rodas">
            <a:extLst>
              <a:ext uri="{FF2B5EF4-FFF2-40B4-BE49-F238E27FC236}">
                <a16:creationId xmlns:a16="http://schemas.microsoft.com/office/drawing/2014/main" id="{D42EA5BE-C64F-B70F-FB6B-699C6E838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607" y="3201305"/>
            <a:ext cx="2686665" cy="268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0984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Radiador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a peça principal que realiza o processo de troca de calor, local também onde ocorre a maior dissipação do calor da água para manter a temperatura do motor enquanto está em movimento.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694990" y="573994"/>
            <a:ext cx="880201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Radiador Automotivo</a:t>
            </a:r>
          </a:p>
        </p:txBody>
      </p:sp>
      <p:pic>
        <p:nvPicPr>
          <p:cNvPr id="6146" name="Picture 2" descr="Radiador – Wikipédia, a enciclopédia livre">
            <a:extLst>
              <a:ext uri="{FF2B5EF4-FFF2-40B4-BE49-F238E27FC236}">
                <a16:creationId xmlns:a16="http://schemas.microsoft.com/office/drawing/2014/main" id="{3E14F227-88FA-8B7D-7379-7E3447DC2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73" y="3333492"/>
            <a:ext cx="20955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adiador | JAC J3">
            <a:extLst>
              <a:ext uri="{FF2B5EF4-FFF2-40B4-BE49-F238E27FC236}">
                <a16:creationId xmlns:a16="http://schemas.microsoft.com/office/drawing/2014/main" id="{08D7AF06-CD84-DB8E-8DCB-DE24650B6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522" y="3034530"/>
            <a:ext cx="2979174" cy="297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Radiador Chevrolet Montana 1.4/1.8 2009 a 2021 Flex Automático/Manual Mahle  - 1684089 - Autoglass">
            <a:extLst>
              <a:ext uri="{FF2B5EF4-FFF2-40B4-BE49-F238E27FC236}">
                <a16:creationId xmlns:a16="http://schemas.microsoft.com/office/drawing/2014/main" id="{5C023046-D90C-95F5-8DBD-BCFBB83537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21" b="20645"/>
          <a:stretch/>
        </p:blipFill>
        <p:spPr bwMode="auto">
          <a:xfrm>
            <a:off x="4227958" y="3447484"/>
            <a:ext cx="3736076" cy="2153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6312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Retrovisor ou espelho retrovisor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peça utilizada tanto do lado externo como interno do veículo, auxiliando o condutor a enxergar áreas para trás e para os lados do veículo, ampliando a visão de forma a dirigir de maneira mais segura.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798228" y="647681"/>
            <a:ext cx="859553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Pecas Automotivas &gt;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Retrovisor Automotivo</a:t>
            </a:r>
          </a:p>
        </p:txBody>
      </p:sp>
      <p:pic>
        <p:nvPicPr>
          <p:cNvPr id="7170" name="Picture 2" descr="Espelho Retrovisor Externo Automotivo Lado Universal Preto Retrovex">
            <a:extLst>
              <a:ext uri="{FF2B5EF4-FFF2-40B4-BE49-F238E27FC236}">
                <a16:creationId xmlns:a16="http://schemas.microsoft.com/office/drawing/2014/main" id="{3D64F537-96B3-6D99-473A-32C8D652B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55" y="2902821"/>
            <a:ext cx="3202858" cy="320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spelho retrovisor de carro de 24 cm com ventosa, espelho retrovisor  interior automotivo ajustável antirreflexo, espelho interno de veículo  espesso HD ...">
            <a:extLst>
              <a:ext uri="{FF2B5EF4-FFF2-40B4-BE49-F238E27FC236}">
                <a16:creationId xmlns:a16="http://schemas.microsoft.com/office/drawing/2014/main" id="{00614B6D-53AC-5C18-CE51-6956B0D4F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787" y="3650796"/>
            <a:ext cx="3562965" cy="245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Retrovisor Externo Universal Preto Carros Antigos">
            <a:extLst>
              <a:ext uri="{FF2B5EF4-FFF2-40B4-BE49-F238E27FC236}">
                <a16:creationId xmlns:a16="http://schemas.microsoft.com/office/drawing/2014/main" id="{F7964601-CFDC-DCD8-E1E7-A1F80DA47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410" y="3131191"/>
            <a:ext cx="3202858" cy="320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6169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9"/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alinhamento e balanceamento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ajudam na preservação dos pneus, nos itens da suspensão do carro e por ser uma manutenção preventiva, previne possíveis danos no carro. Além disso, podem impactar no consumo do combustível, ou seja, diminui os gastos no abastecimento.</a:t>
            </a:r>
            <a:endParaRPr/>
          </a:p>
        </p:txBody>
      </p:sp>
      <p:sp>
        <p:nvSpPr>
          <p:cNvPr id="249" name="Google Shape;249;p29"/>
          <p:cNvSpPr txBox="1"/>
          <p:nvPr/>
        </p:nvSpPr>
        <p:spPr>
          <a:xfrm>
            <a:off x="1532785" y="519187"/>
            <a:ext cx="912642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Servicos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Alinhamento e Balanceamento de Pneus</a:t>
            </a:r>
            <a:endParaRPr/>
          </a:p>
        </p:txBody>
      </p:sp>
      <p:pic>
        <p:nvPicPr>
          <p:cNvPr id="250" name="Google Shape;250;p29" descr="9 dúvidas sobre alinhamento e balanceamento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5445" y="3769693"/>
            <a:ext cx="3281722" cy="1846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9" descr="Alinhamento 3D, Balanceamento, Camber e Caster - AutoHub Servic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53079" y="3797076"/>
            <a:ext cx="2943781" cy="1915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9" descr="Alinhamento e Balanceamento | Duda Auto Cente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632772" y="3828898"/>
            <a:ext cx="2823774" cy="1883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0"/>
          <p:cNvSpPr txBox="1"/>
          <p:nvPr/>
        </p:nvSpPr>
        <p:spPr>
          <a:xfrm>
            <a:off x="721382" y="1642652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Trocar o óleo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 frequência é fundamental para o bom funcionamento de qualquer veículo, seja ele moto, carro ou caminhão. O óleo é responsável pela lubrificação e proteção das partes móveis, reduzindo o atrito e evitando o desgaste das peças do motor antes do tempo.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o óleo passa do prazo de validade ele acaba afetando o funcionamento do motor. E assim o carro passa a apresentar sinais de deterioração, como trepidação anormal e consumo excessivo de combustível.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9" name="Google Shape;259;p30"/>
          <p:cNvSpPr txBox="1"/>
          <p:nvPr/>
        </p:nvSpPr>
        <p:spPr>
          <a:xfrm>
            <a:off x="3345465" y="318254"/>
            <a:ext cx="550106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Servicos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Troca de Oleo</a:t>
            </a:r>
            <a:endParaRPr sz="2400" b="1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0" name="Google Shape;260;p30" descr="Troca de óleo: qual a importância? - Center Peças Fabbri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1232" y="4127638"/>
            <a:ext cx="2780714" cy="2085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30" descr="Troca de óleo: tudo o que você precisa saber para o seu carro - InstaCarro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93578" y="4127638"/>
            <a:ext cx="3376708" cy="2085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30" descr="Troca de óleo 24 Horas - Socorro de Auto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611919" y="4127638"/>
            <a:ext cx="3128304" cy="2085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1"/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Som automotivo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equipamento instalado em um veículo para garantir entretenimento e informações para os ocupantes do veículo.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Itens para se ter um som com qualidade: player (CD ou DVD), central multimídia, amplificador e alto-falantes. </a:t>
            </a:r>
            <a:endParaRPr/>
          </a:p>
        </p:txBody>
      </p:sp>
      <p:sp>
        <p:nvSpPr>
          <p:cNvPr id="269" name="Google Shape;269;p31"/>
          <p:cNvSpPr txBox="1"/>
          <p:nvPr/>
        </p:nvSpPr>
        <p:spPr>
          <a:xfrm>
            <a:off x="3898141" y="318254"/>
            <a:ext cx="439571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Automotivo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Som Automotivo</a:t>
            </a:r>
            <a:endParaRPr/>
          </a:p>
        </p:txBody>
      </p:sp>
      <p:pic>
        <p:nvPicPr>
          <p:cNvPr id="270" name="Google Shape;270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71758" y="3929412"/>
            <a:ext cx="1737515" cy="1663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1" descr="Kit som automotivo AU955 com 2 pares alto-falante 6 E 6.9 MP3 USB  multilaser em Promoção na Americana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9466" y="3685503"/>
            <a:ext cx="2151478" cy="2151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1" descr="Alto Falante Foxer Triaxial Porta 6 Polegadas Som Automotivo 100 Watts Rms  4 Ohms Plug and Play Universal Polipart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97784" y="3429000"/>
            <a:ext cx="2197855" cy="2197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31" descr="Modulo Amplificador Automotivo Stetsom 280w Ir 280.1 2 Ohms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155675" y="4458530"/>
            <a:ext cx="1458282" cy="1134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31" descr="Radio Carro Mp3 Player Bluetooth Aparelho Som Automotivo Suporte Celular |  Shopee Brasil"/>
          <p:cNvPicPr preferRelativeResize="0"/>
          <p:nvPr/>
        </p:nvPicPr>
        <p:blipFill rotWithShape="1">
          <a:blip r:embed="rId7">
            <a:alphaModFix/>
          </a:blip>
          <a:srcRect t="11748" b="20819"/>
          <a:stretch/>
        </p:blipFill>
        <p:spPr>
          <a:xfrm>
            <a:off x="238281" y="4053904"/>
            <a:ext cx="2282587" cy="15391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"/>
          <p:cNvSpPr txBox="1"/>
          <p:nvPr/>
        </p:nvSpPr>
        <p:spPr>
          <a:xfrm>
            <a:off x="735446" y="1908838"/>
            <a:ext cx="10721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um produto vier acompanhado de uma maleta ou de dois produtos ou mais diferentes, considerar em kits e combos. Quando forem produtos iguais, considerar na própria categoria.</a:t>
            </a:r>
            <a:endParaRPr/>
          </a:p>
        </p:txBody>
      </p:sp>
      <p:sp>
        <p:nvSpPr>
          <p:cNvPr id="120" name="Google Shape;120;p6"/>
          <p:cNvSpPr txBox="1"/>
          <p:nvPr/>
        </p:nvSpPr>
        <p:spPr>
          <a:xfrm>
            <a:off x="3270583" y="730840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1" name="Google Shape;12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855" y="3118277"/>
            <a:ext cx="2834087" cy="2765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6" descr="Kit c/ 2 Pistolas de Pintura e Cola Gravidade HVLP MOD-5 PLUS ARPREX -  Pistola de Pintura - Magazine Luiz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03142" y="2833128"/>
            <a:ext cx="3220003" cy="3220003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6"/>
          <p:cNvSpPr txBox="1"/>
          <p:nvPr/>
        </p:nvSpPr>
        <p:spPr>
          <a:xfrm>
            <a:off x="2147627" y="6259706"/>
            <a:ext cx="295531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Kits e combos automotivo</a:t>
            </a:r>
            <a:endParaRPr/>
          </a:p>
        </p:txBody>
      </p:sp>
      <p:sp>
        <p:nvSpPr>
          <p:cNvPr id="124" name="Google Shape;124;p6"/>
          <p:cNvSpPr txBox="1"/>
          <p:nvPr/>
        </p:nvSpPr>
        <p:spPr>
          <a:xfrm>
            <a:off x="6953085" y="6259706"/>
            <a:ext cx="348949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Pistola de pintura automotivo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"/>
          <p:cNvSpPr txBox="1"/>
          <p:nvPr/>
        </p:nvSpPr>
        <p:spPr>
          <a:xfrm>
            <a:off x="735446" y="1908838"/>
            <a:ext cx="10721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em </a:t>
            </a:r>
            <a:r>
              <a:rPr lang="pt-BR" sz="1800" b="1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Outras Ferramentas Automotivas </a:t>
            </a:r>
            <a:r>
              <a:rPr lang="pt-BR" sz="1800">
                <a:latin typeface="Roboto"/>
                <a:ea typeface="Roboto"/>
                <a:cs typeface="Roboto"/>
                <a:sym typeface="Roboto"/>
              </a:rPr>
              <a:t>os produtos utilizados como </a:t>
            </a: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ferramentas automotivas que não temos aberta na nossa tela, como nos exemplos abaixo:</a:t>
            </a:r>
            <a:endParaRPr sz="1800" b="1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" name="Google Shape;131;p7"/>
          <p:cNvSpPr txBox="1"/>
          <p:nvPr/>
        </p:nvSpPr>
        <p:spPr>
          <a:xfrm>
            <a:off x="3328496" y="660534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" name="Google Shape;132;p7"/>
          <p:cNvSpPr txBox="1"/>
          <p:nvPr/>
        </p:nvSpPr>
        <p:spPr>
          <a:xfrm>
            <a:off x="3713669" y="5808790"/>
            <a:ext cx="232442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Politriz automotiva</a:t>
            </a:r>
            <a:endParaRPr/>
          </a:p>
        </p:txBody>
      </p:sp>
      <p:sp>
        <p:nvSpPr>
          <p:cNvPr id="133" name="Google Shape;133;p7"/>
          <p:cNvSpPr txBox="1"/>
          <p:nvPr/>
        </p:nvSpPr>
        <p:spPr>
          <a:xfrm>
            <a:off x="6153909" y="5808790"/>
            <a:ext cx="260387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Saca polia automotiva</a:t>
            </a:r>
            <a:endParaRPr/>
          </a:p>
        </p:txBody>
      </p:sp>
      <p:pic>
        <p:nvPicPr>
          <p:cNvPr id="134" name="Google Shape;13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1572" y="3363734"/>
            <a:ext cx="2119962" cy="2389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7" descr="Saca Polia 8 Pol. com 3 Garras - TRAMONTINAPRO-4402900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50089" y="3775587"/>
            <a:ext cx="1888895" cy="18888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7" descr="Sensor Temperatura Termopar Tipo K Sonda Alta Temperatura F | Frete gráti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370950" y="3103082"/>
            <a:ext cx="2119962" cy="264995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7"/>
          <p:cNvSpPr txBox="1"/>
          <p:nvPr/>
        </p:nvSpPr>
        <p:spPr>
          <a:xfrm>
            <a:off x="8932748" y="5808790"/>
            <a:ext cx="325925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Sensor termopar automotivo</a:t>
            </a:r>
            <a:endParaRPr/>
          </a:p>
        </p:txBody>
      </p:sp>
      <p:pic>
        <p:nvPicPr>
          <p:cNvPr id="138" name="Google Shape;138;p7" descr="Chave De Garras Para Porca Diferencial Vectra - RAVEN-13200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17459" y="3363734"/>
            <a:ext cx="2300748" cy="2300748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7"/>
          <p:cNvSpPr txBox="1"/>
          <p:nvPr/>
        </p:nvSpPr>
        <p:spPr>
          <a:xfrm>
            <a:off x="337723" y="5808790"/>
            <a:ext cx="329553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Chave de garras automotiva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6"/>
          <p:cNvSpPr txBox="1"/>
          <p:nvPr/>
        </p:nvSpPr>
        <p:spPr>
          <a:xfrm>
            <a:off x="735446" y="1705766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pneus para bicicleta possuem categoria própria: Esporte e Lazer &gt; Bicicleta &gt;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Pneus para Bicicleta.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pneus para trator possuem categoria própria: Agro, Industria e Comercio &gt;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Agro, Industria e Comercio</a:t>
            </a:r>
            <a:endParaRPr sz="1800" b="1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1" name="Google Shape;281;p6"/>
          <p:cNvSpPr txBox="1"/>
          <p:nvPr/>
        </p:nvSpPr>
        <p:spPr>
          <a:xfrm>
            <a:off x="3492175" y="524462"/>
            <a:ext cx="520764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2" name="Google Shape;282;p6"/>
          <p:cNvSpPr txBox="1"/>
          <p:nvPr/>
        </p:nvSpPr>
        <p:spPr>
          <a:xfrm>
            <a:off x="7569557" y="6219033"/>
            <a:ext cx="259554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Pneus para trator: Agro</a:t>
            </a:r>
            <a:endParaRPr sz="1800" b="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83" name="Google Shape;283;p6" descr="Pneu Bike Aro 26x1.95 Servis Nitro XP MTB | Loja NA PIST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94591" y="4365524"/>
            <a:ext cx="1604386" cy="1604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6" descr="Pneu 14.9-24 8 Lonas R1 Tube Type Tm95 Pirelli - Martinense Pneus: pneus  para carros, motos, trator e caminhão"/>
          <p:cNvPicPr preferRelativeResize="0"/>
          <p:nvPr/>
        </p:nvPicPr>
        <p:blipFill rotWithShape="1">
          <a:blip r:embed="rId4">
            <a:alphaModFix/>
          </a:blip>
          <a:srcRect l="17521" r="16427"/>
          <a:stretch/>
        </p:blipFill>
        <p:spPr>
          <a:xfrm>
            <a:off x="8184907" y="4301553"/>
            <a:ext cx="1144225" cy="1732328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6"/>
          <p:cNvSpPr txBox="1"/>
          <p:nvPr/>
        </p:nvSpPr>
        <p:spPr>
          <a:xfrm>
            <a:off x="2757252" y="6219033"/>
            <a:ext cx="227906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Pneus para bicicleta</a:t>
            </a:r>
            <a:endParaRPr sz="1800" b="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2171</Words>
  <Application>Microsoft Office PowerPoint</Application>
  <PresentationFormat>Widescreen</PresentationFormat>
  <Paragraphs>143</Paragraphs>
  <Slides>30</Slides>
  <Notes>30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4" baseType="lpstr">
      <vt:lpstr>Arial</vt:lpstr>
      <vt:lpstr>Roboto</vt:lpstr>
      <vt:lpstr>Calibri</vt:lpstr>
      <vt:lpstr>Tema do Office</vt:lpstr>
      <vt:lpstr>Automotivo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55</cp:revision>
  <dcterms:created xsi:type="dcterms:W3CDTF">2022-03-17T13:44:08Z</dcterms:created>
  <dcterms:modified xsi:type="dcterms:W3CDTF">2024-11-11T19:31:23Z</dcterms:modified>
</cp:coreProperties>
</file>