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7"/>
  </p:notesMasterIdLst>
  <p:sldIdLst>
    <p:sldId id="256" r:id="rId2"/>
    <p:sldId id="257" r:id="rId3"/>
    <p:sldId id="296" r:id="rId4"/>
    <p:sldId id="305" r:id="rId5"/>
    <p:sldId id="310" r:id="rId6"/>
    <p:sldId id="309" r:id="rId7"/>
    <p:sldId id="308" r:id="rId8"/>
    <p:sldId id="307" r:id="rId9"/>
    <p:sldId id="306" r:id="rId10"/>
    <p:sldId id="311" r:id="rId11"/>
    <p:sldId id="312" r:id="rId12"/>
    <p:sldId id="298" r:id="rId13"/>
    <p:sldId id="297" r:id="rId14"/>
    <p:sldId id="304" r:id="rId15"/>
    <p:sldId id="313" r:id="rId16"/>
  </p:sldIdLst>
  <p:sldSz cx="12192000" cy="6858000"/>
  <p:notesSz cx="6858000" cy="9144000"/>
  <p:embeddedFontLst>
    <p:embeddedFont>
      <p:font typeface="Roboto" panose="02000000000000000000" pitchFamily="2" charset="0"/>
      <p:regular r:id="rId18"/>
      <p:bold r:id="rId19"/>
      <p:italic r:id="rId20"/>
      <p:boldItalic r:id="rId2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4" roundtripDataSignature="AMtx7mjtssHx6VIHH2y81BDVN/sx2GWuS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1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8" name="Google Shape;8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a:extLst>
            <a:ext uri="{FF2B5EF4-FFF2-40B4-BE49-F238E27FC236}">
              <a16:creationId xmlns:a16="http://schemas.microsoft.com/office/drawing/2014/main" id="{591E0161-37A4-6C5D-DFB7-E058F15FBF25}"/>
            </a:ext>
          </a:extLst>
        </p:cNvPr>
        <p:cNvGrpSpPr/>
        <p:nvPr/>
      </p:nvGrpSpPr>
      <p:grpSpPr>
        <a:xfrm>
          <a:off x="0" y="0"/>
          <a:ext cx="0" cy="0"/>
          <a:chOff x="0" y="0"/>
          <a:chExt cx="0" cy="0"/>
        </a:xfrm>
      </p:grpSpPr>
      <p:sp>
        <p:nvSpPr>
          <p:cNvPr id="93" name="Google Shape;93;p4:notes">
            <a:extLst>
              <a:ext uri="{FF2B5EF4-FFF2-40B4-BE49-F238E27FC236}">
                <a16:creationId xmlns:a16="http://schemas.microsoft.com/office/drawing/2014/main" id="{9C5EB807-CF55-6E42-F03B-A243504B372F}"/>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a:extLst>
              <a:ext uri="{FF2B5EF4-FFF2-40B4-BE49-F238E27FC236}">
                <a16:creationId xmlns:a16="http://schemas.microsoft.com/office/drawing/2014/main" id="{EF7C16E8-FE01-4F87-EA3E-92E8979744F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547845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a:extLst>
            <a:ext uri="{FF2B5EF4-FFF2-40B4-BE49-F238E27FC236}">
              <a16:creationId xmlns:a16="http://schemas.microsoft.com/office/drawing/2014/main" id="{D5AA02FF-A98C-FDC4-0E61-72E778B8A328}"/>
            </a:ext>
          </a:extLst>
        </p:cNvPr>
        <p:cNvGrpSpPr/>
        <p:nvPr/>
      </p:nvGrpSpPr>
      <p:grpSpPr>
        <a:xfrm>
          <a:off x="0" y="0"/>
          <a:ext cx="0" cy="0"/>
          <a:chOff x="0" y="0"/>
          <a:chExt cx="0" cy="0"/>
        </a:xfrm>
      </p:grpSpPr>
      <p:sp>
        <p:nvSpPr>
          <p:cNvPr id="93" name="Google Shape;93;p4:notes">
            <a:extLst>
              <a:ext uri="{FF2B5EF4-FFF2-40B4-BE49-F238E27FC236}">
                <a16:creationId xmlns:a16="http://schemas.microsoft.com/office/drawing/2014/main" id="{20467CCC-D3F3-F1BE-71F9-285341F4E9A3}"/>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a:extLst>
              <a:ext uri="{FF2B5EF4-FFF2-40B4-BE49-F238E27FC236}">
                <a16:creationId xmlns:a16="http://schemas.microsoft.com/office/drawing/2014/main" id="{128C79E6-57A5-71BA-3BB3-6F3A31F3155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4442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a:extLst>
            <a:ext uri="{FF2B5EF4-FFF2-40B4-BE49-F238E27FC236}">
              <a16:creationId xmlns:a16="http://schemas.microsoft.com/office/drawing/2014/main" id="{5EE83B4C-A59B-A79E-6C1F-495DE00AECEF}"/>
            </a:ext>
          </a:extLst>
        </p:cNvPr>
        <p:cNvGrpSpPr/>
        <p:nvPr/>
      </p:nvGrpSpPr>
      <p:grpSpPr>
        <a:xfrm>
          <a:off x="0" y="0"/>
          <a:ext cx="0" cy="0"/>
          <a:chOff x="0" y="0"/>
          <a:chExt cx="0" cy="0"/>
        </a:xfrm>
      </p:grpSpPr>
      <p:sp>
        <p:nvSpPr>
          <p:cNvPr id="93" name="Google Shape;93;p4:notes">
            <a:extLst>
              <a:ext uri="{FF2B5EF4-FFF2-40B4-BE49-F238E27FC236}">
                <a16:creationId xmlns:a16="http://schemas.microsoft.com/office/drawing/2014/main" id="{AAB3D072-4C96-BA62-ADBF-F0D229469668}"/>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a:extLst>
              <a:ext uri="{FF2B5EF4-FFF2-40B4-BE49-F238E27FC236}">
                <a16:creationId xmlns:a16="http://schemas.microsoft.com/office/drawing/2014/main" id="{9757B5B1-8317-7CFE-2ECE-AF719B5FB55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969040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a:extLst>
            <a:ext uri="{FF2B5EF4-FFF2-40B4-BE49-F238E27FC236}">
              <a16:creationId xmlns:a16="http://schemas.microsoft.com/office/drawing/2014/main" id="{25DA3B7D-8951-4F78-8CED-E3086E6B4C3E}"/>
            </a:ext>
          </a:extLst>
        </p:cNvPr>
        <p:cNvGrpSpPr/>
        <p:nvPr/>
      </p:nvGrpSpPr>
      <p:grpSpPr>
        <a:xfrm>
          <a:off x="0" y="0"/>
          <a:ext cx="0" cy="0"/>
          <a:chOff x="0" y="0"/>
          <a:chExt cx="0" cy="0"/>
        </a:xfrm>
      </p:grpSpPr>
      <p:sp>
        <p:nvSpPr>
          <p:cNvPr id="93" name="Google Shape;93;p4:notes">
            <a:extLst>
              <a:ext uri="{FF2B5EF4-FFF2-40B4-BE49-F238E27FC236}">
                <a16:creationId xmlns:a16="http://schemas.microsoft.com/office/drawing/2014/main" id="{6D17B379-6CB4-BF89-9F12-90F7C6D465B8}"/>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a:extLst>
              <a:ext uri="{FF2B5EF4-FFF2-40B4-BE49-F238E27FC236}">
                <a16:creationId xmlns:a16="http://schemas.microsoft.com/office/drawing/2014/main" id="{48D6161C-455D-B952-26FE-9DD9D4528BA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56127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a:extLst>
            <a:ext uri="{FF2B5EF4-FFF2-40B4-BE49-F238E27FC236}">
              <a16:creationId xmlns:a16="http://schemas.microsoft.com/office/drawing/2014/main" id="{6EDEA288-D3FA-596E-A6FD-21AB23EF7E9F}"/>
            </a:ext>
          </a:extLst>
        </p:cNvPr>
        <p:cNvGrpSpPr/>
        <p:nvPr/>
      </p:nvGrpSpPr>
      <p:grpSpPr>
        <a:xfrm>
          <a:off x="0" y="0"/>
          <a:ext cx="0" cy="0"/>
          <a:chOff x="0" y="0"/>
          <a:chExt cx="0" cy="0"/>
        </a:xfrm>
      </p:grpSpPr>
      <p:sp>
        <p:nvSpPr>
          <p:cNvPr id="93" name="Google Shape;93;p4:notes">
            <a:extLst>
              <a:ext uri="{FF2B5EF4-FFF2-40B4-BE49-F238E27FC236}">
                <a16:creationId xmlns:a16="http://schemas.microsoft.com/office/drawing/2014/main" id="{A6F013E0-CB2F-894C-9A43-65C8DE23F5DE}"/>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a:extLst>
              <a:ext uri="{FF2B5EF4-FFF2-40B4-BE49-F238E27FC236}">
                <a16:creationId xmlns:a16="http://schemas.microsoft.com/office/drawing/2014/main" id="{99B5FB5D-6AA3-7E0B-89D1-0E60AD6DBF6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9284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a:extLst>
            <a:ext uri="{FF2B5EF4-FFF2-40B4-BE49-F238E27FC236}">
              <a16:creationId xmlns:a16="http://schemas.microsoft.com/office/drawing/2014/main" id="{B20CADA3-275B-79D8-A48A-02F9593CA362}"/>
            </a:ext>
          </a:extLst>
        </p:cNvPr>
        <p:cNvGrpSpPr/>
        <p:nvPr/>
      </p:nvGrpSpPr>
      <p:grpSpPr>
        <a:xfrm>
          <a:off x="0" y="0"/>
          <a:ext cx="0" cy="0"/>
          <a:chOff x="0" y="0"/>
          <a:chExt cx="0" cy="0"/>
        </a:xfrm>
      </p:grpSpPr>
      <p:sp>
        <p:nvSpPr>
          <p:cNvPr id="93" name="Google Shape;93;p4:notes">
            <a:extLst>
              <a:ext uri="{FF2B5EF4-FFF2-40B4-BE49-F238E27FC236}">
                <a16:creationId xmlns:a16="http://schemas.microsoft.com/office/drawing/2014/main" id="{1AA9BD71-1367-7463-0C32-22056D88727D}"/>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a:extLst>
              <a:ext uri="{FF2B5EF4-FFF2-40B4-BE49-F238E27FC236}">
                <a16:creationId xmlns:a16="http://schemas.microsoft.com/office/drawing/2014/main" id="{511470C6-4FC5-AFAF-11D0-06B1C2C2D73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190869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a:extLst>
            <a:ext uri="{FF2B5EF4-FFF2-40B4-BE49-F238E27FC236}">
              <a16:creationId xmlns:a16="http://schemas.microsoft.com/office/drawing/2014/main" id="{BB8B90A6-6D1E-332C-BB81-22706F72B424}"/>
            </a:ext>
          </a:extLst>
        </p:cNvPr>
        <p:cNvGrpSpPr/>
        <p:nvPr/>
      </p:nvGrpSpPr>
      <p:grpSpPr>
        <a:xfrm>
          <a:off x="0" y="0"/>
          <a:ext cx="0" cy="0"/>
          <a:chOff x="0" y="0"/>
          <a:chExt cx="0" cy="0"/>
        </a:xfrm>
      </p:grpSpPr>
      <p:sp>
        <p:nvSpPr>
          <p:cNvPr id="93" name="Google Shape;93;p4:notes">
            <a:extLst>
              <a:ext uri="{FF2B5EF4-FFF2-40B4-BE49-F238E27FC236}">
                <a16:creationId xmlns:a16="http://schemas.microsoft.com/office/drawing/2014/main" id="{82538324-029E-37DB-5486-622E227A66FA}"/>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a:extLst>
              <a:ext uri="{FF2B5EF4-FFF2-40B4-BE49-F238E27FC236}">
                <a16:creationId xmlns:a16="http://schemas.microsoft.com/office/drawing/2014/main" id="{2A271904-959D-6551-B87B-A9574C77DBF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180982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a:extLst>
            <a:ext uri="{FF2B5EF4-FFF2-40B4-BE49-F238E27FC236}">
              <a16:creationId xmlns:a16="http://schemas.microsoft.com/office/drawing/2014/main" id="{5CDBD8AD-8373-B103-1E52-07D44015E629}"/>
            </a:ext>
          </a:extLst>
        </p:cNvPr>
        <p:cNvGrpSpPr/>
        <p:nvPr/>
      </p:nvGrpSpPr>
      <p:grpSpPr>
        <a:xfrm>
          <a:off x="0" y="0"/>
          <a:ext cx="0" cy="0"/>
          <a:chOff x="0" y="0"/>
          <a:chExt cx="0" cy="0"/>
        </a:xfrm>
      </p:grpSpPr>
      <p:sp>
        <p:nvSpPr>
          <p:cNvPr id="93" name="Google Shape;93;p4:notes">
            <a:extLst>
              <a:ext uri="{FF2B5EF4-FFF2-40B4-BE49-F238E27FC236}">
                <a16:creationId xmlns:a16="http://schemas.microsoft.com/office/drawing/2014/main" id="{96C55519-575A-662D-8A19-DFDED680EC2F}"/>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a:extLst>
              <a:ext uri="{FF2B5EF4-FFF2-40B4-BE49-F238E27FC236}">
                <a16:creationId xmlns:a16="http://schemas.microsoft.com/office/drawing/2014/main" id="{D7C1C557-A086-13A6-B057-C354A4DC1A7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307946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a:extLst>
            <a:ext uri="{FF2B5EF4-FFF2-40B4-BE49-F238E27FC236}">
              <a16:creationId xmlns:a16="http://schemas.microsoft.com/office/drawing/2014/main" id="{43950AAB-23DE-02B8-E6EF-396DD35E4B8E}"/>
            </a:ext>
          </a:extLst>
        </p:cNvPr>
        <p:cNvGrpSpPr/>
        <p:nvPr/>
      </p:nvGrpSpPr>
      <p:grpSpPr>
        <a:xfrm>
          <a:off x="0" y="0"/>
          <a:ext cx="0" cy="0"/>
          <a:chOff x="0" y="0"/>
          <a:chExt cx="0" cy="0"/>
        </a:xfrm>
      </p:grpSpPr>
      <p:sp>
        <p:nvSpPr>
          <p:cNvPr id="93" name="Google Shape;93;p4:notes">
            <a:extLst>
              <a:ext uri="{FF2B5EF4-FFF2-40B4-BE49-F238E27FC236}">
                <a16:creationId xmlns:a16="http://schemas.microsoft.com/office/drawing/2014/main" id="{F20956DE-80EE-8FCF-7461-18F20861C800}"/>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a:extLst>
              <a:ext uri="{FF2B5EF4-FFF2-40B4-BE49-F238E27FC236}">
                <a16:creationId xmlns:a16="http://schemas.microsoft.com/office/drawing/2014/main" id="{6724243B-295F-B6FE-750C-74D8453AD8E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68906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a:extLst>
            <a:ext uri="{FF2B5EF4-FFF2-40B4-BE49-F238E27FC236}">
              <a16:creationId xmlns:a16="http://schemas.microsoft.com/office/drawing/2014/main" id="{13EA6231-F74B-8248-A444-35A7B5D738A6}"/>
            </a:ext>
          </a:extLst>
        </p:cNvPr>
        <p:cNvGrpSpPr/>
        <p:nvPr/>
      </p:nvGrpSpPr>
      <p:grpSpPr>
        <a:xfrm>
          <a:off x="0" y="0"/>
          <a:ext cx="0" cy="0"/>
          <a:chOff x="0" y="0"/>
          <a:chExt cx="0" cy="0"/>
        </a:xfrm>
      </p:grpSpPr>
      <p:sp>
        <p:nvSpPr>
          <p:cNvPr id="93" name="Google Shape;93;p4:notes">
            <a:extLst>
              <a:ext uri="{FF2B5EF4-FFF2-40B4-BE49-F238E27FC236}">
                <a16:creationId xmlns:a16="http://schemas.microsoft.com/office/drawing/2014/main" id="{DAACD188-7375-1C18-9269-6412396442C6}"/>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a:extLst>
              <a:ext uri="{FF2B5EF4-FFF2-40B4-BE49-F238E27FC236}">
                <a16:creationId xmlns:a16="http://schemas.microsoft.com/office/drawing/2014/main" id="{E1C51BF8-C8BB-4235-9D5D-320F99478D1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780707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a:extLst>
            <a:ext uri="{FF2B5EF4-FFF2-40B4-BE49-F238E27FC236}">
              <a16:creationId xmlns:a16="http://schemas.microsoft.com/office/drawing/2014/main" id="{A945FE52-F9EB-19D5-2950-75EE09EA1F02}"/>
            </a:ext>
          </a:extLst>
        </p:cNvPr>
        <p:cNvGrpSpPr/>
        <p:nvPr/>
      </p:nvGrpSpPr>
      <p:grpSpPr>
        <a:xfrm>
          <a:off x="0" y="0"/>
          <a:ext cx="0" cy="0"/>
          <a:chOff x="0" y="0"/>
          <a:chExt cx="0" cy="0"/>
        </a:xfrm>
      </p:grpSpPr>
      <p:sp>
        <p:nvSpPr>
          <p:cNvPr id="93" name="Google Shape;93;p4:notes">
            <a:extLst>
              <a:ext uri="{FF2B5EF4-FFF2-40B4-BE49-F238E27FC236}">
                <a16:creationId xmlns:a16="http://schemas.microsoft.com/office/drawing/2014/main" id="{71835149-3BA1-BA66-9D16-1E4FDD8EB6EF}"/>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a:extLst>
              <a:ext uri="{FF2B5EF4-FFF2-40B4-BE49-F238E27FC236}">
                <a16:creationId xmlns:a16="http://schemas.microsoft.com/office/drawing/2014/main" id="{7B7A92FA-9033-8194-1AA6-56E04B6D0E7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864238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a:extLst>
            <a:ext uri="{FF2B5EF4-FFF2-40B4-BE49-F238E27FC236}">
              <a16:creationId xmlns:a16="http://schemas.microsoft.com/office/drawing/2014/main" id="{FFE4DA8B-7FF3-7C67-7CDD-332DBE19B415}"/>
            </a:ext>
          </a:extLst>
        </p:cNvPr>
        <p:cNvGrpSpPr/>
        <p:nvPr/>
      </p:nvGrpSpPr>
      <p:grpSpPr>
        <a:xfrm>
          <a:off x="0" y="0"/>
          <a:ext cx="0" cy="0"/>
          <a:chOff x="0" y="0"/>
          <a:chExt cx="0" cy="0"/>
        </a:xfrm>
      </p:grpSpPr>
      <p:sp>
        <p:nvSpPr>
          <p:cNvPr id="93" name="Google Shape;93;p4:notes">
            <a:extLst>
              <a:ext uri="{FF2B5EF4-FFF2-40B4-BE49-F238E27FC236}">
                <a16:creationId xmlns:a16="http://schemas.microsoft.com/office/drawing/2014/main" id="{9EBB7F88-B2D1-E8B2-06E0-3AC45096DCE6}"/>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a:extLst>
              <a:ext uri="{FF2B5EF4-FFF2-40B4-BE49-F238E27FC236}">
                <a16:creationId xmlns:a16="http://schemas.microsoft.com/office/drawing/2014/main" id="{324393FF-77DB-57DD-6D6A-6BFB30BD51F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859345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a:extLst>
            <a:ext uri="{FF2B5EF4-FFF2-40B4-BE49-F238E27FC236}">
              <a16:creationId xmlns:a16="http://schemas.microsoft.com/office/drawing/2014/main" id="{C03F5460-7908-E7EB-7B44-35A3ADC9BAFA}"/>
            </a:ext>
          </a:extLst>
        </p:cNvPr>
        <p:cNvGrpSpPr/>
        <p:nvPr/>
      </p:nvGrpSpPr>
      <p:grpSpPr>
        <a:xfrm>
          <a:off x="0" y="0"/>
          <a:ext cx="0" cy="0"/>
          <a:chOff x="0" y="0"/>
          <a:chExt cx="0" cy="0"/>
        </a:xfrm>
      </p:grpSpPr>
      <p:sp>
        <p:nvSpPr>
          <p:cNvPr id="93" name="Google Shape;93;p4:notes">
            <a:extLst>
              <a:ext uri="{FF2B5EF4-FFF2-40B4-BE49-F238E27FC236}">
                <a16:creationId xmlns:a16="http://schemas.microsoft.com/office/drawing/2014/main" id="{06C42EAF-83F3-353E-0D02-886537044DF7}"/>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4" name="Google Shape;94;p4:notes">
            <a:extLst>
              <a:ext uri="{FF2B5EF4-FFF2-40B4-BE49-F238E27FC236}">
                <a16:creationId xmlns:a16="http://schemas.microsoft.com/office/drawing/2014/main" id="{A7A78C22-2262-73DC-58B9-042745701A1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071357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lide de Título" type="title">
  <p:cSld name="TITLE">
    <p:spTree>
      <p:nvGrpSpPr>
        <p:cNvPr id="1" name="Shape 11"/>
        <p:cNvGrpSpPr/>
        <p:nvPr/>
      </p:nvGrpSpPr>
      <p:grpSpPr>
        <a:xfrm>
          <a:off x="0" y="0"/>
          <a:ext cx="0" cy="0"/>
          <a:chOff x="0" y="0"/>
          <a:chExt cx="0" cy="0"/>
        </a:xfrm>
      </p:grpSpPr>
      <p:sp>
        <p:nvSpPr>
          <p:cNvPr id="12" name="Google Shape;12;p1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Em Branco" type="blank">
  <p:cSld name="BLANK">
    <p:spTree>
      <p:nvGrpSpPr>
        <p:cNvPr id="1" name="Shape 17"/>
        <p:cNvGrpSpPr/>
        <p:nvPr/>
      </p:nvGrpSpPr>
      <p:grpSpPr>
        <a:xfrm>
          <a:off x="0" y="0"/>
          <a:ext cx="0" cy="0"/>
          <a:chOff x="0" y="0"/>
          <a:chExt cx="0" cy="0"/>
        </a:xfrm>
      </p:grpSpPr>
      <p:sp>
        <p:nvSpPr>
          <p:cNvPr id="18" name="Google Shape;18;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ítulo e Conteúdo" type="obj">
  <p:cSld name="OBJECT">
    <p:spTree>
      <p:nvGrpSpPr>
        <p:cNvPr id="1" name="Shape 21"/>
        <p:cNvGrpSpPr/>
        <p:nvPr/>
      </p:nvGrpSpPr>
      <p:grpSpPr>
        <a:xfrm>
          <a:off x="0" y="0"/>
          <a:ext cx="0" cy="0"/>
          <a:chOff x="0" y="0"/>
          <a:chExt cx="0" cy="0"/>
        </a:xfrm>
      </p:grpSpPr>
      <p:sp>
        <p:nvSpPr>
          <p:cNvPr id="22" name="Google Shape;22;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abeçalho da Seção" type="secHead">
  <p:cSld name="SECTION_HEADER">
    <p:spTree>
      <p:nvGrpSpPr>
        <p:cNvPr id="1" name="Shape 27"/>
        <p:cNvGrpSpPr/>
        <p:nvPr/>
      </p:nvGrpSpPr>
      <p:grpSpPr>
        <a:xfrm>
          <a:off x="0" y="0"/>
          <a:ext cx="0" cy="0"/>
          <a:chOff x="0" y="0"/>
          <a:chExt cx="0" cy="0"/>
        </a:xfrm>
      </p:grpSpPr>
      <p:sp>
        <p:nvSpPr>
          <p:cNvPr id="28" name="Google Shape;28;p1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uas Partes de Conteúdo" type="twoObj">
  <p:cSld name="TWO_OBJECTS">
    <p:spTree>
      <p:nvGrpSpPr>
        <p:cNvPr id="1" name="Shape 33"/>
        <p:cNvGrpSpPr/>
        <p:nvPr/>
      </p:nvGrpSpPr>
      <p:grpSpPr>
        <a:xfrm>
          <a:off x="0" y="0"/>
          <a:ext cx="0" cy="0"/>
          <a:chOff x="0" y="0"/>
          <a:chExt cx="0" cy="0"/>
        </a:xfrm>
      </p:grpSpPr>
      <p:sp>
        <p:nvSpPr>
          <p:cNvPr id="34" name="Google Shape;34;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ação" type="twoTxTwoObj">
  <p:cSld name="TWO_OBJECTS_WITH_TEXT">
    <p:spTree>
      <p:nvGrpSpPr>
        <p:cNvPr id="1" name="Shape 40"/>
        <p:cNvGrpSpPr/>
        <p:nvPr/>
      </p:nvGrpSpPr>
      <p:grpSpPr>
        <a:xfrm>
          <a:off x="0" y="0"/>
          <a:ext cx="0" cy="0"/>
          <a:chOff x="0" y="0"/>
          <a:chExt cx="0" cy="0"/>
        </a:xfrm>
      </p:grpSpPr>
      <p:sp>
        <p:nvSpPr>
          <p:cNvPr id="41" name="Google Shape;41;p1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omente Título" type="titleOnly">
  <p:cSld name="TITLE_ONLY">
    <p:spTree>
      <p:nvGrpSpPr>
        <p:cNvPr id="1" name="Shape 49"/>
        <p:cNvGrpSpPr/>
        <p:nvPr/>
      </p:nvGrpSpPr>
      <p:grpSpPr>
        <a:xfrm>
          <a:off x="0" y="0"/>
          <a:ext cx="0" cy="0"/>
          <a:chOff x="0" y="0"/>
          <a:chExt cx="0" cy="0"/>
        </a:xfrm>
      </p:grpSpPr>
      <p:sp>
        <p:nvSpPr>
          <p:cNvPr id="50" name="Google Shape;5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údo com Legenda" type="objTx">
  <p:cSld name="OBJECT_WITH_CAPTION_TEXT">
    <p:spTree>
      <p:nvGrpSpPr>
        <p:cNvPr id="1" name="Shape 54"/>
        <p:cNvGrpSpPr/>
        <p:nvPr/>
      </p:nvGrpSpPr>
      <p:grpSpPr>
        <a:xfrm>
          <a:off x="0" y="0"/>
          <a:ext cx="0" cy="0"/>
          <a:chOff x="0" y="0"/>
          <a:chExt cx="0" cy="0"/>
        </a:xfrm>
      </p:grpSpPr>
      <p:sp>
        <p:nvSpPr>
          <p:cNvPr id="55" name="Google Shape;55;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m com Legenda" type="picTx">
  <p:cSld name="PICTURE_WITH_CAPTION_TEXT">
    <p:spTree>
      <p:nvGrpSpPr>
        <p:cNvPr id="1" name="Shape 61"/>
        <p:cNvGrpSpPr/>
        <p:nvPr/>
      </p:nvGrpSpPr>
      <p:grpSpPr>
        <a:xfrm>
          <a:off x="0" y="0"/>
          <a:ext cx="0" cy="0"/>
          <a:chOff x="0" y="0"/>
          <a:chExt cx="0" cy="0"/>
        </a:xfrm>
      </p:grpSpPr>
      <p:sp>
        <p:nvSpPr>
          <p:cNvPr id="62" name="Google Shape;62;p1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8"/>
          <p:cNvSpPr>
            <a:spLocks noGrp="1"/>
          </p:cNvSpPr>
          <p:nvPr>
            <p:ph type="pic" idx="2"/>
          </p:nvPr>
        </p:nvSpPr>
        <p:spPr>
          <a:xfrm>
            <a:off x="5183188" y="987425"/>
            <a:ext cx="6172200" cy="4873625"/>
          </a:xfrm>
          <a:prstGeom prst="rect">
            <a:avLst/>
          </a:prstGeom>
          <a:noFill/>
          <a:ln>
            <a:noFill/>
          </a:ln>
        </p:spPr>
      </p:sp>
      <p:sp>
        <p:nvSpPr>
          <p:cNvPr id="64" name="Google Shape;64;p1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ítulo e Texto Vertical" type="vertTx">
  <p:cSld name="VERTICAL_TEXT">
    <p:spTree>
      <p:nvGrpSpPr>
        <p:cNvPr id="1" name="Shape 68"/>
        <p:cNvGrpSpPr/>
        <p:nvPr/>
      </p:nvGrpSpPr>
      <p:grpSpPr>
        <a:xfrm>
          <a:off x="0" y="0"/>
          <a:ext cx="0" cy="0"/>
          <a:chOff x="0" y="0"/>
          <a:chExt cx="0" cy="0"/>
        </a:xfrm>
      </p:grpSpPr>
      <p:sp>
        <p:nvSpPr>
          <p:cNvPr id="69" name="Google Shape;69;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exto e Título Vertical" type="vertTitleAndTx">
  <p:cSld name="VERTICAL_TITLE_AND_VERTICAL_TEXT">
    <p:spTree>
      <p:nvGrpSpPr>
        <p:cNvPr id="1" name="Shape 74"/>
        <p:cNvGrpSpPr/>
        <p:nvPr/>
      </p:nvGrpSpPr>
      <p:grpSpPr>
        <a:xfrm>
          <a:off x="0" y="0"/>
          <a:ext cx="0" cy="0"/>
          <a:chOff x="0" y="0"/>
          <a:chExt cx="0" cy="0"/>
        </a:xfrm>
      </p:grpSpPr>
      <p:sp>
        <p:nvSpPr>
          <p:cNvPr id="75" name="Google Shape;75;p2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jpeg"/></Relationships>
</file>

<file path=ppt/slides/_rels/slide1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34.jpeg"/></Relationships>
</file>

<file path=ppt/slides/_rels/slide13.xml.rels><?xml version="1.0" encoding="UTF-8" standalone="yes"?>
<Relationships xmlns="http://schemas.openxmlformats.org/package/2006/relationships"><Relationship Id="rId3" Type="http://schemas.openxmlformats.org/officeDocument/2006/relationships/image" Target="../media/image36.jpeg"/><Relationship Id="rId7" Type="http://schemas.openxmlformats.org/officeDocument/2006/relationships/image" Target="../media/image40.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1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image" Target="../media/image42.jpeg"/></Relationships>
</file>

<file path=ppt/slides/_rels/slide1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2024082" y="1025239"/>
            <a:ext cx="8143835" cy="1157011"/>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Calibri"/>
              <a:buNone/>
            </a:pPr>
            <a:r>
              <a:rPr lang="pt-BR" b="1" dirty="0">
                <a:latin typeface="Roboto" panose="02000000000000000000" pitchFamily="2" charset="0"/>
                <a:ea typeface="Roboto" panose="02000000000000000000" pitchFamily="2" charset="0"/>
                <a:cs typeface="Roboto" panose="02000000000000000000" pitchFamily="2" charset="0"/>
              </a:rPr>
              <a:t>Instrumentos Musicais</a:t>
            </a:r>
            <a:endParaRPr b="1" dirty="0">
              <a:latin typeface="Roboto" panose="02000000000000000000" pitchFamily="2" charset="0"/>
              <a:ea typeface="Roboto" panose="02000000000000000000" pitchFamily="2" charset="0"/>
              <a:cs typeface="Roboto" panose="02000000000000000000" pitchFamily="2" charset="0"/>
            </a:endParaRPr>
          </a:p>
        </p:txBody>
      </p:sp>
      <p:sp>
        <p:nvSpPr>
          <p:cNvPr id="3" name="CaixaDeTexto 2">
            <a:extLst>
              <a:ext uri="{FF2B5EF4-FFF2-40B4-BE49-F238E27FC236}">
                <a16:creationId xmlns:a16="http://schemas.microsoft.com/office/drawing/2014/main" id="{43CA46F4-0E1E-ED09-069D-9C9119D48CC6}"/>
              </a:ext>
            </a:extLst>
          </p:cNvPr>
          <p:cNvSpPr txBox="1"/>
          <p:nvPr/>
        </p:nvSpPr>
        <p:spPr>
          <a:xfrm>
            <a:off x="11101849" y="6488668"/>
            <a:ext cx="1198306" cy="369332"/>
          </a:xfrm>
          <a:prstGeom prst="rect">
            <a:avLst/>
          </a:prstGeom>
          <a:noFill/>
        </p:spPr>
        <p:txBody>
          <a:bodyPr wrap="square">
            <a:spAutoFit/>
          </a:bodyPr>
          <a:lstStyle/>
          <a:p>
            <a:pPr marL="0" marR="0" lvl="0" indent="0" algn="l" rtl="0">
              <a:lnSpc>
                <a:spcPct val="100000"/>
              </a:lnSpc>
              <a:spcBef>
                <a:spcPts val="0"/>
              </a:spcBef>
              <a:spcAft>
                <a:spcPts val="0"/>
              </a:spcAft>
              <a:buClr>
                <a:srgbClr val="000000"/>
              </a:buClr>
              <a:buSzPts val="1800"/>
              <a:buFont typeface="Arial"/>
              <a:buNone/>
            </a:pPr>
            <a:r>
              <a:rPr lang="pt-BR" sz="1800" b="1"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12/2024</a:t>
            </a:r>
            <a:endParaRPr lang="pt-BR" sz="18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pic>
        <p:nvPicPr>
          <p:cNvPr id="12296" name="Picture 8" descr="Aula de piano vs aula de teclado: quais são as diferenças? | Belas Artes  Joinville">
            <a:extLst>
              <a:ext uri="{FF2B5EF4-FFF2-40B4-BE49-F238E27FC236}">
                <a16:creationId xmlns:a16="http://schemas.microsoft.com/office/drawing/2014/main" id="{5CD442C0-8DA9-7F5E-FEC1-FDA35A7E4ED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178" t="12887" r="13010" b="21878"/>
          <a:stretch/>
        </p:blipFill>
        <p:spPr bwMode="auto">
          <a:xfrm>
            <a:off x="5718687" y="2843828"/>
            <a:ext cx="5383162" cy="304781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Guitarra Elétrica Giannini G100 3TS TT">
            <a:extLst>
              <a:ext uri="{FF2B5EF4-FFF2-40B4-BE49-F238E27FC236}">
                <a16:creationId xmlns:a16="http://schemas.microsoft.com/office/drawing/2014/main" id="{64D0F026-09E0-AE45-B004-9475684C212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1649" r="32867"/>
          <a:stretch/>
        </p:blipFill>
        <p:spPr bwMode="auto">
          <a:xfrm>
            <a:off x="1204452" y="2535472"/>
            <a:ext cx="1258529" cy="354676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Violão Yamaha C45 Acústico Clássico Nylon Natural">
            <a:extLst>
              <a:ext uri="{FF2B5EF4-FFF2-40B4-BE49-F238E27FC236}">
                <a16:creationId xmlns:a16="http://schemas.microsoft.com/office/drawing/2014/main" id="{B284A221-E9C3-2CC5-32AD-E960106B3B9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1004" r="27276"/>
          <a:stretch/>
        </p:blipFill>
        <p:spPr bwMode="auto">
          <a:xfrm>
            <a:off x="3379090" y="2653236"/>
            <a:ext cx="1430593" cy="342899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p:nvPr/>
        </p:nvSpPr>
        <p:spPr>
          <a:xfrm>
            <a:off x="397563" y="667695"/>
            <a:ext cx="2139159"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91" name="Google Shape;91;p2"/>
          <p:cNvSpPr txBox="1"/>
          <p:nvPr/>
        </p:nvSpPr>
        <p:spPr>
          <a:xfrm>
            <a:off x="397563" y="1577107"/>
            <a:ext cx="11474889" cy="369327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Corda e </a:t>
            </a:r>
            <a:r>
              <a:rPr lang="pt-BR" sz="18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1800" b="1"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18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e Pecas de </a:t>
            </a:r>
            <a:r>
              <a:rPr lang="pt-BR" sz="1800" b="1"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Reposicao</a:t>
            </a:r>
            <a:r>
              <a:rPr lang="pt-BR" sz="18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para Instrumentos de Corda</a:t>
            </a:r>
          </a:p>
          <a:p>
            <a:pPr marL="0" marR="0" lvl="0" indent="0" algn="l" rtl="0">
              <a:lnSpc>
                <a:spcPct val="100000"/>
              </a:lnSpc>
              <a:spcBef>
                <a:spcPts val="0"/>
              </a:spcBef>
              <a:spcAft>
                <a:spcPts val="0"/>
              </a:spcAft>
              <a:buClr>
                <a:srgbClr val="000000"/>
              </a:buClr>
              <a:buSzPts val="1800"/>
              <a:buFont typeface="Arial"/>
              <a:buNone/>
            </a:pP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Corda e </a:t>
            </a:r>
            <a:r>
              <a:rPr lang="pt-BR" sz="18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18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Baixo e Contrabaixo</a:t>
            </a:r>
          </a:p>
          <a:p>
            <a:pPr marL="0" marR="0" lvl="0" indent="0" algn="l" rtl="0">
              <a:lnSpc>
                <a:spcPct val="100000"/>
              </a:lnSpc>
              <a:spcBef>
                <a:spcPts val="0"/>
              </a:spcBef>
              <a:spcAft>
                <a:spcPts val="0"/>
              </a:spcAft>
              <a:buClr>
                <a:srgbClr val="000000"/>
              </a:buClr>
              <a:buSzPts val="1800"/>
              <a:buFont typeface="Arial"/>
              <a:buNone/>
            </a:pP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Corda e </a:t>
            </a:r>
            <a:r>
              <a:rPr lang="pt-BR" sz="18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18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Cavaco e Cavaquinho</a:t>
            </a:r>
          </a:p>
          <a:p>
            <a:pPr marL="0" marR="0" lvl="0" indent="0" algn="l" rtl="0">
              <a:lnSpc>
                <a:spcPct val="100000"/>
              </a:lnSpc>
              <a:spcBef>
                <a:spcPts val="0"/>
              </a:spcBef>
              <a:spcAft>
                <a:spcPts val="0"/>
              </a:spcAft>
              <a:buClr>
                <a:srgbClr val="000000"/>
              </a:buClr>
              <a:buSzPts val="1800"/>
              <a:buFont typeface="Arial"/>
              <a:buNone/>
            </a:pP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Corda e </a:t>
            </a:r>
            <a:r>
              <a:rPr lang="pt-BR" sz="18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18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Guitarra</a:t>
            </a:r>
          </a:p>
          <a:p>
            <a:pPr marL="0" marR="0" lvl="0" indent="0" algn="l" rtl="0">
              <a:lnSpc>
                <a:spcPct val="100000"/>
              </a:lnSpc>
              <a:spcBef>
                <a:spcPts val="0"/>
              </a:spcBef>
              <a:spcAft>
                <a:spcPts val="0"/>
              </a:spcAft>
              <a:buClr>
                <a:srgbClr val="000000"/>
              </a:buClr>
              <a:buSzPts val="1800"/>
              <a:buFont typeface="Arial"/>
              <a:buNone/>
            </a:pP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Corda e </a:t>
            </a:r>
            <a:r>
              <a:rPr lang="pt-BR" sz="18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18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Outros Instrumentos de Corda</a:t>
            </a:r>
          </a:p>
          <a:p>
            <a:pPr marL="0" marR="0" lvl="0" indent="0" algn="l" rtl="0">
              <a:lnSpc>
                <a:spcPct val="100000"/>
              </a:lnSpc>
              <a:spcBef>
                <a:spcPts val="0"/>
              </a:spcBef>
              <a:spcAft>
                <a:spcPts val="0"/>
              </a:spcAft>
              <a:buClr>
                <a:srgbClr val="000000"/>
              </a:buClr>
              <a:buSzPts val="1800"/>
              <a:buFont typeface="Arial"/>
              <a:buNone/>
            </a:pP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Corda e </a:t>
            </a:r>
            <a:r>
              <a:rPr lang="pt-BR" sz="18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1800" b="1"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Ukulele</a:t>
            </a:r>
            <a:endParaRPr lang="pt-BR" sz="18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endParaRPr>
          </a:p>
          <a:p>
            <a:pPr marL="0" marR="0" lvl="0" indent="0" algn="l" rtl="0">
              <a:lnSpc>
                <a:spcPct val="100000"/>
              </a:lnSpc>
              <a:spcBef>
                <a:spcPts val="0"/>
              </a:spcBef>
              <a:spcAft>
                <a:spcPts val="0"/>
              </a:spcAft>
              <a:buClr>
                <a:srgbClr val="000000"/>
              </a:buClr>
              <a:buSzPts val="1800"/>
              <a:buFont typeface="Arial"/>
              <a:buNone/>
            </a:pP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Corda e </a:t>
            </a:r>
            <a:r>
              <a:rPr lang="pt-BR" sz="18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1800" b="1"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Violao</a:t>
            </a:r>
            <a:endParaRPr lang="pt-BR" sz="18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endParaRPr>
          </a:p>
          <a:p>
            <a:pPr marL="0" marR="0" lvl="0" indent="0" algn="l" rtl="0">
              <a:lnSpc>
                <a:spcPct val="100000"/>
              </a:lnSpc>
              <a:spcBef>
                <a:spcPts val="0"/>
              </a:spcBef>
              <a:spcAft>
                <a:spcPts val="0"/>
              </a:spcAft>
              <a:buClr>
                <a:srgbClr val="000000"/>
              </a:buClr>
              <a:buSzPts val="1800"/>
              <a:buFont typeface="Arial"/>
              <a:buNone/>
            </a:pP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Corda e </a:t>
            </a:r>
            <a:r>
              <a:rPr lang="pt-BR" sz="18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18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Violino</a:t>
            </a:r>
          </a:p>
          <a:p>
            <a:pPr marL="0" marR="0" lvl="0" indent="0" algn="l" rtl="0">
              <a:lnSpc>
                <a:spcPct val="100000"/>
              </a:lnSpc>
              <a:spcBef>
                <a:spcPts val="0"/>
              </a:spcBef>
              <a:spcAft>
                <a:spcPts val="0"/>
              </a:spcAft>
              <a:buClr>
                <a:srgbClr val="000000"/>
              </a:buClr>
              <a:buSzPts val="1800"/>
              <a:buFont typeface="Arial"/>
              <a:buNone/>
            </a:pP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Tecla e </a:t>
            </a:r>
            <a:r>
              <a:rPr lang="pt-BR" sz="18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1800" b="1"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18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e Pecas de </a:t>
            </a:r>
            <a:r>
              <a:rPr lang="pt-BR" sz="1800" b="1"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Reposicao</a:t>
            </a:r>
            <a:r>
              <a:rPr lang="pt-BR" sz="18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para Instrumentos de Tecla</a:t>
            </a:r>
          </a:p>
          <a:p>
            <a:pPr marL="0" marR="0" lvl="0" indent="0" algn="l" rtl="0">
              <a:lnSpc>
                <a:spcPct val="100000"/>
              </a:lnSpc>
              <a:spcBef>
                <a:spcPts val="0"/>
              </a:spcBef>
              <a:spcAft>
                <a:spcPts val="0"/>
              </a:spcAft>
              <a:buClr>
                <a:srgbClr val="000000"/>
              </a:buClr>
              <a:buSzPts val="1800"/>
              <a:buFont typeface="Arial"/>
              <a:buNone/>
            </a:pP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Tecla e </a:t>
            </a:r>
            <a:r>
              <a:rPr lang="pt-BR" sz="18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1800" b="1"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Acordeon</a:t>
            </a:r>
            <a:r>
              <a:rPr lang="pt-BR" sz="18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e Sanfona</a:t>
            </a:r>
          </a:p>
          <a:p>
            <a:pPr marL="0" marR="0" lvl="0" indent="0" algn="l" rtl="0">
              <a:lnSpc>
                <a:spcPct val="100000"/>
              </a:lnSpc>
              <a:spcBef>
                <a:spcPts val="0"/>
              </a:spcBef>
              <a:spcAft>
                <a:spcPts val="0"/>
              </a:spcAft>
              <a:buClr>
                <a:srgbClr val="000000"/>
              </a:buClr>
              <a:buSzPts val="1800"/>
              <a:buFont typeface="Arial"/>
              <a:buNone/>
            </a:pP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Tecla e </a:t>
            </a:r>
            <a:r>
              <a:rPr lang="pt-BR" sz="18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18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Outros Instrumentos de Tecla</a:t>
            </a:r>
          </a:p>
          <a:p>
            <a:pPr marL="0" marR="0" lvl="0" indent="0" algn="l" rtl="0">
              <a:lnSpc>
                <a:spcPct val="100000"/>
              </a:lnSpc>
              <a:spcBef>
                <a:spcPts val="0"/>
              </a:spcBef>
              <a:spcAft>
                <a:spcPts val="0"/>
              </a:spcAft>
              <a:buClr>
                <a:srgbClr val="000000"/>
              </a:buClr>
              <a:buSzPts val="1800"/>
              <a:buFont typeface="Arial"/>
              <a:buNone/>
            </a:pP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Tecla e </a:t>
            </a:r>
            <a:r>
              <a:rPr lang="pt-BR" sz="18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18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Piano</a:t>
            </a:r>
          </a:p>
          <a:p>
            <a:pPr marL="0" marR="0" lvl="0" indent="0" algn="l" rtl="0">
              <a:lnSpc>
                <a:spcPct val="100000"/>
              </a:lnSpc>
              <a:spcBef>
                <a:spcPts val="0"/>
              </a:spcBef>
              <a:spcAft>
                <a:spcPts val="0"/>
              </a:spcAft>
              <a:buClr>
                <a:srgbClr val="000000"/>
              </a:buClr>
              <a:buSzPts val="1800"/>
              <a:buFont typeface="Arial"/>
              <a:buNone/>
            </a:pP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Tecla e </a:t>
            </a:r>
            <a:r>
              <a:rPr lang="pt-BR" sz="18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18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18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Teclado</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a:extLst>
            <a:ext uri="{FF2B5EF4-FFF2-40B4-BE49-F238E27FC236}">
              <a16:creationId xmlns:a16="http://schemas.microsoft.com/office/drawing/2014/main" id="{43994803-861F-048A-10B0-CC4CB8F3B554}"/>
            </a:ext>
          </a:extLst>
        </p:cNvPr>
        <p:cNvGrpSpPr/>
        <p:nvPr/>
      </p:nvGrpSpPr>
      <p:grpSpPr>
        <a:xfrm>
          <a:off x="0" y="0"/>
          <a:ext cx="0" cy="0"/>
          <a:chOff x="0" y="0"/>
          <a:chExt cx="0" cy="0"/>
        </a:xfrm>
      </p:grpSpPr>
      <p:sp>
        <p:nvSpPr>
          <p:cNvPr id="96" name="Google Shape;96;p4">
            <a:extLst>
              <a:ext uri="{FF2B5EF4-FFF2-40B4-BE49-F238E27FC236}">
                <a16:creationId xmlns:a16="http://schemas.microsoft.com/office/drawing/2014/main" id="{AA702D39-0EA9-59A0-75AC-A7C18605F7EB}"/>
              </a:ext>
            </a:extLst>
          </p:cNvPr>
          <p:cNvSpPr txBox="1"/>
          <p:nvPr/>
        </p:nvSpPr>
        <p:spPr>
          <a:xfrm>
            <a:off x="735403" y="1825483"/>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Entram em </a:t>
            </a:r>
            <a:r>
              <a:rPr lang="pt-BR" sz="1800" b="1" i="0" u="none" strike="noStrike" cap="none" dirty="0">
                <a:solidFill>
                  <a:srgbClr val="202124"/>
                </a:solidFill>
                <a:latin typeface="Roboto"/>
                <a:ea typeface="Roboto"/>
                <a:cs typeface="Roboto"/>
                <a:sym typeface="Roboto"/>
              </a:rPr>
              <a:t>acessórios e peças de reposição para instrumentos de corda </a:t>
            </a:r>
            <a:r>
              <a:rPr lang="pt-BR" sz="1800" i="0" u="none" strike="noStrike" cap="none" dirty="0">
                <a:solidFill>
                  <a:srgbClr val="202124"/>
                </a:solidFill>
                <a:latin typeface="Roboto"/>
                <a:ea typeface="Roboto"/>
                <a:cs typeface="Roboto"/>
                <a:sym typeface="Roboto"/>
              </a:rPr>
              <a:t>todos os itens essenciais e não essenciais ao funcionamento de instrumentos como guitarra, </a:t>
            </a:r>
            <a:r>
              <a:rPr lang="pt-BR" sz="1800" i="0" u="none" strike="noStrike" cap="none" dirty="0" err="1">
                <a:solidFill>
                  <a:srgbClr val="202124"/>
                </a:solidFill>
                <a:latin typeface="Roboto"/>
                <a:ea typeface="Roboto"/>
                <a:cs typeface="Roboto"/>
                <a:sym typeface="Roboto"/>
              </a:rPr>
              <a:t>ukelele</a:t>
            </a:r>
            <a:r>
              <a:rPr lang="pt-BR" sz="1800" i="0" u="none" strike="noStrike" cap="none" dirty="0">
                <a:solidFill>
                  <a:srgbClr val="202124"/>
                </a:solidFill>
                <a:latin typeface="Roboto"/>
                <a:ea typeface="Roboto"/>
                <a:cs typeface="Roboto"/>
                <a:sym typeface="Roboto"/>
              </a:rPr>
              <a:t>, violão, etc.</a:t>
            </a:r>
          </a:p>
        </p:txBody>
      </p:sp>
      <p:sp>
        <p:nvSpPr>
          <p:cNvPr id="98" name="Google Shape;98;p4">
            <a:extLst>
              <a:ext uri="{FF2B5EF4-FFF2-40B4-BE49-F238E27FC236}">
                <a16:creationId xmlns:a16="http://schemas.microsoft.com/office/drawing/2014/main" id="{A6E8BF7A-C1FA-D06C-FF0E-1BC4742F9EEE}"/>
              </a:ext>
            </a:extLst>
          </p:cNvPr>
          <p:cNvSpPr txBox="1"/>
          <p:nvPr/>
        </p:nvSpPr>
        <p:spPr>
          <a:xfrm>
            <a:off x="516194" y="396696"/>
            <a:ext cx="10940402"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Corda e </a:t>
            </a:r>
            <a:r>
              <a:rPr lang="pt-BR" sz="24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p>
          <a:p>
            <a:pPr marL="0" marR="0" lvl="0" indent="0" algn="ctr" rtl="0">
              <a:lnSpc>
                <a:spcPct val="100000"/>
              </a:lnSpc>
              <a:spcBef>
                <a:spcPts val="0"/>
              </a:spcBef>
              <a:spcAft>
                <a:spcPts val="0"/>
              </a:spcAft>
              <a:buClr>
                <a:srgbClr val="000000"/>
              </a:buClr>
              <a:buSzPts val="1800"/>
              <a:buFont typeface="Arial"/>
              <a:buNone/>
            </a:pPr>
            <a:r>
              <a:rPr lang="pt-BR" sz="2400" b="1"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24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e Pecas de </a:t>
            </a:r>
            <a:r>
              <a:rPr lang="pt-BR" sz="2400" b="1"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Reposicao</a:t>
            </a:r>
            <a:r>
              <a:rPr lang="pt-BR" sz="24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para Instrumentos de Corda</a:t>
            </a:r>
          </a:p>
        </p:txBody>
      </p:sp>
      <p:pic>
        <p:nvPicPr>
          <p:cNvPr id="1026" name="Picture 2" descr="SUPVOX 3 conjuntos de cordas trocam as cordas de lira durável peças  equipamentos mogno acessórios instrumento de corda harpa pequena harpa  peças de instrumento acessórios de instrumento : Amazon.com.br: Instrumentos  Musicais">
            <a:extLst>
              <a:ext uri="{FF2B5EF4-FFF2-40B4-BE49-F238E27FC236}">
                <a16:creationId xmlns:a16="http://schemas.microsoft.com/office/drawing/2014/main" id="{1C36ADEB-1130-4EBE-51AB-E4BD4F9D8E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740" y="3069604"/>
            <a:ext cx="3444875" cy="342979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Outros Acessórios para Instrumentos de Corda - Guitar Shop CE | Loja de  Instrumentos Musicais e Acessórios">
            <a:extLst>
              <a:ext uri="{FF2B5EF4-FFF2-40B4-BE49-F238E27FC236}">
                <a16:creationId xmlns:a16="http://schemas.microsoft.com/office/drawing/2014/main" id="{2367431C-B3B2-0E6F-BF03-8C5C669A36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11566" y="3670995"/>
            <a:ext cx="2610465" cy="2610465"/>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m 3">
            <a:extLst>
              <a:ext uri="{FF2B5EF4-FFF2-40B4-BE49-F238E27FC236}">
                <a16:creationId xmlns:a16="http://schemas.microsoft.com/office/drawing/2014/main" id="{6000EBF9-70DB-2D91-45FA-DAA324C8D41C}"/>
              </a:ext>
            </a:extLst>
          </p:cNvPr>
          <p:cNvPicPr>
            <a:picLocks noChangeAspect="1"/>
          </p:cNvPicPr>
          <p:nvPr/>
        </p:nvPicPr>
        <p:blipFill>
          <a:blip r:embed="rId5"/>
          <a:stretch>
            <a:fillRect/>
          </a:stretch>
        </p:blipFill>
        <p:spPr>
          <a:xfrm>
            <a:off x="6217439" y="3709351"/>
            <a:ext cx="2781688" cy="2572109"/>
          </a:xfrm>
          <a:prstGeom prst="rect">
            <a:avLst/>
          </a:prstGeom>
        </p:spPr>
      </p:pic>
      <p:pic>
        <p:nvPicPr>
          <p:cNvPr id="7" name="Imagem 6">
            <a:extLst>
              <a:ext uri="{FF2B5EF4-FFF2-40B4-BE49-F238E27FC236}">
                <a16:creationId xmlns:a16="http://schemas.microsoft.com/office/drawing/2014/main" id="{671A43FD-9395-9B96-24A8-486A3B87BCAF}"/>
              </a:ext>
            </a:extLst>
          </p:cNvPr>
          <p:cNvPicPr>
            <a:picLocks noChangeAspect="1"/>
          </p:cNvPicPr>
          <p:nvPr/>
        </p:nvPicPr>
        <p:blipFill>
          <a:blip r:embed="rId6"/>
          <a:stretch>
            <a:fillRect/>
          </a:stretch>
        </p:blipFill>
        <p:spPr>
          <a:xfrm>
            <a:off x="8999127" y="3694934"/>
            <a:ext cx="2915057" cy="2562583"/>
          </a:xfrm>
          <a:prstGeom prst="rect">
            <a:avLst/>
          </a:prstGeom>
        </p:spPr>
      </p:pic>
    </p:spTree>
    <p:extLst>
      <p:ext uri="{BB962C8B-B14F-4D97-AF65-F5344CB8AC3E}">
        <p14:creationId xmlns:p14="http://schemas.microsoft.com/office/powerpoint/2010/main" val="550338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5">
          <a:extLst>
            <a:ext uri="{FF2B5EF4-FFF2-40B4-BE49-F238E27FC236}">
              <a16:creationId xmlns:a16="http://schemas.microsoft.com/office/drawing/2014/main" id="{97F14EF7-2CC1-1906-E3F3-92FEEC7C8A7E}"/>
            </a:ext>
          </a:extLst>
        </p:cNvPr>
        <p:cNvGrpSpPr/>
        <p:nvPr/>
      </p:nvGrpSpPr>
      <p:grpSpPr>
        <a:xfrm>
          <a:off x="0" y="0"/>
          <a:ext cx="0" cy="0"/>
          <a:chOff x="0" y="0"/>
          <a:chExt cx="0" cy="0"/>
        </a:xfrm>
      </p:grpSpPr>
      <p:sp>
        <p:nvSpPr>
          <p:cNvPr id="96" name="Google Shape;96;p4">
            <a:extLst>
              <a:ext uri="{FF2B5EF4-FFF2-40B4-BE49-F238E27FC236}">
                <a16:creationId xmlns:a16="http://schemas.microsoft.com/office/drawing/2014/main" id="{D05BD235-A1DD-56D5-D5D0-00C74C551767}"/>
              </a:ext>
            </a:extLst>
          </p:cNvPr>
          <p:cNvSpPr txBox="1"/>
          <p:nvPr/>
        </p:nvSpPr>
        <p:spPr>
          <a:xfrm>
            <a:off x="735403" y="1648502"/>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Baixo, </a:t>
            </a:r>
            <a:r>
              <a:rPr lang="pt-BR" sz="1800" i="0" u="none" strike="noStrike" cap="none" dirty="0">
                <a:solidFill>
                  <a:srgbClr val="202124"/>
                </a:solidFill>
                <a:latin typeface="Roboto"/>
                <a:ea typeface="Roboto"/>
                <a:cs typeface="Roboto"/>
                <a:sym typeface="Roboto"/>
              </a:rPr>
              <a:t>também conhecido como </a:t>
            </a:r>
            <a:r>
              <a:rPr lang="pt-BR" sz="1800" b="1" i="0" u="none" strike="noStrike" cap="none" dirty="0">
                <a:solidFill>
                  <a:srgbClr val="202124"/>
                </a:solidFill>
                <a:latin typeface="Roboto"/>
                <a:ea typeface="Roboto"/>
                <a:cs typeface="Roboto"/>
                <a:sym typeface="Roboto"/>
              </a:rPr>
              <a:t>contrabaixo, </a:t>
            </a:r>
            <a:r>
              <a:rPr lang="pt-BR" sz="1800" i="0" u="none" strike="noStrike" cap="none" dirty="0">
                <a:solidFill>
                  <a:srgbClr val="202124"/>
                </a:solidFill>
                <a:latin typeface="Roboto"/>
                <a:ea typeface="Roboto"/>
                <a:cs typeface="Roboto"/>
                <a:sym typeface="Roboto"/>
              </a:rPr>
              <a:t>é um instrumento musical de cordas que apresenta características harmônicas e melódicas. </a:t>
            </a:r>
          </a:p>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No mundo musical, há uma divisão em que alguns músicos entendem que o baixo é elétrico, enquanto o contrabaixo é acústico.</a:t>
            </a:r>
            <a:endParaRPr lang="pt-BR" sz="1200" i="0" u="none" strike="noStrike" cap="none" dirty="0">
              <a:solidFill>
                <a:srgbClr val="202124"/>
              </a:solidFill>
              <a:latin typeface="Roboto"/>
              <a:ea typeface="Roboto"/>
              <a:cs typeface="Roboto"/>
              <a:sym typeface="Roboto"/>
            </a:endParaRPr>
          </a:p>
        </p:txBody>
      </p:sp>
      <p:sp>
        <p:nvSpPr>
          <p:cNvPr id="98" name="Google Shape;98;p4">
            <a:extLst>
              <a:ext uri="{FF2B5EF4-FFF2-40B4-BE49-F238E27FC236}">
                <a16:creationId xmlns:a16="http://schemas.microsoft.com/office/drawing/2014/main" id="{C757DC1C-C78A-776A-1FBF-6837B650E685}"/>
              </a:ext>
            </a:extLst>
          </p:cNvPr>
          <p:cNvSpPr txBox="1"/>
          <p:nvPr/>
        </p:nvSpPr>
        <p:spPr>
          <a:xfrm>
            <a:off x="516194" y="396696"/>
            <a:ext cx="10940402"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Corda e </a:t>
            </a:r>
            <a:r>
              <a:rPr lang="pt-BR" sz="24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24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Baixo e Contrabaixo</a:t>
            </a:r>
          </a:p>
        </p:txBody>
      </p:sp>
      <p:pic>
        <p:nvPicPr>
          <p:cNvPr id="3076" name="Picture 4" descr="Baixo – Escola de Música Nogueira do Trombone">
            <a:extLst>
              <a:ext uri="{FF2B5EF4-FFF2-40B4-BE49-F238E27FC236}">
                <a16:creationId xmlns:a16="http://schemas.microsoft.com/office/drawing/2014/main" id="{AEF11E21-8B21-F55C-EFB6-56DF52FE96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7249" y="3562876"/>
            <a:ext cx="28575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Contrabaixo Baixo Phoenix Precision Junior Preto">
            <a:extLst>
              <a:ext uri="{FF2B5EF4-FFF2-40B4-BE49-F238E27FC236}">
                <a16:creationId xmlns:a16="http://schemas.microsoft.com/office/drawing/2014/main" id="{1AF74DE5-F444-F9D4-792E-8A4229C86E2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5089" r="30765"/>
          <a:stretch/>
        </p:blipFill>
        <p:spPr bwMode="auto">
          <a:xfrm>
            <a:off x="8994822" y="3013987"/>
            <a:ext cx="1279122" cy="374609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Contra-baixo passivo 6 cordas Natural XB-21 Classic Series Tagima :  Amazon.com.br: Instrumentos Musicais">
            <a:extLst>
              <a:ext uri="{FF2B5EF4-FFF2-40B4-BE49-F238E27FC236}">
                <a16:creationId xmlns:a16="http://schemas.microsoft.com/office/drawing/2014/main" id="{68ABA031-2374-3985-3BE7-724AB866510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6832" y="3394470"/>
            <a:ext cx="3008619" cy="2985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7762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5">
          <a:extLst>
            <a:ext uri="{FF2B5EF4-FFF2-40B4-BE49-F238E27FC236}">
              <a16:creationId xmlns:a16="http://schemas.microsoft.com/office/drawing/2014/main" id="{E437EAA8-28C7-B9DD-932B-AF69A5CC28C0}"/>
            </a:ext>
          </a:extLst>
        </p:cNvPr>
        <p:cNvGrpSpPr/>
        <p:nvPr/>
      </p:nvGrpSpPr>
      <p:grpSpPr>
        <a:xfrm>
          <a:off x="0" y="0"/>
          <a:ext cx="0" cy="0"/>
          <a:chOff x="0" y="0"/>
          <a:chExt cx="0" cy="0"/>
        </a:xfrm>
      </p:grpSpPr>
      <p:sp>
        <p:nvSpPr>
          <p:cNvPr id="96" name="Google Shape;96;p4">
            <a:extLst>
              <a:ext uri="{FF2B5EF4-FFF2-40B4-BE49-F238E27FC236}">
                <a16:creationId xmlns:a16="http://schemas.microsoft.com/office/drawing/2014/main" id="{531CBC87-457E-9C2B-B622-4E0C51CEA164}"/>
              </a:ext>
            </a:extLst>
          </p:cNvPr>
          <p:cNvSpPr txBox="1"/>
          <p:nvPr/>
        </p:nvSpPr>
        <p:spPr>
          <a:xfrm>
            <a:off x="735403" y="1648502"/>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Cavaco </a:t>
            </a:r>
            <a:r>
              <a:rPr lang="pt-BR" sz="1800" i="0" u="none" strike="noStrike" cap="none" dirty="0">
                <a:solidFill>
                  <a:srgbClr val="202124"/>
                </a:solidFill>
                <a:latin typeface="Roboto"/>
                <a:ea typeface="Roboto"/>
                <a:cs typeface="Roboto"/>
                <a:sym typeface="Roboto"/>
              </a:rPr>
              <a:t>ou</a:t>
            </a:r>
            <a:r>
              <a:rPr lang="pt-BR" sz="1800" b="1" i="0" u="none" strike="noStrike" cap="none" dirty="0">
                <a:solidFill>
                  <a:srgbClr val="202124"/>
                </a:solidFill>
                <a:latin typeface="Roboto"/>
                <a:ea typeface="Roboto"/>
                <a:cs typeface="Roboto"/>
                <a:sym typeface="Roboto"/>
              </a:rPr>
              <a:t> cavaquinho</a:t>
            </a:r>
            <a:r>
              <a:rPr lang="pt-BR" sz="1800" i="0" u="none" strike="noStrike" cap="none" dirty="0">
                <a:solidFill>
                  <a:srgbClr val="202124"/>
                </a:solidFill>
                <a:latin typeface="Roboto"/>
                <a:ea typeface="Roboto"/>
                <a:cs typeface="Roboto"/>
                <a:sym typeface="Roboto"/>
              </a:rPr>
              <a:t> é um instrumento musical de cordas de aço originário de uma província portuguesa, que popularizou-se ao longo do tempo. Possui o corpo oco e chato no formato do número oito, com braço que tem trastes, composto de quatro cordas.</a:t>
            </a:r>
            <a:endParaRPr lang="pt-BR" sz="1200" i="0" u="none" strike="noStrike" cap="none" dirty="0">
              <a:solidFill>
                <a:srgbClr val="202124"/>
              </a:solidFill>
              <a:latin typeface="Roboto"/>
              <a:ea typeface="Roboto"/>
              <a:cs typeface="Roboto"/>
              <a:sym typeface="Roboto"/>
            </a:endParaRPr>
          </a:p>
        </p:txBody>
      </p:sp>
      <p:sp>
        <p:nvSpPr>
          <p:cNvPr id="98" name="Google Shape;98;p4">
            <a:extLst>
              <a:ext uri="{FF2B5EF4-FFF2-40B4-BE49-F238E27FC236}">
                <a16:creationId xmlns:a16="http://schemas.microsoft.com/office/drawing/2014/main" id="{48FB0EC3-6E90-A046-3DBF-BF3B834E9F86}"/>
              </a:ext>
            </a:extLst>
          </p:cNvPr>
          <p:cNvSpPr txBox="1"/>
          <p:nvPr/>
        </p:nvSpPr>
        <p:spPr>
          <a:xfrm>
            <a:off x="516194" y="396696"/>
            <a:ext cx="10940402"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Corda e </a:t>
            </a:r>
            <a:r>
              <a:rPr lang="pt-BR" sz="24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24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Cavaco e Cavaquinho</a:t>
            </a:r>
          </a:p>
        </p:txBody>
      </p:sp>
      <p:pic>
        <p:nvPicPr>
          <p:cNvPr id="4100" name="Picture 4" descr="Cavaquinho - Confira Cavaquinho Preço Excelente na Audiotech">
            <a:extLst>
              <a:ext uri="{FF2B5EF4-FFF2-40B4-BE49-F238E27FC236}">
                <a16:creationId xmlns:a16="http://schemas.microsoft.com/office/drawing/2014/main" id="{0AFAD721-61F7-938B-8BB1-2558ED91D9D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799" t="-753" r="26029" b="1"/>
          <a:stretch/>
        </p:blipFill>
        <p:spPr bwMode="auto">
          <a:xfrm>
            <a:off x="1902542" y="3034015"/>
            <a:ext cx="1592826" cy="3331424"/>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Cavaquinho Estudante Elétrico Rozini RC10 PP.F.I Natural Fosco Imbuia Caixa  Larga - Leimar Musical">
            <a:extLst>
              <a:ext uri="{FF2B5EF4-FFF2-40B4-BE49-F238E27FC236}">
                <a16:creationId xmlns:a16="http://schemas.microsoft.com/office/drawing/2014/main" id="{982F8929-20BA-6236-05EC-919EC7905E8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6917" r="26201"/>
          <a:stretch/>
        </p:blipFill>
        <p:spPr bwMode="auto">
          <a:xfrm>
            <a:off x="5515897" y="3081829"/>
            <a:ext cx="1592826" cy="3397541"/>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CAVAQUINHO TERRA AC MAHOGANY FOSCO TCV01MH">
            <a:extLst>
              <a:ext uri="{FF2B5EF4-FFF2-40B4-BE49-F238E27FC236}">
                <a16:creationId xmlns:a16="http://schemas.microsoft.com/office/drawing/2014/main" id="{F1299715-64B8-BE17-88B5-C7C5BB3EB79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1649" t="9032" r="31362" b="10538"/>
          <a:stretch/>
        </p:blipFill>
        <p:spPr bwMode="auto">
          <a:xfrm>
            <a:off x="8696635" y="2901973"/>
            <a:ext cx="1592824" cy="3463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17244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5">
          <a:extLst>
            <a:ext uri="{FF2B5EF4-FFF2-40B4-BE49-F238E27FC236}">
              <a16:creationId xmlns:a16="http://schemas.microsoft.com/office/drawing/2014/main" id="{12132FDA-0D7C-C74B-0F0D-B4A2F20DC7F8}"/>
            </a:ext>
          </a:extLst>
        </p:cNvPr>
        <p:cNvGrpSpPr/>
        <p:nvPr/>
      </p:nvGrpSpPr>
      <p:grpSpPr>
        <a:xfrm>
          <a:off x="0" y="0"/>
          <a:ext cx="0" cy="0"/>
          <a:chOff x="0" y="0"/>
          <a:chExt cx="0" cy="0"/>
        </a:xfrm>
      </p:grpSpPr>
      <p:sp>
        <p:nvSpPr>
          <p:cNvPr id="96" name="Google Shape;96;p4">
            <a:extLst>
              <a:ext uri="{FF2B5EF4-FFF2-40B4-BE49-F238E27FC236}">
                <a16:creationId xmlns:a16="http://schemas.microsoft.com/office/drawing/2014/main" id="{7723B80D-B0EF-1F04-5F14-A9B2E8F21FF1}"/>
              </a:ext>
            </a:extLst>
          </p:cNvPr>
          <p:cNvSpPr txBox="1"/>
          <p:nvPr/>
        </p:nvSpPr>
        <p:spPr>
          <a:xfrm>
            <a:off x="735403" y="1648502"/>
            <a:ext cx="10721193"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Guitarra </a:t>
            </a:r>
            <a:r>
              <a:rPr lang="pt-BR" sz="1800" i="0" u="none" strike="noStrike" cap="none" dirty="0">
                <a:solidFill>
                  <a:srgbClr val="202124"/>
                </a:solidFill>
                <a:latin typeface="Roboto"/>
                <a:ea typeface="Roboto"/>
                <a:cs typeface="Roboto"/>
                <a:sym typeface="Roboto"/>
              </a:rPr>
              <a:t>é um instrumento de cordas que possui braço e caixa de ressonância, que emite o som. São três tipos de guitarra: elétrica (produz som suave se desligadas, porém conectadas a um amplificador isso se expande), acústica (som intenso sem amplificação elétrica) e semiacústica (pode ter microfone e captador embutido, funcionando como a guitarra acústica e elétrica, quando usada com amplificador).</a:t>
            </a:r>
          </a:p>
        </p:txBody>
      </p:sp>
      <p:sp>
        <p:nvSpPr>
          <p:cNvPr id="98" name="Google Shape;98;p4">
            <a:extLst>
              <a:ext uri="{FF2B5EF4-FFF2-40B4-BE49-F238E27FC236}">
                <a16:creationId xmlns:a16="http://schemas.microsoft.com/office/drawing/2014/main" id="{E87B04C1-A926-C432-ED6C-9C75A5AA20EE}"/>
              </a:ext>
            </a:extLst>
          </p:cNvPr>
          <p:cNvSpPr txBox="1"/>
          <p:nvPr/>
        </p:nvSpPr>
        <p:spPr>
          <a:xfrm>
            <a:off x="516194" y="396696"/>
            <a:ext cx="10940402"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Corda e </a:t>
            </a:r>
            <a:r>
              <a:rPr lang="pt-BR" sz="24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24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Guitarra</a:t>
            </a:r>
          </a:p>
        </p:txBody>
      </p:sp>
      <p:pic>
        <p:nvPicPr>
          <p:cNvPr id="2050" name="Picture 2" descr="Guitarra Elétrica Giannini G100 3TS TT">
            <a:extLst>
              <a:ext uri="{FF2B5EF4-FFF2-40B4-BE49-F238E27FC236}">
                <a16:creationId xmlns:a16="http://schemas.microsoft.com/office/drawing/2014/main" id="{D600143A-BE55-1070-2F47-FBB555B09C7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1649" r="32867"/>
          <a:stretch/>
        </p:blipFill>
        <p:spPr bwMode="auto">
          <a:xfrm>
            <a:off x="2148349" y="3151084"/>
            <a:ext cx="1258529" cy="354676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Guitarras Elétricas - Violões, Guitarras, Baixos, e Amps - Instrumentos  Musicais - Produtos - Yamaha - Brasil">
            <a:extLst>
              <a:ext uri="{FF2B5EF4-FFF2-40B4-BE49-F238E27FC236}">
                <a16:creationId xmlns:a16="http://schemas.microsoft.com/office/drawing/2014/main" id="{09338D59-2D42-C378-5B70-4C145052A55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7191" t="2011" r="25497"/>
          <a:stretch/>
        </p:blipFill>
        <p:spPr bwMode="auto">
          <a:xfrm>
            <a:off x="5397910" y="3386478"/>
            <a:ext cx="1638156" cy="339285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Guitarra Gibson Les Paul Standard '60s Bourbon Burst">
            <a:extLst>
              <a:ext uri="{FF2B5EF4-FFF2-40B4-BE49-F238E27FC236}">
                <a16:creationId xmlns:a16="http://schemas.microsoft.com/office/drawing/2014/main" id="{33DF8A3C-596C-C14D-083E-37CC4D53F9C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1218" r="30718"/>
          <a:stretch/>
        </p:blipFill>
        <p:spPr bwMode="auto">
          <a:xfrm>
            <a:off x="9027098" y="3314051"/>
            <a:ext cx="1288026" cy="3383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13122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5">
          <a:extLst>
            <a:ext uri="{FF2B5EF4-FFF2-40B4-BE49-F238E27FC236}">
              <a16:creationId xmlns:a16="http://schemas.microsoft.com/office/drawing/2014/main" id="{FF6C7403-9140-CBC1-5533-5FB5BA1229F4}"/>
            </a:ext>
          </a:extLst>
        </p:cNvPr>
        <p:cNvGrpSpPr/>
        <p:nvPr/>
      </p:nvGrpSpPr>
      <p:grpSpPr>
        <a:xfrm>
          <a:off x="0" y="0"/>
          <a:ext cx="0" cy="0"/>
          <a:chOff x="0" y="0"/>
          <a:chExt cx="0" cy="0"/>
        </a:xfrm>
      </p:grpSpPr>
      <p:sp>
        <p:nvSpPr>
          <p:cNvPr id="96" name="Google Shape;96;p4">
            <a:extLst>
              <a:ext uri="{FF2B5EF4-FFF2-40B4-BE49-F238E27FC236}">
                <a16:creationId xmlns:a16="http://schemas.microsoft.com/office/drawing/2014/main" id="{7BE09CE6-53BD-8B28-80B4-06902E49273B}"/>
              </a:ext>
            </a:extLst>
          </p:cNvPr>
          <p:cNvSpPr txBox="1"/>
          <p:nvPr/>
        </p:nvSpPr>
        <p:spPr>
          <a:xfrm>
            <a:off x="735403" y="1648502"/>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dirty="0">
                <a:solidFill>
                  <a:srgbClr val="202124"/>
                </a:solidFill>
                <a:latin typeface="Roboto"/>
                <a:ea typeface="Roboto"/>
                <a:cs typeface="Roboto"/>
                <a:sym typeface="Roboto"/>
              </a:rPr>
              <a:t>Entram em </a:t>
            </a:r>
            <a:r>
              <a:rPr lang="pt-BR" sz="1800" b="1" dirty="0">
                <a:solidFill>
                  <a:srgbClr val="202124"/>
                </a:solidFill>
                <a:latin typeface="Roboto"/>
                <a:ea typeface="Roboto"/>
                <a:cs typeface="Roboto"/>
                <a:sym typeface="Roboto"/>
              </a:rPr>
              <a:t>outros instrumentos de corda </a:t>
            </a:r>
            <a:r>
              <a:rPr lang="pt-BR" sz="1800" dirty="0">
                <a:solidFill>
                  <a:srgbClr val="202124"/>
                </a:solidFill>
                <a:latin typeface="Roboto"/>
                <a:ea typeface="Roboto"/>
                <a:cs typeface="Roboto"/>
                <a:sym typeface="Roboto"/>
              </a:rPr>
              <a:t>os instrumentos musicais de corda que não estão descritos em nossa árvore de categorias, como, por exemplo, bandolim, banjo, </a:t>
            </a:r>
            <a:r>
              <a:rPr lang="pt-BR" sz="1800" dirty="0" err="1">
                <a:solidFill>
                  <a:srgbClr val="202124"/>
                </a:solidFill>
                <a:latin typeface="Roboto"/>
                <a:ea typeface="Roboto"/>
                <a:cs typeface="Roboto"/>
                <a:sym typeface="Roboto"/>
              </a:rPr>
              <a:t>mandolin</a:t>
            </a:r>
            <a:r>
              <a:rPr lang="pt-BR" sz="1800" dirty="0">
                <a:solidFill>
                  <a:srgbClr val="202124"/>
                </a:solidFill>
                <a:latin typeface="Roboto"/>
                <a:ea typeface="Roboto"/>
                <a:cs typeface="Roboto"/>
                <a:sym typeface="Roboto"/>
              </a:rPr>
              <a:t>, rabeca, violoncelo, etc.</a:t>
            </a:r>
            <a:endParaRPr lang="pt-BR" sz="1200" b="1" i="0" u="none" strike="noStrike" cap="none" dirty="0">
              <a:solidFill>
                <a:srgbClr val="202124"/>
              </a:solidFill>
              <a:latin typeface="Roboto"/>
              <a:ea typeface="Roboto"/>
              <a:cs typeface="Roboto"/>
              <a:sym typeface="Roboto"/>
            </a:endParaRPr>
          </a:p>
        </p:txBody>
      </p:sp>
      <p:sp>
        <p:nvSpPr>
          <p:cNvPr id="98" name="Google Shape;98;p4">
            <a:extLst>
              <a:ext uri="{FF2B5EF4-FFF2-40B4-BE49-F238E27FC236}">
                <a16:creationId xmlns:a16="http://schemas.microsoft.com/office/drawing/2014/main" id="{09286496-9C71-C0BA-3A38-503AB2D09E2B}"/>
              </a:ext>
            </a:extLst>
          </p:cNvPr>
          <p:cNvSpPr txBox="1"/>
          <p:nvPr/>
        </p:nvSpPr>
        <p:spPr>
          <a:xfrm>
            <a:off x="625798" y="440942"/>
            <a:ext cx="10940402"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Corda e </a:t>
            </a:r>
            <a:r>
              <a:rPr lang="pt-BR" sz="24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24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Outros Instrumentos de Corda</a:t>
            </a:r>
          </a:p>
        </p:txBody>
      </p:sp>
      <p:pic>
        <p:nvPicPr>
          <p:cNvPr id="5122" name="Picture 2" descr="Bandolim Acústico Stagg M20 Violinburst (8 Cordas) - Porão Musical Porto  Alegre">
            <a:extLst>
              <a:ext uri="{FF2B5EF4-FFF2-40B4-BE49-F238E27FC236}">
                <a16:creationId xmlns:a16="http://schemas.microsoft.com/office/drawing/2014/main" id="{268A1297-DF46-D53F-8048-C3A08DE302D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498" r="27491"/>
          <a:stretch/>
        </p:blipFill>
        <p:spPr bwMode="auto">
          <a:xfrm>
            <a:off x="414920" y="3148078"/>
            <a:ext cx="1406013" cy="326898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Banjo Marques Baj98 Maciço Cedro Natural Fosco elétrico - Loja de  Instrumentos Musicais São Bernardo do Campo| Instrumentos musicais em SBC">
            <a:extLst>
              <a:ext uri="{FF2B5EF4-FFF2-40B4-BE49-F238E27FC236}">
                <a16:creationId xmlns:a16="http://schemas.microsoft.com/office/drawing/2014/main" id="{F5239719-3AF5-01DD-65B1-C1434C5199B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4767" r="23964"/>
          <a:stretch/>
        </p:blipFill>
        <p:spPr bwMode="auto">
          <a:xfrm>
            <a:off x="2629426" y="3416724"/>
            <a:ext cx="1538235" cy="3000334"/>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Mandolin mvim_dc_co_025 - Museu Virtual de Instrumentos Musicais">
            <a:extLst>
              <a:ext uri="{FF2B5EF4-FFF2-40B4-BE49-F238E27FC236}">
                <a16:creationId xmlns:a16="http://schemas.microsoft.com/office/drawing/2014/main" id="{125A8911-704A-60FB-9672-ACEDFD66A06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2589" r="33832"/>
          <a:stretch/>
        </p:blipFill>
        <p:spPr bwMode="auto">
          <a:xfrm>
            <a:off x="5041513" y="3203858"/>
            <a:ext cx="1406013" cy="3379966"/>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Rabeca, um instrumento presente em nossa cultura musical brasileira, de  Norte a Sul do país!">
            <a:extLst>
              <a:ext uri="{FF2B5EF4-FFF2-40B4-BE49-F238E27FC236}">
                <a16:creationId xmlns:a16="http://schemas.microsoft.com/office/drawing/2014/main" id="{F92153B4-AA30-E444-100E-B405EA1E0AF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46859" y="3539511"/>
            <a:ext cx="3044313" cy="3044313"/>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Violoncelo Vivace Cbe44 Beethoven 4/4">
            <a:extLst>
              <a:ext uri="{FF2B5EF4-FFF2-40B4-BE49-F238E27FC236}">
                <a16:creationId xmlns:a16="http://schemas.microsoft.com/office/drawing/2014/main" id="{9F2D4797-66D8-4A22-304A-01CEA750A59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490505" y="3246399"/>
            <a:ext cx="1351934" cy="3170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8677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5">
          <a:extLst>
            <a:ext uri="{FF2B5EF4-FFF2-40B4-BE49-F238E27FC236}">
              <a16:creationId xmlns:a16="http://schemas.microsoft.com/office/drawing/2014/main" id="{7DE0C946-AA38-5C7C-AF2F-5554D7674E54}"/>
            </a:ext>
          </a:extLst>
        </p:cNvPr>
        <p:cNvGrpSpPr/>
        <p:nvPr/>
      </p:nvGrpSpPr>
      <p:grpSpPr>
        <a:xfrm>
          <a:off x="0" y="0"/>
          <a:ext cx="0" cy="0"/>
          <a:chOff x="0" y="0"/>
          <a:chExt cx="0" cy="0"/>
        </a:xfrm>
      </p:grpSpPr>
      <p:sp>
        <p:nvSpPr>
          <p:cNvPr id="96" name="Google Shape;96;p4">
            <a:extLst>
              <a:ext uri="{FF2B5EF4-FFF2-40B4-BE49-F238E27FC236}">
                <a16:creationId xmlns:a16="http://schemas.microsoft.com/office/drawing/2014/main" id="{0E1B0FC0-F1ED-2BA5-FD1B-58886D8386ED}"/>
              </a:ext>
            </a:extLst>
          </p:cNvPr>
          <p:cNvSpPr txBox="1"/>
          <p:nvPr/>
        </p:nvSpPr>
        <p:spPr>
          <a:xfrm>
            <a:off x="735403" y="1648502"/>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err="1">
                <a:solidFill>
                  <a:srgbClr val="202124"/>
                </a:solidFill>
                <a:latin typeface="Roboto"/>
                <a:ea typeface="Roboto"/>
                <a:cs typeface="Roboto"/>
                <a:sym typeface="Roboto"/>
              </a:rPr>
              <a:t>Ukelele</a:t>
            </a:r>
            <a:r>
              <a:rPr lang="pt-BR" sz="1800" b="1" i="0" u="none" strike="noStrike" cap="none" dirty="0">
                <a:solidFill>
                  <a:srgbClr val="202124"/>
                </a:solidFill>
                <a:latin typeface="Roboto"/>
                <a:ea typeface="Roboto"/>
                <a:cs typeface="Roboto"/>
                <a:sym typeface="Roboto"/>
              </a:rPr>
              <a:t> </a:t>
            </a:r>
            <a:r>
              <a:rPr lang="pt-BR" sz="1800" i="0" u="none" strike="noStrike" cap="none" dirty="0">
                <a:solidFill>
                  <a:srgbClr val="202124"/>
                </a:solidFill>
                <a:latin typeface="Roboto"/>
                <a:ea typeface="Roboto"/>
                <a:cs typeface="Roboto"/>
                <a:sym typeface="Roboto"/>
              </a:rPr>
              <a:t>é um instrumento musical de cordas de nylon que serve para tocar qualquer estilo musical, com um som mais brilhante, agudo e de volume mais alto.</a:t>
            </a:r>
            <a:endParaRPr lang="pt-BR" sz="1200" i="0" u="none" strike="noStrike" cap="none" dirty="0">
              <a:solidFill>
                <a:srgbClr val="202124"/>
              </a:solidFill>
              <a:latin typeface="Roboto"/>
              <a:ea typeface="Roboto"/>
              <a:cs typeface="Roboto"/>
              <a:sym typeface="Roboto"/>
            </a:endParaRPr>
          </a:p>
        </p:txBody>
      </p:sp>
      <p:sp>
        <p:nvSpPr>
          <p:cNvPr id="98" name="Google Shape;98;p4">
            <a:extLst>
              <a:ext uri="{FF2B5EF4-FFF2-40B4-BE49-F238E27FC236}">
                <a16:creationId xmlns:a16="http://schemas.microsoft.com/office/drawing/2014/main" id="{53B9D960-FEF0-199F-1D8F-7DD3B666A464}"/>
              </a:ext>
            </a:extLst>
          </p:cNvPr>
          <p:cNvSpPr txBox="1"/>
          <p:nvPr/>
        </p:nvSpPr>
        <p:spPr>
          <a:xfrm>
            <a:off x="516194" y="396696"/>
            <a:ext cx="10940402"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Corda e </a:t>
            </a:r>
            <a:r>
              <a:rPr lang="pt-BR" sz="24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2400" b="1"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Ukulele</a:t>
            </a:r>
            <a:endParaRPr lang="pt-BR" sz="24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endParaRPr>
          </a:p>
        </p:txBody>
      </p:sp>
      <p:pic>
        <p:nvPicPr>
          <p:cNvPr id="6146" name="Picture 2" descr="Fender Ukulele Soprano atttractive De Nogal">
            <a:extLst>
              <a:ext uri="{FF2B5EF4-FFF2-40B4-BE49-F238E27FC236}">
                <a16:creationId xmlns:a16="http://schemas.microsoft.com/office/drawing/2014/main" id="{A261FA72-5BE5-8628-6DAB-DFCC481C44F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1591" t="5019" r="33312"/>
          <a:stretch/>
        </p:blipFill>
        <p:spPr bwMode="auto">
          <a:xfrm>
            <a:off x="1740311" y="2713702"/>
            <a:ext cx="1406165" cy="380546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ompra Maluca Ukelele de tília Cosiki, 53 cm, 4 cordas, kit de ukelele DIY  para instrumentos, acessório próprio, kit de ukulele | Amazon.com.br">
            <a:extLst>
              <a:ext uri="{FF2B5EF4-FFF2-40B4-BE49-F238E27FC236}">
                <a16:creationId xmlns:a16="http://schemas.microsoft.com/office/drawing/2014/main" id="{53A355C5-8437-9D2B-A72F-48319ACD98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90330" y="2901180"/>
            <a:ext cx="1811337" cy="3430503"/>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Ukulele Acústico De Madeira De 21 Polegadas Ukelele Uke Sapele | Shopee  Brasil">
            <a:extLst>
              <a:ext uri="{FF2B5EF4-FFF2-40B4-BE49-F238E27FC236}">
                <a16:creationId xmlns:a16="http://schemas.microsoft.com/office/drawing/2014/main" id="{BDD96B36-86F7-ACE9-6806-51076BF6170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2079" r="32750"/>
          <a:stretch/>
        </p:blipFill>
        <p:spPr bwMode="auto">
          <a:xfrm>
            <a:off x="8765307" y="2521097"/>
            <a:ext cx="1406165" cy="3998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61768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5">
          <a:extLst>
            <a:ext uri="{FF2B5EF4-FFF2-40B4-BE49-F238E27FC236}">
              <a16:creationId xmlns:a16="http://schemas.microsoft.com/office/drawing/2014/main" id="{5D479BF1-201F-4E4E-09C1-ED6EAFF142B8}"/>
            </a:ext>
          </a:extLst>
        </p:cNvPr>
        <p:cNvGrpSpPr/>
        <p:nvPr/>
      </p:nvGrpSpPr>
      <p:grpSpPr>
        <a:xfrm>
          <a:off x="0" y="0"/>
          <a:ext cx="0" cy="0"/>
          <a:chOff x="0" y="0"/>
          <a:chExt cx="0" cy="0"/>
        </a:xfrm>
      </p:grpSpPr>
      <p:sp>
        <p:nvSpPr>
          <p:cNvPr id="96" name="Google Shape;96;p4">
            <a:extLst>
              <a:ext uri="{FF2B5EF4-FFF2-40B4-BE49-F238E27FC236}">
                <a16:creationId xmlns:a16="http://schemas.microsoft.com/office/drawing/2014/main" id="{194BC0EE-5E2D-C8C3-61D9-5B5D69D44BCD}"/>
              </a:ext>
            </a:extLst>
          </p:cNvPr>
          <p:cNvSpPr txBox="1"/>
          <p:nvPr/>
        </p:nvSpPr>
        <p:spPr>
          <a:xfrm>
            <a:off x="735403" y="1351528"/>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Violão </a:t>
            </a:r>
            <a:r>
              <a:rPr lang="pt-BR" sz="1800" i="0" u="none" strike="noStrike" cap="none" dirty="0">
                <a:solidFill>
                  <a:srgbClr val="202124"/>
                </a:solidFill>
                <a:latin typeface="Roboto"/>
                <a:ea typeface="Roboto"/>
                <a:cs typeface="Roboto"/>
                <a:sym typeface="Roboto"/>
              </a:rPr>
              <a:t>é um instrumento de cordas que possui braço e caixa de ressonância, que emite o som. São alguns tipos de violão: clássico, folk, flat, </a:t>
            </a:r>
            <a:r>
              <a:rPr lang="pt-BR" sz="1800" i="0" u="none" strike="noStrike" cap="none" dirty="0" err="1">
                <a:solidFill>
                  <a:srgbClr val="202124"/>
                </a:solidFill>
                <a:latin typeface="Roboto"/>
                <a:ea typeface="Roboto"/>
                <a:cs typeface="Roboto"/>
                <a:sym typeface="Roboto"/>
              </a:rPr>
              <a:t>semi-flat</a:t>
            </a:r>
            <a:r>
              <a:rPr lang="pt-BR" sz="1800" i="0" u="none" strike="noStrike" cap="none" dirty="0">
                <a:solidFill>
                  <a:srgbClr val="202124"/>
                </a:solidFill>
                <a:latin typeface="Roboto"/>
                <a:ea typeface="Roboto"/>
                <a:cs typeface="Roboto"/>
                <a:sym typeface="Roboto"/>
              </a:rPr>
              <a:t> e silente, 12 cordas, </a:t>
            </a:r>
            <a:r>
              <a:rPr lang="pt-BR" sz="1800" i="0" u="none" strike="noStrike" cap="none" dirty="0" err="1">
                <a:solidFill>
                  <a:srgbClr val="202124"/>
                </a:solidFill>
                <a:latin typeface="Roboto"/>
                <a:ea typeface="Roboto"/>
                <a:cs typeface="Roboto"/>
                <a:sym typeface="Roboto"/>
              </a:rPr>
              <a:t>parlor</a:t>
            </a:r>
            <a:r>
              <a:rPr lang="pt-BR" sz="1800" i="0" u="none" strike="noStrike" cap="none" dirty="0">
                <a:solidFill>
                  <a:srgbClr val="202124"/>
                </a:solidFill>
                <a:latin typeface="Roboto"/>
                <a:ea typeface="Roboto"/>
                <a:cs typeface="Roboto"/>
                <a:sym typeface="Roboto"/>
              </a:rPr>
              <a:t>, </a:t>
            </a:r>
            <a:r>
              <a:rPr lang="pt-BR" sz="1800" i="0" u="none" strike="noStrike" cap="none" dirty="0" err="1">
                <a:solidFill>
                  <a:srgbClr val="202124"/>
                </a:solidFill>
                <a:latin typeface="Roboto"/>
                <a:ea typeface="Roboto"/>
                <a:cs typeface="Roboto"/>
                <a:sym typeface="Roboto"/>
              </a:rPr>
              <a:t>concert</a:t>
            </a:r>
            <a:r>
              <a:rPr lang="pt-BR" sz="1800" dirty="0">
                <a:solidFill>
                  <a:srgbClr val="202124"/>
                </a:solidFill>
                <a:latin typeface="Roboto"/>
                <a:ea typeface="Roboto"/>
                <a:cs typeface="Roboto"/>
                <a:sym typeface="Roboto"/>
              </a:rPr>
              <a:t> </a:t>
            </a:r>
            <a:r>
              <a:rPr lang="pt-BR" sz="1800" i="0" u="none" strike="noStrike" cap="none" dirty="0">
                <a:solidFill>
                  <a:srgbClr val="202124"/>
                </a:solidFill>
                <a:latin typeface="Roboto"/>
                <a:ea typeface="Roboto"/>
                <a:cs typeface="Roboto"/>
                <a:sym typeface="Roboto"/>
              </a:rPr>
              <a:t>e </a:t>
            </a:r>
            <a:r>
              <a:rPr lang="pt-BR" sz="1800" i="0" u="none" strike="noStrike" cap="none" dirty="0" err="1">
                <a:solidFill>
                  <a:srgbClr val="202124"/>
                </a:solidFill>
                <a:latin typeface="Roboto"/>
                <a:ea typeface="Roboto"/>
                <a:cs typeface="Roboto"/>
                <a:sym typeface="Roboto"/>
              </a:rPr>
              <a:t>resonator</a:t>
            </a:r>
            <a:r>
              <a:rPr lang="pt-BR" sz="1800" i="0" u="none" strike="noStrike" cap="none" dirty="0">
                <a:solidFill>
                  <a:srgbClr val="202124"/>
                </a:solidFill>
                <a:latin typeface="Roboto"/>
                <a:ea typeface="Roboto"/>
                <a:cs typeface="Roboto"/>
                <a:sym typeface="Roboto"/>
              </a:rPr>
              <a:t> </a:t>
            </a:r>
            <a:r>
              <a:rPr lang="pt-BR" sz="1800" i="0" u="none" strike="noStrike" cap="none" dirty="0" err="1">
                <a:solidFill>
                  <a:srgbClr val="202124"/>
                </a:solidFill>
                <a:latin typeface="Roboto"/>
                <a:ea typeface="Roboto"/>
                <a:cs typeface="Roboto"/>
                <a:sym typeface="Roboto"/>
              </a:rPr>
              <a:t>guitar</a:t>
            </a:r>
            <a:r>
              <a:rPr lang="pt-BR" sz="1800" dirty="0">
                <a:solidFill>
                  <a:srgbClr val="202124"/>
                </a:solidFill>
                <a:latin typeface="Roboto"/>
                <a:ea typeface="Roboto"/>
                <a:cs typeface="Roboto"/>
                <a:sym typeface="Roboto"/>
              </a:rPr>
              <a:t>.</a:t>
            </a:r>
            <a:endParaRPr lang="pt-BR" sz="1800" i="0" u="none" strike="noStrike" cap="none" dirty="0">
              <a:solidFill>
                <a:srgbClr val="202124"/>
              </a:solidFill>
              <a:latin typeface="Roboto"/>
              <a:ea typeface="Roboto"/>
              <a:cs typeface="Roboto"/>
              <a:sym typeface="Roboto"/>
            </a:endParaRPr>
          </a:p>
        </p:txBody>
      </p:sp>
      <p:sp>
        <p:nvSpPr>
          <p:cNvPr id="98" name="Google Shape;98;p4">
            <a:extLst>
              <a:ext uri="{FF2B5EF4-FFF2-40B4-BE49-F238E27FC236}">
                <a16:creationId xmlns:a16="http://schemas.microsoft.com/office/drawing/2014/main" id="{7540B264-4A4A-01E8-C598-4A51AA126817}"/>
              </a:ext>
            </a:extLst>
          </p:cNvPr>
          <p:cNvSpPr txBox="1"/>
          <p:nvPr/>
        </p:nvSpPr>
        <p:spPr>
          <a:xfrm>
            <a:off x="516194" y="396696"/>
            <a:ext cx="10940402"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Corda e </a:t>
            </a:r>
            <a:r>
              <a:rPr lang="pt-BR" sz="24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2400" b="1"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Violao</a:t>
            </a:r>
            <a:endParaRPr lang="pt-BR" sz="24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endParaRPr>
          </a:p>
        </p:txBody>
      </p:sp>
      <p:pic>
        <p:nvPicPr>
          <p:cNvPr id="3074" name="Picture 2" descr="Violão Yamaha C45 Acústico Clássico Nylon Natural">
            <a:extLst>
              <a:ext uri="{FF2B5EF4-FFF2-40B4-BE49-F238E27FC236}">
                <a16:creationId xmlns:a16="http://schemas.microsoft.com/office/drawing/2014/main" id="{E32E923B-6226-87FD-8824-21CDF175069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1004" r="27276"/>
          <a:stretch/>
        </p:blipFill>
        <p:spPr bwMode="auto">
          <a:xfrm>
            <a:off x="1258529" y="2957173"/>
            <a:ext cx="1430593" cy="342899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OZINI - Mão de obra 100% Brasileira - VIOLÃO PRESENÇA BRASIL FOLK 12 CORDAS  CUTAWAY ATIVO EQ RE-2 | RX415.RE2.F.CT.LP">
            <a:extLst>
              <a:ext uri="{FF2B5EF4-FFF2-40B4-BE49-F238E27FC236}">
                <a16:creationId xmlns:a16="http://schemas.microsoft.com/office/drawing/2014/main" id="{E1CC366B-E0BB-C5F7-EDDF-97A45DF8CC6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3066435" y="4013554"/>
            <a:ext cx="3428999" cy="131623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Violão Elétrico Clássico Semi-Flat Michael VMS318 Sunburst">
            <a:extLst>
              <a:ext uri="{FF2B5EF4-FFF2-40B4-BE49-F238E27FC236}">
                <a16:creationId xmlns:a16="http://schemas.microsoft.com/office/drawing/2014/main" id="{7FCE950D-FB02-C9C5-0FEB-7D07151815D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3584" r="25986"/>
          <a:stretch/>
        </p:blipFill>
        <p:spPr bwMode="auto">
          <a:xfrm>
            <a:off x="6752949" y="2957172"/>
            <a:ext cx="1386349" cy="34290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Violão Eletroacustico Fender Concert FA-235E Moonlight Burst">
            <a:extLst>
              <a:ext uri="{FF2B5EF4-FFF2-40B4-BE49-F238E27FC236}">
                <a16:creationId xmlns:a16="http://schemas.microsoft.com/office/drawing/2014/main" id="{0B0CF775-C729-6D26-ADC5-D281E50D1E3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9614" r="26903"/>
          <a:stretch/>
        </p:blipFill>
        <p:spPr bwMode="auto">
          <a:xfrm>
            <a:off x="9276737" y="2678184"/>
            <a:ext cx="1656734"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7045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5">
          <a:extLst>
            <a:ext uri="{FF2B5EF4-FFF2-40B4-BE49-F238E27FC236}">
              <a16:creationId xmlns:a16="http://schemas.microsoft.com/office/drawing/2014/main" id="{71ECF4B8-587D-87D0-CDC9-AFC577EABEB6}"/>
            </a:ext>
          </a:extLst>
        </p:cNvPr>
        <p:cNvGrpSpPr/>
        <p:nvPr/>
      </p:nvGrpSpPr>
      <p:grpSpPr>
        <a:xfrm>
          <a:off x="0" y="0"/>
          <a:ext cx="0" cy="0"/>
          <a:chOff x="0" y="0"/>
          <a:chExt cx="0" cy="0"/>
        </a:xfrm>
      </p:grpSpPr>
      <p:sp>
        <p:nvSpPr>
          <p:cNvPr id="96" name="Google Shape;96;p4">
            <a:extLst>
              <a:ext uri="{FF2B5EF4-FFF2-40B4-BE49-F238E27FC236}">
                <a16:creationId xmlns:a16="http://schemas.microsoft.com/office/drawing/2014/main" id="{CE910ADA-BAAA-902D-F432-2A324B539299}"/>
              </a:ext>
            </a:extLst>
          </p:cNvPr>
          <p:cNvSpPr txBox="1"/>
          <p:nvPr/>
        </p:nvSpPr>
        <p:spPr>
          <a:xfrm>
            <a:off x="735403" y="1648502"/>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Violino </a:t>
            </a:r>
            <a:r>
              <a:rPr lang="pt-BR" sz="1800" i="0" u="none" strike="noStrike" cap="none" dirty="0">
                <a:solidFill>
                  <a:srgbClr val="202124"/>
                </a:solidFill>
                <a:latin typeface="Roboto"/>
                <a:ea typeface="Roboto"/>
                <a:cs typeface="Roboto"/>
                <a:sym typeface="Roboto"/>
              </a:rPr>
              <a:t>é um instrumento musical que possui quatro cordas, com afinação da mais aguda à mais grave, a depender da forma que é tocado. É visto geralmente em orquestras, divididos em primeiros e segundos violinos, sendo, respectivamente, a voz melódica da peça e a pulsação da melodia.</a:t>
            </a:r>
            <a:endParaRPr lang="pt-BR" sz="1200" i="0" u="none" strike="noStrike" cap="none" dirty="0">
              <a:solidFill>
                <a:srgbClr val="202124"/>
              </a:solidFill>
              <a:latin typeface="Roboto"/>
              <a:ea typeface="Roboto"/>
              <a:cs typeface="Roboto"/>
              <a:sym typeface="Roboto"/>
            </a:endParaRPr>
          </a:p>
        </p:txBody>
      </p:sp>
      <p:sp>
        <p:nvSpPr>
          <p:cNvPr id="98" name="Google Shape;98;p4">
            <a:extLst>
              <a:ext uri="{FF2B5EF4-FFF2-40B4-BE49-F238E27FC236}">
                <a16:creationId xmlns:a16="http://schemas.microsoft.com/office/drawing/2014/main" id="{31E51A10-68BF-6745-D93A-BC02D5AC4CC2}"/>
              </a:ext>
            </a:extLst>
          </p:cNvPr>
          <p:cNvSpPr txBox="1"/>
          <p:nvPr/>
        </p:nvSpPr>
        <p:spPr>
          <a:xfrm>
            <a:off x="516194" y="396696"/>
            <a:ext cx="10940402"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Corda e </a:t>
            </a:r>
            <a:r>
              <a:rPr lang="pt-BR" sz="24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r>
              <a:rPr lang="pt-BR" sz="24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Violino</a:t>
            </a:r>
          </a:p>
        </p:txBody>
      </p:sp>
      <p:pic>
        <p:nvPicPr>
          <p:cNvPr id="7170" name="Picture 2" descr="Violino 1/8 Scavone Estudante - Atelier Sopros e Cordas - Loja de  Instrumentos Musicais">
            <a:extLst>
              <a:ext uri="{FF2B5EF4-FFF2-40B4-BE49-F238E27FC236}">
                <a16:creationId xmlns:a16="http://schemas.microsoft.com/office/drawing/2014/main" id="{CA6D5E96-78AA-0A56-EB10-F7E96A4F14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936" t="1" r="27742" b="1"/>
          <a:stretch/>
        </p:blipFill>
        <p:spPr bwMode="auto">
          <a:xfrm>
            <a:off x="1592827" y="2965278"/>
            <a:ext cx="1514290" cy="357794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VIOLINO MICHAEL VNM136 3/4 BOXWOOD">
            <a:extLst>
              <a:ext uri="{FF2B5EF4-FFF2-40B4-BE49-F238E27FC236}">
                <a16:creationId xmlns:a16="http://schemas.microsoft.com/office/drawing/2014/main" id="{5E47DB8E-4762-BBDF-A01B-574E462F34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4137976" y="3888644"/>
            <a:ext cx="3577939" cy="1731201"/>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Violino Elétrico 4/4 Ev744 Envernizado Eagle">
            <a:extLst>
              <a:ext uri="{FF2B5EF4-FFF2-40B4-BE49-F238E27FC236}">
                <a16:creationId xmlns:a16="http://schemas.microsoft.com/office/drawing/2014/main" id="{CD33DA5E-812D-BC87-CAFB-7857EA4A309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9528" r="30472"/>
          <a:stretch/>
        </p:blipFill>
        <p:spPr bwMode="auto">
          <a:xfrm>
            <a:off x="8746775" y="2965274"/>
            <a:ext cx="1431176" cy="3577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82994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5">
          <a:extLst>
            <a:ext uri="{FF2B5EF4-FFF2-40B4-BE49-F238E27FC236}">
              <a16:creationId xmlns:a16="http://schemas.microsoft.com/office/drawing/2014/main" id="{26793067-E12E-7124-6A81-F7D5F8D2F73E}"/>
            </a:ext>
          </a:extLst>
        </p:cNvPr>
        <p:cNvGrpSpPr/>
        <p:nvPr/>
      </p:nvGrpSpPr>
      <p:grpSpPr>
        <a:xfrm>
          <a:off x="0" y="0"/>
          <a:ext cx="0" cy="0"/>
          <a:chOff x="0" y="0"/>
          <a:chExt cx="0" cy="0"/>
        </a:xfrm>
      </p:grpSpPr>
      <p:sp>
        <p:nvSpPr>
          <p:cNvPr id="96" name="Google Shape;96;p4">
            <a:extLst>
              <a:ext uri="{FF2B5EF4-FFF2-40B4-BE49-F238E27FC236}">
                <a16:creationId xmlns:a16="http://schemas.microsoft.com/office/drawing/2014/main" id="{5CBC4C70-BC49-AC4B-E15F-001D33B96F18}"/>
              </a:ext>
            </a:extLst>
          </p:cNvPr>
          <p:cNvSpPr txBox="1"/>
          <p:nvPr/>
        </p:nvSpPr>
        <p:spPr>
          <a:xfrm>
            <a:off x="735403" y="1648502"/>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Entram em </a:t>
            </a:r>
            <a:r>
              <a:rPr lang="pt-BR" sz="1800" b="1" i="0" u="none" strike="noStrike" cap="none" dirty="0">
                <a:solidFill>
                  <a:srgbClr val="202124"/>
                </a:solidFill>
                <a:latin typeface="Roboto"/>
                <a:ea typeface="Roboto"/>
                <a:cs typeface="Roboto"/>
                <a:sym typeface="Roboto"/>
              </a:rPr>
              <a:t>acessórios e peças de reposição para instrumentos de tecla </a:t>
            </a:r>
            <a:r>
              <a:rPr lang="pt-BR" sz="1800" i="0" u="none" strike="noStrike" cap="none" dirty="0">
                <a:solidFill>
                  <a:srgbClr val="202124"/>
                </a:solidFill>
                <a:latin typeface="Roboto"/>
                <a:ea typeface="Roboto"/>
                <a:cs typeface="Roboto"/>
                <a:sym typeface="Roboto"/>
              </a:rPr>
              <a:t>todos os itens essenciais e não essenciais ao funcionamento de instrumentos como </a:t>
            </a:r>
            <a:r>
              <a:rPr lang="pt-BR" sz="1800" i="0" u="none" strike="noStrike" cap="none" dirty="0" err="1">
                <a:solidFill>
                  <a:srgbClr val="202124"/>
                </a:solidFill>
                <a:latin typeface="Roboto"/>
                <a:ea typeface="Roboto"/>
                <a:cs typeface="Roboto"/>
                <a:sym typeface="Roboto"/>
              </a:rPr>
              <a:t>arcodeon</a:t>
            </a:r>
            <a:r>
              <a:rPr lang="pt-BR" sz="1800" i="0" u="none" strike="noStrike" cap="none" dirty="0">
                <a:solidFill>
                  <a:srgbClr val="202124"/>
                </a:solidFill>
                <a:latin typeface="Roboto"/>
                <a:ea typeface="Roboto"/>
                <a:cs typeface="Roboto"/>
                <a:sym typeface="Roboto"/>
              </a:rPr>
              <a:t>, piano, teclado, etc.</a:t>
            </a:r>
          </a:p>
        </p:txBody>
      </p:sp>
      <p:sp>
        <p:nvSpPr>
          <p:cNvPr id="98" name="Google Shape;98;p4">
            <a:extLst>
              <a:ext uri="{FF2B5EF4-FFF2-40B4-BE49-F238E27FC236}">
                <a16:creationId xmlns:a16="http://schemas.microsoft.com/office/drawing/2014/main" id="{868C318D-7F5C-005E-AD64-EB5842E3F518}"/>
              </a:ext>
            </a:extLst>
          </p:cNvPr>
          <p:cNvSpPr txBox="1"/>
          <p:nvPr/>
        </p:nvSpPr>
        <p:spPr>
          <a:xfrm>
            <a:off x="516194" y="396696"/>
            <a:ext cx="10940402"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Instrumentos Musicais &gt; Tecla e </a:t>
            </a:r>
            <a:r>
              <a:rPr lang="pt-BR" sz="2400"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2400"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&gt; </a:t>
            </a:r>
          </a:p>
          <a:p>
            <a:pPr marL="0" marR="0" lvl="0" indent="0" algn="ctr" rtl="0">
              <a:lnSpc>
                <a:spcPct val="100000"/>
              </a:lnSpc>
              <a:spcBef>
                <a:spcPts val="0"/>
              </a:spcBef>
              <a:spcAft>
                <a:spcPts val="0"/>
              </a:spcAft>
              <a:buClr>
                <a:srgbClr val="000000"/>
              </a:buClr>
              <a:buSzPts val="1800"/>
              <a:buFont typeface="Arial"/>
              <a:buNone/>
            </a:pPr>
            <a:r>
              <a:rPr lang="pt-BR" sz="2400" b="1"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Acessorios</a:t>
            </a:r>
            <a:r>
              <a:rPr lang="pt-BR" sz="24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e Pecas de </a:t>
            </a:r>
            <a:r>
              <a:rPr lang="pt-BR" sz="2400" b="1" i="0" u="none" strike="noStrike" dirty="0" err="1">
                <a:solidFill>
                  <a:srgbClr val="000000"/>
                </a:solidFill>
                <a:effectLst/>
                <a:latin typeface="Roboto" panose="02000000000000000000" pitchFamily="2" charset="0"/>
                <a:ea typeface="Roboto" panose="02000000000000000000" pitchFamily="2" charset="0"/>
                <a:cs typeface="Roboto" panose="02000000000000000000" pitchFamily="2" charset="0"/>
              </a:rPr>
              <a:t>Reposicao</a:t>
            </a:r>
            <a:r>
              <a:rPr lang="pt-BR" sz="2400" b="1" i="0" u="none" strike="noStrike" dirty="0">
                <a:solidFill>
                  <a:srgbClr val="000000"/>
                </a:solidFill>
                <a:effectLst/>
                <a:latin typeface="Roboto" panose="02000000000000000000" pitchFamily="2" charset="0"/>
                <a:ea typeface="Roboto" panose="02000000000000000000" pitchFamily="2" charset="0"/>
                <a:cs typeface="Roboto" panose="02000000000000000000" pitchFamily="2" charset="0"/>
              </a:rPr>
              <a:t> para Instrumentos de Tecla</a:t>
            </a:r>
          </a:p>
        </p:txBody>
      </p:sp>
      <p:pic>
        <p:nvPicPr>
          <p:cNvPr id="2050" name="Picture 2" descr="Acessórios para Instrumentos de Teclas | Guarani Musical">
            <a:extLst>
              <a:ext uri="{FF2B5EF4-FFF2-40B4-BE49-F238E27FC236}">
                <a16:creationId xmlns:a16="http://schemas.microsoft.com/office/drawing/2014/main" id="{C2BE3DD2-E150-D394-91B9-D9648ECCDF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648" y="3386101"/>
            <a:ext cx="2834148" cy="283414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uporte Teclado Musical Ibox Preto">
            <a:extLst>
              <a:ext uri="{FF2B5EF4-FFF2-40B4-BE49-F238E27FC236}">
                <a16:creationId xmlns:a16="http://schemas.microsoft.com/office/drawing/2014/main" id="{B4538FD4-AE11-ABE9-DD50-AAC0A02F5E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1250" y="3300304"/>
            <a:ext cx="2557616" cy="2919945"/>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m 3">
            <a:extLst>
              <a:ext uri="{FF2B5EF4-FFF2-40B4-BE49-F238E27FC236}">
                <a16:creationId xmlns:a16="http://schemas.microsoft.com/office/drawing/2014/main" id="{8A3E412A-DE23-8B07-DD50-DE19D0B5CC74}"/>
              </a:ext>
            </a:extLst>
          </p:cNvPr>
          <p:cNvPicPr>
            <a:picLocks noChangeAspect="1"/>
          </p:cNvPicPr>
          <p:nvPr/>
        </p:nvPicPr>
        <p:blipFill>
          <a:blip r:embed="rId5"/>
          <a:stretch>
            <a:fillRect/>
          </a:stretch>
        </p:blipFill>
        <p:spPr>
          <a:xfrm>
            <a:off x="8786321" y="3593331"/>
            <a:ext cx="2410161" cy="2419688"/>
          </a:xfrm>
          <a:prstGeom prst="rect">
            <a:avLst/>
          </a:prstGeom>
        </p:spPr>
      </p:pic>
    </p:spTree>
    <p:extLst>
      <p:ext uri="{BB962C8B-B14F-4D97-AF65-F5344CB8AC3E}">
        <p14:creationId xmlns:p14="http://schemas.microsoft.com/office/powerpoint/2010/main" val="12575748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5">
          <a:extLst>
            <a:ext uri="{FF2B5EF4-FFF2-40B4-BE49-F238E27FC236}">
              <a16:creationId xmlns:a16="http://schemas.microsoft.com/office/drawing/2014/main" id="{D9131261-D021-2432-78DF-F86CEB1233EB}"/>
            </a:ext>
          </a:extLst>
        </p:cNvPr>
        <p:cNvGrpSpPr/>
        <p:nvPr/>
      </p:nvGrpSpPr>
      <p:grpSpPr>
        <a:xfrm>
          <a:off x="0" y="0"/>
          <a:ext cx="0" cy="0"/>
          <a:chOff x="0" y="0"/>
          <a:chExt cx="0" cy="0"/>
        </a:xfrm>
      </p:grpSpPr>
      <p:sp>
        <p:nvSpPr>
          <p:cNvPr id="96" name="Google Shape;96;p4">
            <a:extLst>
              <a:ext uri="{FF2B5EF4-FFF2-40B4-BE49-F238E27FC236}">
                <a16:creationId xmlns:a16="http://schemas.microsoft.com/office/drawing/2014/main" id="{1804007A-3D6E-16CE-243C-AEC3D6DCEAB0}"/>
              </a:ext>
            </a:extLst>
          </p:cNvPr>
          <p:cNvSpPr txBox="1"/>
          <p:nvPr/>
        </p:nvSpPr>
        <p:spPr>
          <a:xfrm>
            <a:off x="735403" y="1545264"/>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err="1">
                <a:solidFill>
                  <a:srgbClr val="202124"/>
                </a:solidFill>
                <a:latin typeface="Roboto"/>
                <a:ea typeface="Roboto"/>
                <a:cs typeface="Roboto"/>
                <a:sym typeface="Roboto"/>
              </a:rPr>
              <a:t>Acordeon</a:t>
            </a:r>
            <a:r>
              <a:rPr lang="pt-BR" sz="1800" b="1" i="0" u="none" strike="noStrike" cap="none" dirty="0">
                <a:solidFill>
                  <a:srgbClr val="202124"/>
                </a:solidFill>
                <a:latin typeface="Roboto"/>
                <a:ea typeface="Roboto"/>
                <a:cs typeface="Roboto"/>
                <a:sym typeface="Roboto"/>
              </a:rPr>
              <a:t> e sanfona </a:t>
            </a:r>
            <a:r>
              <a:rPr lang="pt-BR" sz="1800" i="0" u="none" strike="noStrike" cap="none" dirty="0">
                <a:solidFill>
                  <a:srgbClr val="202124"/>
                </a:solidFill>
                <a:latin typeface="Roboto"/>
                <a:ea typeface="Roboto"/>
                <a:cs typeface="Roboto"/>
                <a:sym typeface="Roboto"/>
              </a:rPr>
              <a:t>são instrumentos musicais portáteis que possui dois teclados, semelhante ao do piano, ligado por um fole. Pode ser cromático, em que as teclas são usadas para produzir notas, comum em vários gêneros musicais, e baixo, usado para tocar linhas de baixo em uma música, usado mais música popular e orquestras.</a:t>
            </a:r>
          </a:p>
        </p:txBody>
      </p:sp>
      <p:sp>
        <p:nvSpPr>
          <p:cNvPr id="98" name="Google Shape;98;p4">
            <a:extLst>
              <a:ext uri="{FF2B5EF4-FFF2-40B4-BE49-F238E27FC236}">
                <a16:creationId xmlns:a16="http://schemas.microsoft.com/office/drawing/2014/main" id="{1E8D8794-060A-D7F8-98B1-68D8D7E9EFBD}"/>
              </a:ext>
            </a:extLst>
          </p:cNvPr>
          <p:cNvSpPr txBox="1"/>
          <p:nvPr/>
        </p:nvSpPr>
        <p:spPr>
          <a:xfrm>
            <a:off x="516194" y="396696"/>
            <a:ext cx="1094040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dirty="0">
                <a:solidFill>
                  <a:srgbClr val="202124"/>
                </a:solidFill>
                <a:latin typeface="Roboto"/>
                <a:ea typeface="Roboto"/>
                <a:cs typeface="Roboto"/>
                <a:sym typeface="Roboto"/>
              </a:rPr>
              <a:t>Instrumentos Musicais &gt; Tecla e </a:t>
            </a:r>
            <a:r>
              <a:rPr lang="pt-BR" sz="2400" dirty="0" err="1">
                <a:solidFill>
                  <a:srgbClr val="202124"/>
                </a:solidFill>
                <a:latin typeface="Roboto"/>
                <a:ea typeface="Roboto"/>
                <a:cs typeface="Roboto"/>
                <a:sym typeface="Roboto"/>
              </a:rPr>
              <a:t>Acessorios</a:t>
            </a:r>
            <a:r>
              <a:rPr lang="pt-BR" sz="2400" dirty="0">
                <a:solidFill>
                  <a:srgbClr val="202124"/>
                </a:solidFill>
                <a:latin typeface="Roboto"/>
                <a:ea typeface="Roboto"/>
                <a:cs typeface="Roboto"/>
                <a:sym typeface="Roboto"/>
              </a:rPr>
              <a:t> &gt; </a:t>
            </a:r>
            <a:r>
              <a:rPr lang="pt-BR" sz="2400" b="1" dirty="0" err="1">
                <a:solidFill>
                  <a:srgbClr val="202124"/>
                </a:solidFill>
                <a:latin typeface="Roboto"/>
                <a:ea typeface="Roboto"/>
                <a:cs typeface="Roboto"/>
                <a:sym typeface="Roboto"/>
              </a:rPr>
              <a:t>Acordeon</a:t>
            </a:r>
            <a:r>
              <a:rPr lang="pt-BR" sz="2400" b="1" dirty="0">
                <a:solidFill>
                  <a:srgbClr val="202124"/>
                </a:solidFill>
                <a:latin typeface="Roboto"/>
                <a:ea typeface="Roboto"/>
                <a:cs typeface="Roboto"/>
                <a:sym typeface="Roboto"/>
              </a:rPr>
              <a:t> e Sanfona</a:t>
            </a:r>
            <a:endParaRPr lang="pt-BR" sz="1400" b="1" i="0" u="none" strike="noStrike" cap="none" dirty="0">
              <a:solidFill>
                <a:srgbClr val="000000"/>
              </a:solidFill>
              <a:latin typeface="Arial"/>
              <a:ea typeface="Arial"/>
              <a:cs typeface="Arial"/>
              <a:sym typeface="Arial"/>
            </a:endParaRPr>
          </a:p>
        </p:txBody>
      </p:sp>
      <p:pic>
        <p:nvPicPr>
          <p:cNvPr id="8194" name="Picture 2" descr="O acordeon: um instrumento musical icônico e versátil. | Luggi Instrumentos  Musicais">
            <a:extLst>
              <a:ext uri="{FF2B5EF4-FFF2-40B4-BE49-F238E27FC236}">
                <a16:creationId xmlns:a16="http://schemas.microsoft.com/office/drawing/2014/main" id="{90C6B18F-04BF-B9FE-BFF0-4B7F34580E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34" y="3642555"/>
            <a:ext cx="4173179" cy="2790350"/>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Acordeon Digital MIDI 37 Teclas 120 Baixos V-Accordion Roland FR-4x Vermelho">
            <a:extLst>
              <a:ext uri="{FF2B5EF4-FFF2-40B4-BE49-F238E27FC236}">
                <a16:creationId xmlns:a16="http://schemas.microsoft.com/office/drawing/2014/main" id="{F6759222-322A-D962-C892-EAC536C24B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47892" y="3266764"/>
            <a:ext cx="3361403" cy="3361403"/>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Acordeon Michael 80 Baixos Vermelho ACM8007N Prd">
            <a:extLst>
              <a:ext uri="{FF2B5EF4-FFF2-40B4-BE49-F238E27FC236}">
                <a16:creationId xmlns:a16="http://schemas.microsoft.com/office/drawing/2014/main" id="{B42C73AC-DD6D-CCA4-E1EC-96FA1377D6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10560" y="3462028"/>
            <a:ext cx="2970877" cy="2970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50210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5">
          <a:extLst>
            <a:ext uri="{FF2B5EF4-FFF2-40B4-BE49-F238E27FC236}">
              <a16:creationId xmlns:a16="http://schemas.microsoft.com/office/drawing/2014/main" id="{86EE7EAC-CFEE-FBCE-3F2B-02635F80CD3C}"/>
            </a:ext>
          </a:extLst>
        </p:cNvPr>
        <p:cNvGrpSpPr/>
        <p:nvPr/>
      </p:nvGrpSpPr>
      <p:grpSpPr>
        <a:xfrm>
          <a:off x="0" y="0"/>
          <a:ext cx="0" cy="0"/>
          <a:chOff x="0" y="0"/>
          <a:chExt cx="0" cy="0"/>
        </a:xfrm>
      </p:grpSpPr>
      <p:sp>
        <p:nvSpPr>
          <p:cNvPr id="96" name="Google Shape;96;p4">
            <a:extLst>
              <a:ext uri="{FF2B5EF4-FFF2-40B4-BE49-F238E27FC236}">
                <a16:creationId xmlns:a16="http://schemas.microsoft.com/office/drawing/2014/main" id="{AC9514EA-8275-421C-996E-2262166E6DDC}"/>
              </a:ext>
            </a:extLst>
          </p:cNvPr>
          <p:cNvSpPr txBox="1"/>
          <p:nvPr/>
        </p:nvSpPr>
        <p:spPr>
          <a:xfrm>
            <a:off x="735403" y="1383031"/>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dirty="0">
                <a:solidFill>
                  <a:srgbClr val="202124"/>
                </a:solidFill>
                <a:latin typeface="Roboto"/>
                <a:ea typeface="Roboto"/>
                <a:cs typeface="Roboto"/>
                <a:sym typeface="Roboto"/>
              </a:rPr>
              <a:t>Entram em </a:t>
            </a:r>
            <a:r>
              <a:rPr lang="pt-BR" sz="1800" b="1" dirty="0">
                <a:solidFill>
                  <a:srgbClr val="202124"/>
                </a:solidFill>
                <a:latin typeface="Roboto"/>
                <a:ea typeface="Roboto"/>
                <a:cs typeface="Roboto"/>
                <a:sym typeface="Roboto"/>
              </a:rPr>
              <a:t>outros instrumentos de tecla </a:t>
            </a:r>
            <a:r>
              <a:rPr lang="pt-BR" sz="1800" dirty="0">
                <a:solidFill>
                  <a:srgbClr val="202124"/>
                </a:solidFill>
                <a:latin typeface="Roboto"/>
                <a:ea typeface="Roboto"/>
                <a:cs typeface="Roboto"/>
                <a:sym typeface="Roboto"/>
              </a:rPr>
              <a:t>os instrumentos musicais de tecla que não estão descritos em nossa árvore de categorias, como, por exemplo, carrilhão, </a:t>
            </a:r>
            <a:r>
              <a:rPr lang="pt-BR" sz="1800" dirty="0" err="1">
                <a:solidFill>
                  <a:srgbClr val="202124"/>
                </a:solidFill>
                <a:latin typeface="Roboto"/>
                <a:ea typeface="Roboto"/>
                <a:cs typeface="Roboto"/>
                <a:sym typeface="Roboto"/>
              </a:rPr>
              <a:t>celesta</a:t>
            </a:r>
            <a:r>
              <a:rPr lang="pt-BR" sz="1800" dirty="0">
                <a:solidFill>
                  <a:srgbClr val="202124"/>
                </a:solidFill>
                <a:latin typeface="Roboto"/>
                <a:ea typeface="Roboto"/>
                <a:cs typeface="Roboto"/>
                <a:sym typeface="Roboto"/>
              </a:rPr>
              <a:t>, </a:t>
            </a:r>
            <a:r>
              <a:rPr lang="pt-BR" sz="1800" dirty="0" err="1">
                <a:solidFill>
                  <a:srgbClr val="202124"/>
                </a:solidFill>
                <a:latin typeface="Roboto"/>
                <a:ea typeface="Roboto"/>
                <a:cs typeface="Roboto"/>
                <a:sym typeface="Roboto"/>
              </a:rPr>
              <a:t>cembalo</a:t>
            </a:r>
            <a:r>
              <a:rPr lang="pt-BR" sz="1800" dirty="0">
                <a:solidFill>
                  <a:srgbClr val="202124"/>
                </a:solidFill>
                <a:latin typeface="Roboto"/>
                <a:ea typeface="Roboto"/>
                <a:cs typeface="Roboto"/>
                <a:sym typeface="Roboto"/>
              </a:rPr>
              <a:t>, clavicórdio, </a:t>
            </a:r>
            <a:r>
              <a:rPr lang="pt-BR" sz="1800" dirty="0" err="1">
                <a:solidFill>
                  <a:srgbClr val="202124"/>
                </a:solidFill>
                <a:latin typeface="Roboto"/>
                <a:ea typeface="Roboto"/>
                <a:cs typeface="Roboto"/>
                <a:sym typeface="Roboto"/>
              </a:rPr>
              <a:t>clavinet</a:t>
            </a:r>
            <a:r>
              <a:rPr lang="pt-BR" sz="1800" dirty="0">
                <a:solidFill>
                  <a:srgbClr val="202124"/>
                </a:solidFill>
                <a:latin typeface="Roboto"/>
                <a:ea typeface="Roboto"/>
                <a:cs typeface="Roboto"/>
                <a:sym typeface="Roboto"/>
              </a:rPr>
              <a:t>, concertina, escaleta, espineta, </a:t>
            </a:r>
            <a:r>
              <a:rPr lang="pt-BR" sz="1800" dirty="0" err="1">
                <a:solidFill>
                  <a:srgbClr val="202124"/>
                </a:solidFill>
                <a:latin typeface="Roboto"/>
                <a:ea typeface="Roboto"/>
                <a:cs typeface="Roboto"/>
                <a:sym typeface="Roboto"/>
              </a:rPr>
              <a:t>mellotron</a:t>
            </a:r>
            <a:r>
              <a:rPr lang="pt-BR" sz="1800" dirty="0">
                <a:solidFill>
                  <a:srgbClr val="202124"/>
                </a:solidFill>
                <a:latin typeface="Roboto"/>
                <a:ea typeface="Roboto"/>
                <a:cs typeface="Roboto"/>
                <a:sym typeface="Roboto"/>
              </a:rPr>
              <a:t>, ondas Martenot, </a:t>
            </a:r>
            <a:r>
              <a:rPr lang="pt-BR" sz="1800" dirty="0" err="1">
                <a:solidFill>
                  <a:srgbClr val="202124"/>
                </a:solidFill>
                <a:latin typeface="Roboto"/>
                <a:ea typeface="Roboto"/>
                <a:cs typeface="Roboto"/>
                <a:sym typeface="Roboto"/>
              </a:rPr>
              <a:t>sampler</a:t>
            </a:r>
            <a:r>
              <a:rPr lang="pt-BR" sz="1800" dirty="0">
                <a:solidFill>
                  <a:srgbClr val="202124"/>
                </a:solidFill>
                <a:latin typeface="Roboto"/>
                <a:ea typeface="Roboto"/>
                <a:cs typeface="Roboto"/>
                <a:sym typeface="Roboto"/>
              </a:rPr>
              <a:t>, etc.</a:t>
            </a:r>
            <a:endParaRPr lang="pt-BR" sz="1800" i="0" u="none" strike="noStrike" cap="none" dirty="0">
              <a:solidFill>
                <a:srgbClr val="202124"/>
              </a:solidFill>
              <a:latin typeface="Roboto"/>
              <a:ea typeface="Roboto"/>
              <a:cs typeface="Roboto"/>
              <a:sym typeface="Roboto"/>
            </a:endParaRPr>
          </a:p>
        </p:txBody>
      </p:sp>
      <p:sp>
        <p:nvSpPr>
          <p:cNvPr id="98" name="Google Shape;98;p4">
            <a:extLst>
              <a:ext uri="{FF2B5EF4-FFF2-40B4-BE49-F238E27FC236}">
                <a16:creationId xmlns:a16="http://schemas.microsoft.com/office/drawing/2014/main" id="{B0C6C30E-DFF4-995C-8071-C921215EA6D2}"/>
              </a:ext>
            </a:extLst>
          </p:cNvPr>
          <p:cNvSpPr txBox="1"/>
          <p:nvPr/>
        </p:nvSpPr>
        <p:spPr>
          <a:xfrm>
            <a:off x="625798" y="416038"/>
            <a:ext cx="1094040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Instrumentos Musicais &gt; Tecla e </a:t>
            </a:r>
            <a:r>
              <a:rPr lang="pt-BR" sz="2400" b="0" i="0" u="none" strike="noStrike" cap="none" dirty="0" err="1">
                <a:solidFill>
                  <a:srgbClr val="202124"/>
                </a:solidFill>
                <a:latin typeface="Roboto"/>
                <a:ea typeface="Roboto"/>
                <a:cs typeface="Roboto"/>
                <a:sym typeface="Roboto"/>
              </a:rPr>
              <a:t>Acessorios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Outros Instrumentos de Tecla</a:t>
            </a:r>
            <a:endParaRPr lang="pt-BR" sz="1400" b="1" i="0" u="none" strike="noStrike" cap="none" dirty="0">
              <a:solidFill>
                <a:srgbClr val="000000"/>
              </a:solidFill>
              <a:latin typeface="Arial"/>
              <a:ea typeface="Arial"/>
              <a:cs typeface="Arial"/>
              <a:sym typeface="Arial"/>
            </a:endParaRPr>
          </a:p>
        </p:txBody>
      </p:sp>
      <p:pic>
        <p:nvPicPr>
          <p:cNvPr id="9218" name="Picture 2" descr="What's the Best Sampler for Me? | Buyer's Guide">
            <a:extLst>
              <a:ext uri="{FF2B5EF4-FFF2-40B4-BE49-F238E27FC236}">
                <a16:creationId xmlns:a16="http://schemas.microsoft.com/office/drawing/2014/main" id="{CC912341-2F33-9377-05FE-2550BC3A14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41064" y="2821703"/>
            <a:ext cx="2283169" cy="2283169"/>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Ondas Martenot - Blogmax">
            <a:extLst>
              <a:ext uri="{FF2B5EF4-FFF2-40B4-BE49-F238E27FC236}">
                <a16:creationId xmlns:a16="http://schemas.microsoft.com/office/drawing/2014/main" id="{848705DE-0589-6331-29FA-FA82745E09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23051" y="2602828"/>
            <a:ext cx="2312394" cy="2720917"/>
          </a:xfrm>
          <a:prstGeom prst="rect">
            <a:avLst/>
          </a:prstGeom>
          <a:noFill/>
          <a:extLst>
            <a:ext uri="{909E8E84-426E-40DD-AFC4-6F175D3DCCD1}">
              <a14:hiddenFill xmlns:a14="http://schemas.microsoft.com/office/drawing/2010/main">
                <a:solidFill>
                  <a:srgbClr val="FFFFFF"/>
                </a:solidFill>
              </a14:hiddenFill>
            </a:ext>
          </a:extLst>
        </p:spPr>
      </p:pic>
      <p:pic>
        <p:nvPicPr>
          <p:cNvPr id="9226" name="Picture 10" descr="Celesta – Instrument, History, Sound &amp; More (2020) | Schiedmayer Celesta  GmbH">
            <a:extLst>
              <a:ext uri="{FF2B5EF4-FFF2-40B4-BE49-F238E27FC236}">
                <a16:creationId xmlns:a16="http://schemas.microsoft.com/office/drawing/2014/main" id="{B92A80E1-8505-8CD5-3511-D379A434964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4336" r="17321"/>
          <a:stretch/>
        </p:blipFill>
        <p:spPr bwMode="auto">
          <a:xfrm>
            <a:off x="392055" y="2687938"/>
            <a:ext cx="2612482" cy="2550703"/>
          </a:xfrm>
          <a:prstGeom prst="rect">
            <a:avLst/>
          </a:prstGeom>
          <a:noFill/>
          <a:extLst>
            <a:ext uri="{909E8E84-426E-40DD-AFC4-6F175D3DCCD1}">
              <a14:hiddenFill xmlns:a14="http://schemas.microsoft.com/office/drawing/2010/main">
                <a:solidFill>
                  <a:srgbClr val="FFFFFF"/>
                </a:solidFill>
              </a14:hiddenFill>
            </a:ext>
          </a:extLst>
        </p:spPr>
      </p:pic>
      <p:pic>
        <p:nvPicPr>
          <p:cNvPr id="9228" name="Picture 12" descr="Carrilhão Torelli 24 Notas Em Alumínio Natural - O Acústico - Referência em  instrumentos musicais na internet">
            <a:extLst>
              <a:ext uri="{FF2B5EF4-FFF2-40B4-BE49-F238E27FC236}">
                <a16:creationId xmlns:a16="http://schemas.microsoft.com/office/drawing/2014/main" id="{639B65EB-DCDB-9CBD-FCC2-9ED56ADC89CC}"/>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23226" b="18495"/>
          <a:stretch/>
        </p:blipFill>
        <p:spPr bwMode="auto">
          <a:xfrm>
            <a:off x="7435445" y="4921697"/>
            <a:ext cx="2857501" cy="1665339"/>
          </a:xfrm>
          <a:prstGeom prst="rect">
            <a:avLst/>
          </a:prstGeom>
          <a:noFill/>
          <a:extLst>
            <a:ext uri="{909E8E84-426E-40DD-AFC4-6F175D3DCCD1}">
              <a14:hiddenFill xmlns:a14="http://schemas.microsoft.com/office/drawing/2010/main">
                <a:solidFill>
                  <a:srgbClr val="FFFFFF"/>
                </a:solidFill>
              </a14:hiddenFill>
            </a:ext>
          </a:extLst>
        </p:spPr>
      </p:pic>
      <p:pic>
        <p:nvPicPr>
          <p:cNvPr id="9230" name="Picture 14" descr="ESCALETA 32 TECLAS SPRING COM BAG SG32 AZUL">
            <a:extLst>
              <a:ext uri="{FF2B5EF4-FFF2-40B4-BE49-F238E27FC236}">
                <a16:creationId xmlns:a16="http://schemas.microsoft.com/office/drawing/2014/main" id="{F184BF92-BCCF-1A1D-9170-6DB797315D0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86022" y="4362902"/>
            <a:ext cx="2224134" cy="22241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8631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5">
          <a:extLst>
            <a:ext uri="{FF2B5EF4-FFF2-40B4-BE49-F238E27FC236}">
              <a16:creationId xmlns:a16="http://schemas.microsoft.com/office/drawing/2014/main" id="{EABDF9FD-2CB6-43BA-7BE9-C25726B23B62}"/>
            </a:ext>
          </a:extLst>
        </p:cNvPr>
        <p:cNvGrpSpPr/>
        <p:nvPr/>
      </p:nvGrpSpPr>
      <p:grpSpPr>
        <a:xfrm>
          <a:off x="0" y="0"/>
          <a:ext cx="0" cy="0"/>
          <a:chOff x="0" y="0"/>
          <a:chExt cx="0" cy="0"/>
        </a:xfrm>
      </p:grpSpPr>
      <p:sp>
        <p:nvSpPr>
          <p:cNvPr id="96" name="Google Shape;96;p4">
            <a:extLst>
              <a:ext uri="{FF2B5EF4-FFF2-40B4-BE49-F238E27FC236}">
                <a16:creationId xmlns:a16="http://schemas.microsoft.com/office/drawing/2014/main" id="{C857E3D8-964E-AC1D-B8C4-3226D1AB0C3A}"/>
              </a:ext>
            </a:extLst>
          </p:cNvPr>
          <p:cNvSpPr txBox="1"/>
          <p:nvPr/>
        </p:nvSpPr>
        <p:spPr>
          <a:xfrm>
            <a:off x="735403" y="1383031"/>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Piano</a:t>
            </a:r>
            <a:r>
              <a:rPr lang="pt-BR" sz="1800" i="0" u="none" strike="noStrike" cap="none" dirty="0">
                <a:solidFill>
                  <a:srgbClr val="202124"/>
                </a:solidFill>
                <a:latin typeface="Roboto"/>
                <a:ea typeface="Roboto"/>
                <a:cs typeface="Roboto"/>
                <a:sym typeface="Roboto"/>
              </a:rPr>
              <a:t> é um instrumento musical em que a produção sonora é dada pela percussão de cordas por martelos de madeira revestidos com feltro, acionados por um teclado de 88 teclas brancas e pretas. Seu som é acústico e amplificado fisicamente.</a:t>
            </a:r>
          </a:p>
        </p:txBody>
      </p:sp>
      <p:sp>
        <p:nvSpPr>
          <p:cNvPr id="98" name="Google Shape;98;p4">
            <a:extLst>
              <a:ext uri="{FF2B5EF4-FFF2-40B4-BE49-F238E27FC236}">
                <a16:creationId xmlns:a16="http://schemas.microsoft.com/office/drawing/2014/main" id="{D454E529-F8C8-103C-382A-4F68366173B0}"/>
              </a:ext>
            </a:extLst>
          </p:cNvPr>
          <p:cNvSpPr txBox="1"/>
          <p:nvPr/>
        </p:nvSpPr>
        <p:spPr>
          <a:xfrm>
            <a:off x="516194" y="396696"/>
            <a:ext cx="1094040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Instrumentos Musicais &gt; Tecla e </a:t>
            </a:r>
            <a:r>
              <a:rPr lang="pt-BR" sz="2400" b="0" i="0" u="none" strike="noStrike" cap="none" dirty="0" err="1">
                <a:solidFill>
                  <a:srgbClr val="202124"/>
                </a:solidFill>
                <a:latin typeface="Roboto"/>
                <a:ea typeface="Roboto"/>
                <a:cs typeface="Roboto"/>
                <a:sym typeface="Roboto"/>
              </a:rPr>
              <a:t>Acessorios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Piano</a:t>
            </a:r>
            <a:endParaRPr lang="pt-BR" sz="1400" b="1" i="0" u="none" strike="noStrike" cap="none" dirty="0">
              <a:solidFill>
                <a:srgbClr val="000000"/>
              </a:solidFill>
              <a:latin typeface="Arial"/>
              <a:ea typeface="Arial"/>
              <a:cs typeface="Arial"/>
              <a:sym typeface="Arial"/>
            </a:endParaRPr>
          </a:p>
        </p:txBody>
      </p:sp>
      <p:pic>
        <p:nvPicPr>
          <p:cNvPr id="10242" name="Picture 2" descr="Piano Yamaha DGC1 ENST 1/4 Cauda Disklavier - INTERMEZZO">
            <a:extLst>
              <a:ext uri="{FF2B5EF4-FFF2-40B4-BE49-F238E27FC236}">
                <a16:creationId xmlns:a16="http://schemas.microsoft.com/office/drawing/2014/main" id="{790426B4-CD4D-D2CD-7EC3-B1B2706032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005" y="3169956"/>
            <a:ext cx="3291348" cy="3291348"/>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Yamaha U1 – A loja de PIANOS">
            <a:extLst>
              <a:ext uri="{FF2B5EF4-FFF2-40B4-BE49-F238E27FC236}">
                <a16:creationId xmlns:a16="http://schemas.microsoft.com/office/drawing/2014/main" id="{9ED285B0-0822-EB79-1602-5D9E30207E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04071" y="2805190"/>
            <a:ext cx="3822290" cy="3822290"/>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Piano Digital Yamaha YDP-165B Arius Preto 88 Teclas com Banco">
            <a:extLst>
              <a:ext uri="{FF2B5EF4-FFF2-40B4-BE49-F238E27FC236}">
                <a16:creationId xmlns:a16="http://schemas.microsoft.com/office/drawing/2014/main" id="{5D748F28-B411-BBC5-202C-C49C79FC59D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07695" y="3169956"/>
            <a:ext cx="3162300" cy="3162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38104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5">
          <a:extLst>
            <a:ext uri="{FF2B5EF4-FFF2-40B4-BE49-F238E27FC236}">
              <a16:creationId xmlns:a16="http://schemas.microsoft.com/office/drawing/2014/main" id="{751CA3DA-1F43-0FE8-C3AA-6D239D4C5803}"/>
            </a:ext>
          </a:extLst>
        </p:cNvPr>
        <p:cNvGrpSpPr/>
        <p:nvPr/>
      </p:nvGrpSpPr>
      <p:grpSpPr>
        <a:xfrm>
          <a:off x="0" y="0"/>
          <a:ext cx="0" cy="0"/>
          <a:chOff x="0" y="0"/>
          <a:chExt cx="0" cy="0"/>
        </a:xfrm>
      </p:grpSpPr>
      <p:sp>
        <p:nvSpPr>
          <p:cNvPr id="96" name="Google Shape;96;p4">
            <a:extLst>
              <a:ext uri="{FF2B5EF4-FFF2-40B4-BE49-F238E27FC236}">
                <a16:creationId xmlns:a16="http://schemas.microsoft.com/office/drawing/2014/main" id="{9071DDB2-5963-D45E-A999-04AD4DC237E5}"/>
              </a:ext>
            </a:extLst>
          </p:cNvPr>
          <p:cNvSpPr txBox="1"/>
          <p:nvPr/>
        </p:nvSpPr>
        <p:spPr>
          <a:xfrm>
            <a:off x="735403" y="1383031"/>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Teclado </a:t>
            </a:r>
            <a:r>
              <a:rPr lang="pt-BR" sz="1800" i="0" u="none" strike="noStrike" cap="none" dirty="0">
                <a:solidFill>
                  <a:srgbClr val="202124"/>
                </a:solidFill>
                <a:latin typeface="Roboto"/>
                <a:ea typeface="Roboto"/>
                <a:cs typeface="Roboto"/>
                <a:sym typeface="Roboto"/>
              </a:rPr>
              <a:t>é um instrumento musical de teclas, brancas e pretas, que executam melodias e notas. É eletrônico, com </a:t>
            </a:r>
            <a:r>
              <a:rPr lang="pt-BR" sz="1800" dirty="0">
                <a:solidFill>
                  <a:srgbClr val="202124"/>
                </a:solidFill>
                <a:latin typeface="Roboto"/>
                <a:ea typeface="Roboto"/>
                <a:cs typeface="Roboto"/>
                <a:sym typeface="Roboto"/>
              </a:rPr>
              <a:t>variação</a:t>
            </a:r>
            <a:r>
              <a:rPr lang="pt-BR" sz="1800" i="0" u="none" strike="noStrike" cap="none" dirty="0">
                <a:solidFill>
                  <a:srgbClr val="202124"/>
                </a:solidFill>
                <a:latin typeface="Roboto"/>
                <a:ea typeface="Roboto"/>
                <a:cs typeface="Roboto"/>
                <a:sym typeface="Roboto"/>
              </a:rPr>
              <a:t> de volume.</a:t>
            </a:r>
          </a:p>
        </p:txBody>
      </p:sp>
      <p:sp>
        <p:nvSpPr>
          <p:cNvPr id="98" name="Google Shape;98;p4">
            <a:extLst>
              <a:ext uri="{FF2B5EF4-FFF2-40B4-BE49-F238E27FC236}">
                <a16:creationId xmlns:a16="http://schemas.microsoft.com/office/drawing/2014/main" id="{39FF1FF7-C08D-3891-8EAC-00339CDC43EB}"/>
              </a:ext>
            </a:extLst>
          </p:cNvPr>
          <p:cNvSpPr txBox="1"/>
          <p:nvPr/>
        </p:nvSpPr>
        <p:spPr>
          <a:xfrm>
            <a:off x="516194" y="396696"/>
            <a:ext cx="1094040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Instrumentos Musicais &gt; Tecla e </a:t>
            </a:r>
            <a:r>
              <a:rPr lang="pt-BR" sz="2400" b="0" i="0" u="none" strike="noStrike" cap="none" dirty="0" err="1">
                <a:solidFill>
                  <a:srgbClr val="202124"/>
                </a:solidFill>
                <a:latin typeface="Roboto"/>
                <a:ea typeface="Roboto"/>
                <a:cs typeface="Roboto"/>
                <a:sym typeface="Roboto"/>
              </a:rPr>
              <a:t>Acessorios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Teclado</a:t>
            </a:r>
          </a:p>
        </p:txBody>
      </p:sp>
      <p:pic>
        <p:nvPicPr>
          <p:cNvPr id="11268" name="Picture 4" descr="Teclado Yamaha PSR-EW320 Portátil Preto">
            <a:extLst>
              <a:ext uri="{FF2B5EF4-FFF2-40B4-BE49-F238E27FC236}">
                <a16:creationId xmlns:a16="http://schemas.microsoft.com/office/drawing/2014/main" id="{9D12110E-7EB2-C725-17E0-83640E2F6F3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5054" b="34193"/>
          <a:stretch/>
        </p:blipFill>
        <p:spPr bwMode="auto">
          <a:xfrm>
            <a:off x="735403" y="3597628"/>
            <a:ext cx="5518355" cy="1697043"/>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Kit Teclado Casio CTK3500 Arranjador Musical 5/8 Preto Com Suporte X10 -  Delmusico">
            <a:extLst>
              <a:ext uri="{FF2B5EF4-FFF2-40B4-BE49-F238E27FC236}">
                <a16:creationId xmlns:a16="http://schemas.microsoft.com/office/drawing/2014/main" id="{9E6E584B-1B70-D13C-8EF4-9DA2BCEFA8D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112" r="12981"/>
          <a:stretch/>
        </p:blipFill>
        <p:spPr bwMode="auto">
          <a:xfrm>
            <a:off x="7108723" y="2160388"/>
            <a:ext cx="3613355" cy="4078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2249082"/>
      </p:ext>
    </p:extLst>
  </p:cSld>
  <p:clrMapOvr>
    <a:masterClrMapping/>
  </p:clrMapOvr>
</p:sld>
</file>

<file path=ppt/theme/theme1.xml><?xml version="1.0" encoding="utf-8"?>
<a:theme xmlns:a="http://schemas.openxmlformats.org/drawingml/2006/main" name="Tema do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710</TotalTime>
  <Words>844</Words>
  <Application>Microsoft Office PowerPoint</Application>
  <PresentationFormat>Widescreen</PresentationFormat>
  <Paragraphs>45</Paragraphs>
  <Slides>15</Slides>
  <Notes>15</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15</vt:i4>
      </vt:variant>
    </vt:vector>
  </HeadingPairs>
  <TitlesOfParts>
    <vt:vector size="19" baseType="lpstr">
      <vt:lpstr>Roboto</vt:lpstr>
      <vt:lpstr>Calibri</vt:lpstr>
      <vt:lpstr>Arial</vt:lpstr>
      <vt:lpstr>Tema do Office</vt:lpstr>
      <vt:lpstr>Instrumentos Musicais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Título do material</dc:title>
  <dc:creator>andressa.venesia@neotrust.com.br</dc:creator>
  <cp:lastModifiedBy>Ilse Celia Silva Montalvao</cp:lastModifiedBy>
  <cp:revision>128</cp:revision>
  <dcterms:created xsi:type="dcterms:W3CDTF">2022-03-17T13:44:08Z</dcterms:created>
  <dcterms:modified xsi:type="dcterms:W3CDTF">2024-12-19T18:50:51Z</dcterms:modified>
</cp:coreProperties>
</file>