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6"/>
  </p:notesMasterIdLst>
  <p:sldIdLst>
    <p:sldId id="256" r:id="rId2"/>
    <p:sldId id="257" r:id="rId3"/>
    <p:sldId id="280" r:id="rId4"/>
    <p:sldId id="259" r:id="rId5"/>
    <p:sldId id="283" r:id="rId6"/>
    <p:sldId id="260" r:id="rId7"/>
    <p:sldId id="261" r:id="rId8"/>
    <p:sldId id="281" r:id="rId9"/>
    <p:sldId id="282" r:id="rId10"/>
    <p:sldId id="284" r:id="rId11"/>
    <p:sldId id="295" r:id="rId12"/>
    <p:sldId id="286" r:id="rId13"/>
    <p:sldId id="287" r:id="rId14"/>
    <p:sldId id="288" r:id="rId15"/>
    <p:sldId id="289" r:id="rId16"/>
    <p:sldId id="290" r:id="rId17"/>
    <p:sldId id="291" r:id="rId18"/>
    <p:sldId id="293" r:id="rId19"/>
    <p:sldId id="296" r:id="rId20"/>
    <p:sldId id="297" r:id="rId21"/>
    <p:sldId id="298" r:id="rId22"/>
    <p:sldId id="285" r:id="rId23"/>
    <p:sldId id="258" r:id="rId24"/>
    <p:sldId id="292" r:id="rId2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9" roundtripDataSignature="AMtx7mhzRCabj7gPSpbikvIeBzs8aHL9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3747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3" name="Google Shape;1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411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9611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1146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4390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041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8190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42508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92124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49422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12774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59525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3438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102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41582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09948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51792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5" name="Google Shape;9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1533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2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3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3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3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4"/>
          <p:cNvSpPr>
            <a:spLocks noGrp="1"/>
          </p:cNvSpPr>
          <p:nvPr>
            <p:ph type="pic" idx="2"/>
          </p:nvPr>
        </p:nvSpPr>
        <p:spPr>
          <a:xfrm>
            <a:off x="5183188" y="987425"/>
            <a:ext cx="6172200" cy="4873625"/>
          </a:xfrm>
          <a:prstGeom prst="rect">
            <a:avLst/>
          </a:prstGeom>
          <a:noFill/>
          <a:ln>
            <a:noFill/>
          </a:ln>
        </p:spPr>
      </p:sp>
      <p:sp>
        <p:nvSpPr>
          <p:cNvPr id="64" name="Google Shape;64;p3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3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2.jpg"/><Relationship Id="rId5" Type="http://schemas.openxmlformats.org/officeDocument/2006/relationships/image" Target="../media/image41.png"/><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jpg"/><Relationship Id="rId4" Type="http://schemas.openxmlformats.org/officeDocument/2006/relationships/image" Target="../media/image44.png"/></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2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s>
</file>

<file path=ppt/slides/_rels/slide2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4.png"/></Relationships>
</file>

<file path=ppt/slides/_rels/slide2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68.png"/><Relationship Id="rId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3539613" y="1396828"/>
            <a:ext cx="4372287" cy="1015622"/>
          </a:xfrm>
          <a:prstGeom prst="rect">
            <a:avLst/>
          </a:prstGeom>
          <a:noFill/>
          <a:ln>
            <a:noFill/>
          </a:ln>
        </p:spPr>
        <p:txBody>
          <a:bodyPr spcFirstLastPara="1" wrap="square" lIns="91425" tIns="45700" rIns="91425" bIns="45700" anchor="b" anchorCtr="0">
            <a:spAutoFit/>
          </a:bodyPr>
          <a:lstStyle/>
          <a:p>
            <a:pPr marL="0" lvl="0" indent="0" rtl="0">
              <a:lnSpc>
                <a:spcPct val="10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Farináceos</a:t>
            </a:r>
            <a:endParaRPr b="1" dirty="0">
              <a:latin typeface="Roboto" panose="02000000000000000000" pitchFamily="2" charset="0"/>
              <a:ea typeface="Roboto" panose="02000000000000000000" pitchFamily="2" charset="0"/>
              <a:cs typeface="Roboto" panose="02000000000000000000" pitchFamily="2" charset="0"/>
            </a:endParaRPr>
          </a:p>
        </p:txBody>
      </p:sp>
      <p:pic>
        <p:nvPicPr>
          <p:cNvPr id="85" name="Google Shape;85;p1"/>
          <p:cNvPicPr preferRelativeResize="0"/>
          <p:nvPr/>
        </p:nvPicPr>
        <p:blipFill rotWithShape="1">
          <a:blip r:embed="rId3">
            <a:alphaModFix/>
          </a:blip>
          <a:srcRect/>
          <a:stretch/>
        </p:blipFill>
        <p:spPr>
          <a:xfrm>
            <a:off x="319121" y="3114463"/>
            <a:ext cx="2822713" cy="2822713"/>
          </a:xfrm>
          <a:prstGeom prst="rect">
            <a:avLst/>
          </a:prstGeom>
          <a:noFill/>
          <a:ln>
            <a:noFill/>
          </a:ln>
        </p:spPr>
      </p:pic>
      <p:pic>
        <p:nvPicPr>
          <p:cNvPr id="86" name="Google Shape;86;p1"/>
          <p:cNvPicPr preferRelativeResize="0"/>
          <p:nvPr/>
        </p:nvPicPr>
        <p:blipFill rotWithShape="1">
          <a:blip r:embed="rId4">
            <a:alphaModFix/>
          </a:blip>
          <a:srcRect/>
          <a:stretch/>
        </p:blipFill>
        <p:spPr>
          <a:xfrm>
            <a:off x="2789684" y="2792393"/>
            <a:ext cx="3306316" cy="3306316"/>
          </a:xfrm>
          <a:prstGeom prst="rect">
            <a:avLst/>
          </a:prstGeom>
          <a:noFill/>
          <a:ln>
            <a:noFill/>
          </a:ln>
        </p:spPr>
      </p:pic>
      <p:pic>
        <p:nvPicPr>
          <p:cNvPr id="87" name="Google Shape;87;p1"/>
          <p:cNvPicPr preferRelativeResize="0"/>
          <p:nvPr/>
        </p:nvPicPr>
        <p:blipFill rotWithShape="1">
          <a:blip r:embed="rId5">
            <a:alphaModFix/>
          </a:blip>
          <a:srcRect/>
          <a:stretch/>
        </p:blipFill>
        <p:spPr>
          <a:xfrm>
            <a:off x="8627805" y="3114463"/>
            <a:ext cx="2386637" cy="2622660"/>
          </a:xfrm>
          <a:prstGeom prst="rect">
            <a:avLst/>
          </a:prstGeom>
          <a:noFill/>
          <a:ln>
            <a:noFill/>
          </a:ln>
        </p:spPr>
      </p:pic>
      <p:sp>
        <p:nvSpPr>
          <p:cNvPr id="88" name="Google Shape;88;p1"/>
          <p:cNvSpPr txBox="1"/>
          <p:nvPr/>
        </p:nvSpPr>
        <p:spPr>
          <a:xfrm>
            <a:off x="11134444" y="6396300"/>
            <a:ext cx="13608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pt-BR" sz="1800" b="1" dirty="0">
                <a:latin typeface="Roboto" panose="02000000000000000000" pitchFamily="2" charset="0"/>
                <a:ea typeface="Roboto" panose="02000000000000000000" pitchFamily="2" charset="0"/>
                <a:cs typeface="Roboto" panose="02000000000000000000" pitchFamily="2" charset="0"/>
                <a:sym typeface="Calibri"/>
              </a:rPr>
              <a:t>07/2024</a:t>
            </a:r>
            <a:endParaRPr sz="1800" b="1" dirty="0">
              <a:latin typeface="Roboto" panose="02000000000000000000" pitchFamily="2" charset="0"/>
              <a:ea typeface="Roboto" panose="02000000000000000000" pitchFamily="2" charset="0"/>
              <a:cs typeface="Roboto" panose="02000000000000000000" pitchFamily="2" charset="0"/>
              <a:sym typeface="Calibri"/>
            </a:endParaRPr>
          </a:p>
        </p:txBody>
      </p:sp>
      <p:pic>
        <p:nvPicPr>
          <p:cNvPr id="7" name="Imagem 6">
            <a:extLst>
              <a:ext uri="{FF2B5EF4-FFF2-40B4-BE49-F238E27FC236}">
                <a16:creationId xmlns:a16="http://schemas.microsoft.com/office/drawing/2014/main" id="{4F687CE0-F051-98E3-D79F-319B91AAC76B}"/>
              </a:ext>
            </a:extLst>
          </p:cNvPr>
          <p:cNvPicPr>
            <a:picLocks noChangeAspect="1"/>
          </p:cNvPicPr>
          <p:nvPr/>
        </p:nvPicPr>
        <p:blipFill>
          <a:blip r:embed="rId6"/>
          <a:stretch>
            <a:fillRect/>
          </a:stretch>
        </p:blipFill>
        <p:spPr>
          <a:xfrm>
            <a:off x="6151898" y="2963770"/>
            <a:ext cx="1943155" cy="292404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4" name="Google Shape;90;p2">
            <a:extLst>
              <a:ext uri="{FF2B5EF4-FFF2-40B4-BE49-F238E27FC236}">
                <a16:creationId xmlns:a16="http://schemas.microsoft.com/office/drawing/2014/main" id="{EE449DD3-C320-1C59-AAA0-30B6F8038517}"/>
              </a:ext>
            </a:extLst>
          </p:cNvPr>
          <p:cNvSpPr txBox="1"/>
          <p:nvPr/>
        </p:nvSpPr>
        <p:spPr>
          <a:xfrm>
            <a:off x="397563" y="667695"/>
            <a:ext cx="2227649"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5" name="Google Shape;91;p2">
            <a:extLst>
              <a:ext uri="{FF2B5EF4-FFF2-40B4-BE49-F238E27FC236}">
                <a16:creationId xmlns:a16="http://schemas.microsoft.com/office/drawing/2014/main" id="{1B9BA673-E951-0AB4-9F23-3469BCC95AE9}"/>
              </a:ext>
            </a:extLst>
          </p:cNvPr>
          <p:cNvSpPr txBox="1"/>
          <p:nvPr/>
        </p:nvSpPr>
        <p:spPr>
          <a:xfrm>
            <a:off x="397564" y="1577107"/>
            <a:ext cx="8535422" cy="28622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Cereal Vitaminado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t>
            </a:r>
            <a:r>
              <a:rPr lang="pt-BR" sz="1800" b="1" i="0" u="none" strike="noStrike" cap="none" dirty="0" err="1">
                <a:solidFill>
                  <a:srgbClr val="000000"/>
                </a:solidFill>
                <a:latin typeface="Roboto" panose="02000000000000000000" pitchFamily="2" charset="0"/>
                <a:ea typeface="Roboto" panose="02000000000000000000" pitchFamily="2" charset="0"/>
                <a:sym typeface="Arial"/>
              </a:rPr>
              <a:t>Amendoa</a:t>
            </a:r>
            <a:endParaRPr lang="pt-BR" sz="1800" b="1" i="0" u="none" strike="noStrike" cap="none" dirty="0">
              <a:solidFill>
                <a:srgbClr val="000000"/>
              </a:solidFill>
              <a:latin typeface="Roboto" panose="02000000000000000000" pitchFamily="2" charset="0"/>
              <a:ea typeface="Roboto" panose="02000000000000000000" pitchFamily="2" charset="0"/>
              <a:sym typeface="Arial"/>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Arroz</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Aveia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Centeio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Cevada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Empanar e de Rosca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t>
            </a:r>
            <a:r>
              <a:rPr lang="pt-BR" sz="1800" b="1" i="0" u="none" strike="noStrike" cap="none" dirty="0" err="1">
                <a:solidFill>
                  <a:srgbClr val="000000"/>
                </a:solidFill>
                <a:latin typeface="Roboto" panose="02000000000000000000" pitchFamily="2" charset="0"/>
                <a:ea typeface="Roboto" panose="02000000000000000000" pitchFamily="2" charset="0"/>
                <a:sym typeface="Arial"/>
              </a:rPr>
              <a:t>Feijao</a:t>
            </a:r>
            <a:r>
              <a:rPr lang="pt-BR" sz="1800" b="1" i="0" u="none" strike="noStrike" cap="none" dirty="0">
                <a:solidFill>
                  <a:srgbClr val="000000"/>
                </a:solidFill>
                <a:latin typeface="Roboto" panose="02000000000000000000" pitchFamily="2" charset="0"/>
                <a:ea typeface="Roboto" panose="02000000000000000000" pitchFamily="2" charset="0"/>
                <a:sym typeface="Arial"/>
              </a:rPr>
              <a:t> Branco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t>
            </a:r>
            <a:r>
              <a:rPr lang="pt-BR" sz="1800" b="1" i="0" u="none" strike="noStrike" cap="none" dirty="0" err="1">
                <a:solidFill>
                  <a:srgbClr val="000000"/>
                </a:solidFill>
                <a:latin typeface="Roboto" panose="02000000000000000000" pitchFamily="2" charset="0"/>
                <a:ea typeface="Roboto" panose="02000000000000000000" pitchFamily="2" charset="0"/>
                <a:sym typeface="Arial"/>
              </a:rPr>
              <a:t>Fuba</a:t>
            </a:r>
            <a:endParaRPr lang="pt-BR" sz="1800" b="1" i="0" u="none" strike="noStrike" cap="none" dirty="0">
              <a:solidFill>
                <a:srgbClr val="000000"/>
              </a:solidFill>
              <a:latin typeface="Roboto" panose="02000000000000000000" pitchFamily="2" charset="0"/>
              <a:ea typeface="Roboto" panose="02000000000000000000" pitchFamily="2" charset="0"/>
              <a:sym typeface="Arial"/>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t>
            </a:r>
            <a:r>
              <a:rPr lang="pt-BR" sz="1800" b="1" i="0" u="none" strike="noStrike" cap="none" dirty="0" err="1">
                <a:solidFill>
                  <a:srgbClr val="000000"/>
                </a:solidFill>
                <a:latin typeface="Roboto" panose="02000000000000000000" pitchFamily="2" charset="0"/>
                <a:ea typeface="Roboto" panose="02000000000000000000" pitchFamily="2" charset="0"/>
                <a:sym typeface="Arial"/>
              </a:rPr>
              <a:t>Grao</a:t>
            </a:r>
            <a:r>
              <a:rPr lang="pt-BR" sz="1800" b="1" i="0" u="none" strike="noStrike" cap="none" dirty="0">
                <a:solidFill>
                  <a:srgbClr val="000000"/>
                </a:solidFill>
                <a:latin typeface="Roboto" panose="02000000000000000000" pitchFamily="2" charset="0"/>
                <a:ea typeface="Roboto" panose="02000000000000000000" pitchFamily="2" charset="0"/>
                <a:sym typeface="Arial"/>
              </a:rPr>
              <a:t> de Bico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4" name="Google Shape;90;p2">
            <a:extLst>
              <a:ext uri="{FF2B5EF4-FFF2-40B4-BE49-F238E27FC236}">
                <a16:creationId xmlns:a16="http://schemas.microsoft.com/office/drawing/2014/main" id="{EE449DD3-C320-1C59-AAA0-30B6F8038517}"/>
              </a:ext>
            </a:extLst>
          </p:cNvPr>
          <p:cNvSpPr txBox="1"/>
          <p:nvPr/>
        </p:nvSpPr>
        <p:spPr>
          <a:xfrm>
            <a:off x="397563" y="667695"/>
            <a:ext cx="199167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5" name="Google Shape;91;p2">
            <a:extLst>
              <a:ext uri="{FF2B5EF4-FFF2-40B4-BE49-F238E27FC236}">
                <a16:creationId xmlns:a16="http://schemas.microsoft.com/office/drawing/2014/main" id="{1B9BA673-E951-0AB4-9F23-3469BCC95AE9}"/>
              </a:ext>
            </a:extLst>
          </p:cNvPr>
          <p:cNvSpPr txBox="1"/>
          <p:nvPr/>
        </p:nvSpPr>
        <p:spPr>
          <a:xfrm>
            <a:off x="397564" y="1577107"/>
            <a:ext cx="8535422" cy="258528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t>
            </a:r>
            <a:r>
              <a:rPr lang="pt-BR" sz="1800" b="1" i="0" u="none" strike="noStrike" cap="none" dirty="0" err="1">
                <a:solidFill>
                  <a:srgbClr val="000000"/>
                </a:solidFill>
                <a:latin typeface="Roboto" panose="02000000000000000000" pitchFamily="2" charset="0"/>
                <a:ea typeface="Roboto" panose="02000000000000000000" pitchFamily="2" charset="0"/>
                <a:sym typeface="Arial"/>
              </a:rPr>
              <a:t>Linhaca</a:t>
            </a:r>
            <a:endParaRPr lang="pt-BR" sz="1800" b="1" i="0" u="none" strike="noStrike" cap="none" dirty="0">
              <a:solidFill>
                <a:srgbClr val="000000"/>
              </a:solidFill>
              <a:latin typeface="Roboto" panose="02000000000000000000" pitchFamily="2" charset="0"/>
              <a:ea typeface="Roboto" panose="02000000000000000000" pitchFamily="2" charset="0"/>
              <a:sym typeface="Arial"/>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Mandioca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Milho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a:t>
            </a:r>
            <a:r>
              <a:rPr lang="pt-BR" sz="1800" b="1" i="0" u="none" strike="noStrike" cap="none" dirty="0" err="1">
                <a:solidFill>
                  <a:srgbClr val="000000"/>
                </a:solidFill>
                <a:latin typeface="Roboto" panose="02000000000000000000" pitchFamily="2" charset="0"/>
                <a:ea typeface="Roboto" panose="02000000000000000000" pitchFamily="2" charset="0"/>
                <a:sym typeface="Arial"/>
              </a:rPr>
              <a:t>Quinoa</a:t>
            </a:r>
            <a:endParaRPr lang="pt-BR" sz="1800" b="1" i="0" u="none" strike="noStrike" cap="none" dirty="0">
              <a:solidFill>
                <a:srgbClr val="000000"/>
              </a:solidFill>
              <a:latin typeface="Roboto" panose="02000000000000000000" pitchFamily="2" charset="0"/>
              <a:ea typeface="Roboto" panose="02000000000000000000" pitchFamily="2" charset="0"/>
              <a:sym typeface="Arial"/>
            </a:endParaRP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Soja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Trigo</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Farinha de Trigo para Kibe</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Farofa</a:t>
            </a:r>
          </a:p>
          <a:p>
            <a:pPr marL="0" marR="0" lvl="0" indent="0" algn="l" rtl="0">
              <a:lnSpc>
                <a:spcPct val="100000"/>
              </a:lnSpc>
              <a:spcBef>
                <a:spcPts val="0"/>
              </a:spcBef>
              <a:spcAft>
                <a:spcPts val="0"/>
              </a:spcAft>
              <a:buClr>
                <a:srgbClr val="000000"/>
              </a:buClr>
              <a:buSzPts val="1800"/>
              <a:buFont typeface="Arial"/>
              <a:buNone/>
            </a:pPr>
            <a:r>
              <a:rPr lang="pt-BR" sz="1800" i="0" u="none" strike="noStrike" cap="none" dirty="0">
                <a:solidFill>
                  <a:srgbClr val="000000"/>
                </a:solidFill>
                <a:latin typeface="Roboto" panose="02000000000000000000" pitchFamily="2" charset="0"/>
                <a:ea typeface="Roboto" panose="02000000000000000000" pitchFamily="2" charset="0"/>
                <a:sym typeface="Arial"/>
              </a:rPr>
              <a:t>Alimentos &gt; </a:t>
            </a:r>
            <a:r>
              <a:rPr lang="pt-BR" sz="1800" i="0" u="none" strike="noStrike" cap="none" dirty="0" err="1">
                <a:solidFill>
                  <a:srgbClr val="000000"/>
                </a:solidFill>
                <a:latin typeface="Roboto" panose="02000000000000000000" pitchFamily="2" charset="0"/>
                <a:ea typeface="Roboto" panose="02000000000000000000" pitchFamily="2" charset="0"/>
                <a:sym typeface="Arial"/>
              </a:rPr>
              <a:t>Farinaceos</a:t>
            </a:r>
            <a:r>
              <a:rPr lang="pt-BR" sz="1800" i="0" u="none" strike="noStrike" cap="none" dirty="0">
                <a:solidFill>
                  <a:srgbClr val="000000"/>
                </a:solidFill>
                <a:latin typeface="Roboto" panose="02000000000000000000" pitchFamily="2" charset="0"/>
                <a:ea typeface="Roboto" panose="02000000000000000000" pitchFamily="2" charset="0"/>
                <a:sym typeface="Arial"/>
              </a:rPr>
              <a:t> &gt; </a:t>
            </a:r>
            <a:r>
              <a:rPr lang="pt-BR" sz="1800" b="1" i="0" u="none" strike="noStrike" cap="none" dirty="0">
                <a:solidFill>
                  <a:srgbClr val="000000"/>
                </a:solidFill>
                <a:latin typeface="Roboto" panose="02000000000000000000" pitchFamily="2" charset="0"/>
                <a:ea typeface="Roboto" panose="02000000000000000000" pitchFamily="2" charset="0"/>
                <a:sym typeface="Arial"/>
              </a:rPr>
              <a:t>Mistura para Preparo Salgado</a:t>
            </a:r>
          </a:p>
        </p:txBody>
      </p:sp>
    </p:spTree>
    <p:extLst>
      <p:ext uri="{BB962C8B-B14F-4D97-AF65-F5344CB8AC3E}">
        <p14:creationId xmlns:p14="http://schemas.microsoft.com/office/powerpoint/2010/main" val="3510354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7" name="Google Shape;98;p4">
            <a:extLst>
              <a:ext uri="{FF2B5EF4-FFF2-40B4-BE49-F238E27FC236}">
                <a16:creationId xmlns:a16="http://schemas.microsoft.com/office/drawing/2014/main" id="{89448F23-A512-400D-D8B2-77B37D6D594A}"/>
              </a:ext>
            </a:extLst>
          </p:cNvPr>
          <p:cNvSpPr txBox="1"/>
          <p:nvPr/>
        </p:nvSpPr>
        <p:spPr>
          <a:xfrm>
            <a:off x="3121209" y="615586"/>
            <a:ext cx="594957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dirty="0">
                <a:solidFill>
                  <a:srgbClr val="202124"/>
                </a:solidFill>
                <a:latin typeface="Roboto"/>
                <a:ea typeface="Roboto"/>
                <a:cs typeface="Roboto"/>
                <a:sym typeface="Roboto"/>
              </a:rPr>
              <a:t>Farináceos</a:t>
            </a:r>
            <a:endParaRPr sz="1400" b="0" i="0" u="none" strike="noStrike" cap="none" dirty="0">
              <a:solidFill>
                <a:srgbClr val="000000"/>
              </a:solidFill>
              <a:latin typeface="Arial"/>
              <a:ea typeface="Arial"/>
              <a:cs typeface="Arial"/>
              <a:sym typeface="Arial"/>
            </a:endParaRPr>
          </a:p>
        </p:txBody>
      </p:sp>
      <p:sp>
        <p:nvSpPr>
          <p:cNvPr id="9" name="Google Shape;96;p4">
            <a:extLst>
              <a:ext uri="{FF2B5EF4-FFF2-40B4-BE49-F238E27FC236}">
                <a16:creationId xmlns:a16="http://schemas.microsoft.com/office/drawing/2014/main" id="{FD53D131-C1B6-ED8F-2CD9-15D66CDB0949}"/>
              </a:ext>
            </a:extLst>
          </p:cNvPr>
          <p:cNvSpPr txBox="1"/>
          <p:nvPr/>
        </p:nvSpPr>
        <p:spPr>
          <a:xfrm>
            <a:off x="735403" y="1898609"/>
            <a:ext cx="10721193" cy="341627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i="0" u="none" strike="noStrike" cap="none" dirty="0">
                <a:solidFill>
                  <a:srgbClr val="202124"/>
                </a:solidFill>
                <a:latin typeface="Roboto"/>
                <a:ea typeface="Roboto"/>
                <a:cs typeface="Roboto"/>
                <a:sym typeface="Roboto"/>
              </a:rPr>
              <a:t>farinha</a:t>
            </a:r>
            <a:r>
              <a:rPr lang="pt-BR" sz="1800" b="0" i="0" u="none" strike="noStrike" cap="none" dirty="0">
                <a:solidFill>
                  <a:srgbClr val="202124"/>
                </a:solidFill>
                <a:latin typeface="Roboto"/>
                <a:ea typeface="Roboto"/>
                <a:cs typeface="Roboto"/>
                <a:sym typeface="Roboto"/>
              </a:rPr>
              <a:t> é um pó desidratado rico em amido, utilizado na alimentação, produto obtido geralmente de cereais moídos, como trigo ou de outras partes vegetais, como a raiz da mandioca. Podem existir farinhas de diferentes cereais. A mais habitual é a farinha de trigo, elemento imprescindível para a elaboração do pão, macarrão, bolos e mingaus e outros alimentos.</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i="0" u="none" strike="noStrike" cap="none" dirty="0">
                <a:solidFill>
                  <a:srgbClr val="202124"/>
                </a:solidFill>
                <a:latin typeface="Roboto"/>
                <a:ea typeface="Roboto"/>
                <a:cs typeface="Roboto"/>
                <a:sym typeface="Roboto"/>
              </a:rPr>
              <a:t>polvilho</a:t>
            </a:r>
            <a:r>
              <a:rPr lang="pt-BR" sz="1800" b="0" i="0" u="none" strike="noStrike" cap="none" dirty="0">
                <a:solidFill>
                  <a:srgbClr val="202124"/>
                </a:solidFill>
                <a:latin typeface="Roboto"/>
                <a:ea typeface="Roboto"/>
                <a:cs typeface="Roboto"/>
                <a:sym typeface="Roboto"/>
              </a:rPr>
              <a:t>, também chamado de fécula de mandioca, carimã ou goma, é o amido da mandioca. Polvilho azedo é um tipo modificado por processo de fermentação e secagem solar, apresentando características bem diversas do polvilho doce. É utilizado para diversos fins culinários, como o preparo da massa para o pão-de-queijo e para a pamonha de carimã. </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Amido ou fécula é um carboidrato constituído principalmente de glicose com ligações glicosídicas. Este polissacarídeo é produzido pelas plantas verdes servindo como reservatório de energia. É o mais comum carboidrato na alimentação humana e é encontrado em grande quantidade de alimentos, como batatas, arroz e trigo, que podem ser produzidos como farináceos.</a:t>
            </a:r>
            <a:endParaRPr sz="1800" b="0" i="0" u="none" strike="noStrike" cap="none" dirty="0">
              <a:solidFill>
                <a:srgbClr val="202124"/>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321901" y="571341"/>
            <a:ext cx="796412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Cereal Vitaminado</a:t>
            </a: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0" y="1619484"/>
            <a:ext cx="10721193"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Cereais vitaminados</a:t>
            </a:r>
            <a:r>
              <a:rPr lang="pt-BR" sz="1800" i="0" u="none" strike="noStrike" cap="none" dirty="0">
                <a:solidFill>
                  <a:srgbClr val="202124"/>
                </a:solidFill>
                <a:latin typeface="Roboto"/>
                <a:ea typeface="Roboto"/>
                <a:cs typeface="Roboto"/>
                <a:sym typeface="Roboto"/>
              </a:rPr>
              <a:t> são ótimas fontes de energia para o corpo. Entram nesta categoria produtos como farinha láctea e Neston.</a:t>
            </a:r>
          </a:p>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Farinha láctea </a:t>
            </a:r>
            <a:r>
              <a:rPr lang="pt-BR" sz="1800" b="0" i="0" u="none" strike="noStrike" cap="none" dirty="0">
                <a:solidFill>
                  <a:srgbClr val="202124"/>
                </a:solidFill>
                <a:latin typeface="Roboto"/>
                <a:ea typeface="Roboto"/>
                <a:cs typeface="Roboto"/>
                <a:sym typeface="Roboto"/>
              </a:rPr>
              <a:t>é uma combinação de cereal e leite com vitaminas, ferro e zinco. A vitamina presente no alimento atua como antioxidante, aumenta a imunidade e a capacidade do corpo de absorver os mineiras e outras vitaminas.</a:t>
            </a:r>
          </a:p>
          <a:p>
            <a:pPr marL="0" marR="0" lvl="0" indent="457200" algn="just" rtl="0">
              <a:lnSpc>
                <a:spcPct val="100000"/>
              </a:lnSpc>
              <a:spcBef>
                <a:spcPts val="0"/>
              </a:spcBef>
              <a:spcAft>
                <a:spcPts val="0"/>
              </a:spcAft>
              <a:buClr>
                <a:srgbClr val="000000"/>
              </a:buClr>
              <a:buSzPts val="1800"/>
              <a:buFont typeface="Arial"/>
              <a:buNone/>
            </a:pPr>
            <a:r>
              <a:rPr lang="pt-BR" sz="1800" i="0" u="none" strike="noStrike" cap="none" dirty="0">
                <a:solidFill>
                  <a:srgbClr val="202124"/>
                </a:solidFill>
                <a:latin typeface="Roboto"/>
                <a:ea typeface="Roboto"/>
                <a:cs typeface="Roboto"/>
                <a:sym typeface="Roboto"/>
              </a:rPr>
              <a:t>Neston </a:t>
            </a:r>
            <a:r>
              <a:rPr lang="pt-BR" sz="1800" b="0" i="0" u="none" strike="noStrike" cap="none" dirty="0">
                <a:solidFill>
                  <a:srgbClr val="202124"/>
                </a:solidFill>
                <a:latin typeface="Roboto"/>
                <a:ea typeface="Roboto"/>
                <a:cs typeface="Roboto"/>
                <a:sym typeface="Roboto"/>
              </a:rPr>
              <a:t>é feito com cereal integral, além de conter fibras e ferro. Uma combinação perfeita de trigo, aveia e cevada para o preparo de vitaminas, tornando a vitamina ainda mais gostosa, além de ser uma opção completa quando misturado com leites e frutas.</a:t>
            </a:r>
          </a:p>
        </p:txBody>
      </p:sp>
      <p:pic>
        <p:nvPicPr>
          <p:cNvPr id="5" name="Google Shape;149;p8">
            <a:extLst>
              <a:ext uri="{FF2B5EF4-FFF2-40B4-BE49-F238E27FC236}">
                <a16:creationId xmlns:a16="http://schemas.microsoft.com/office/drawing/2014/main" id="{711B2054-DD36-667E-3ECF-3A050A6D4B9B}"/>
              </a:ext>
            </a:extLst>
          </p:cNvPr>
          <p:cNvPicPr preferRelativeResize="0"/>
          <p:nvPr/>
        </p:nvPicPr>
        <p:blipFill rotWithShape="1">
          <a:blip r:embed="rId3">
            <a:alphaModFix/>
          </a:blip>
          <a:srcRect/>
          <a:stretch/>
        </p:blipFill>
        <p:spPr>
          <a:xfrm>
            <a:off x="1068228" y="4201353"/>
            <a:ext cx="2038350" cy="2238375"/>
          </a:xfrm>
          <a:prstGeom prst="rect">
            <a:avLst/>
          </a:prstGeom>
          <a:noFill/>
          <a:ln>
            <a:noFill/>
          </a:ln>
        </p:spPr>
      </p:pic>
      <p:pic>
        <p:nvPicPr>
          <p:cNvPr id="6" name="Google Shape;150;p8">
            <a:extLst>
              <a:ext uri="{FF2B5EF4-FFF2-40B4-BE49-F238E27FC236}">
                <a16:creationId xmlns:a16="http://schemas.microsoft.com/office/drawing/2014/main" id="{9F0D6240-580C-0354-84D4-8279978FE39F}"/>
              </a:ext>
            </a:extLst>
          </p:cNvPr>
          <p:cNvPicPr preferRelativeResize="0"/>
          <p:nvPr/>
        </p:nvPicPr>
        <p:blipFill rotWithShape="1">
          <a:blip r:embed="rId4">
            <a:alphaModFix/>
          </a:blip>
          <a:srcRect/>
          <a:stretch/>
        </p:blipFill>
        <p:spPr>
          <a:xfrm>
            <a:off x="3910162" y="4110690"/>
            <a:ext cx="2038350" cy="2604214"/>
          </a:xfrm>
          <a:prstGeom prst="rect">
            <a:avLst/>
          </a:prstGeom>
          <a:noFill/>
          <a:ln>
            <a:noFill/>
          </a:ln>
        </p:spPr>
      </p:pic>
      <p:pic>
        <p:nvPicPr>
          <p:cNvPr id="7" name="Google Shape;151;p8">
            <a:extLst>
              <a:ext uri="{FF2B5EF4-FFF2-40B4-BE49-F238E27FC236}">
                <a16:creationId xmlns:a16="http://schemas.microsoft.com/office/drawing/2014/main" id="{ED57266E-3120-52F0-C2A3-B43EDE013E21}"/>
              </a:ext>
            </a:extLst>
          </p:cNvPr>
          <p:cNvPicPr preferRelativeResize="0"/>
          <p:nvPr/>
        </p:nvPicPr>
        <p:blipFill rotWithShape="1">
          <a:blip r:embed="rId5">
            <a:alphaModFix/>
          </a:blip>
          <a:srcRect/>
          <a:stretch/>
        </p:blipFill>
        <p:spPr>
          <a:xfrm>
            <a:off x="6600523" y="4212839"/>
            <a:ext cx="2009775" cy="2276475"/>
          </a:xfrm>
          <a:prstGeom prst="rect">
            <a:avLst/>
          </a:prstGeom>
          <a:noFill/>
          <a:ln>
            <a:noFill/>
          </a:ln>
        </p:spPr>
      </p:pic>
      <p:pic>
        <p:nvPicPr>
          <p:cNvPr id="11" name="Google Shape;152;p8">
            <a:extLst>
              <a:ext uri="{FF2B5EF4-FFF2-40B4-BE49-F238E27FC236}">
                <a16:creationId xmlns:a16="http://schemas.microsoft.com/office/drawing/2014/main" id="{5BD045B6-E932-5CB1-9A41-928B8196CC9F}"/>
              </a:ext>
            </a:extLst>
          </p:cNvPr>
          <p:cNvPicPr preferRelativeResize="0"/>
          <p:nvPr/>
        </p:nvPicPr>
        <p:blipFill rotWithShape="1">
          <a:blip r:embed="rId6">
            <a:alphaModFix/>
          </a:blip>
          <a:srcRect/>
          <a:stretch/>
        </p:blipFill>
        <p:spPr>
          <a:xfrm>
            <a:off x="9262309" y="4006684"/>
            <a:ext cx="2194283" cy="2427459"/>
          </a:xfrm>
          <a:prstGeom prst="rect">
            <a:avLst/>
          </a:prstGeom>
          <a:noFill/>
          <a:ln>
            <a:noFill/>
          </a:ln>
        </p:spPr>
      </p:pic>
    </p:spTree>
    <p:extLst>
      <p:ext uri="{BB962C8B-B14F-4D97-AF65-F5344CB8AC3E}">
        <p14:creationId xmlns:p14="http://schemas.microsoft.com/office/powerpoint/2010/main" val="2638684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7" name="Google Shape;117;p5"/>
          <p:cNvPicPr preferRelativeResize="0"/>
          <p:nvPr/>
        </p:nvPicPr>
        <p:blipFill rotWithShape="1">
          <a:blip r:embed="rId3">
            <a:alphaModFix/>
          </a:blip>
          <a:srcRect/>
          <a:stretch/>
        </p:blipFill>
        <p:spPr>
          <a:xfrm>
            <a:off x="1016461" y="3097609"/>
            <a:ext cx="3072641" cy="3072641"/>
          </a:xfrm>
          <a:prstGeom prst="rect">
            <a:avLst/>
          </a:prstGeom>
          <a:noFill/>
          <a:ln>
            <a:noFill/>
          </a:ln>
        </p:spPr>
      </p:pic>
      <p:pic>
        <p:nvPicPr>
          <p:cNvPr id="118" name="Google Shape;118;p5"/>
          <p:cNvPicPr preferRelativeResize="0"/>
          <p:nvPr/>
        </p:nvPicPr>
        <p:blipFill rotWithShape="1">
          <a:blip r:embed="rId4">
            <a:alphaModFix/>
          </a:blip>
          <a:srcRect/>
          <a:stretch/>
        </p:blipFill>
        <p:spPr>
          <a:xfrm>
            <a:off x="4684640" y="3222572"/>
            <a:ext cx="2822713" cy="2822713"/>
          </a:xfrm>
          <a:prstGeom prst="rect">
            <a:avLst/>
          </a:prstGeom>
          <a:noFill/>
          <a:ln>
            <a:noFill/>
          </a:ln>
        </p:spPr>
      </p:pic>
      <p:pic>
        <p:nvPicPr>
          <p:cNvPr id="119" name="Google Shape;119;p5"/>
          <p:cNvPicPr preferRelativeResize="0"/>
          <p:nvPr/>
        </p:nvPicPr>
        <p:blipFill rotWithShape="1">
          <a:blip r:embed="rId5">
            <a:alphaModFix/>
          </a:blip>
          <a:srcRect l="24823" r="25808"/>
          <a:stretch/>
        </p:blipFill>
        <p:spPr>
          <a:xfrm>
            <a:off x="8655725" y="3318357"/>
            <a:ext cx="2084179" cy="2631142"/>
          </a:xfrm>
          <a:prstGeom prst="rect">
            <a:avLst/>
          </a:prstGeom>
          <a:noFill/>
          <a:ln>
            <a:noFill/>
          </a:ln>
        </p:spPr>
      </p:pic>
      <p:sp>
        <p:nvSpPr>
          <p:cNvPr id="8" name="Google Shape;98;p4">
            <a:extLst>
              <a:ext uri="{FF2B5EF4-FFF2-40B4-BE49-F238E27FC236}">
                <a16:creationId xmlns:a16="http://schemas.microsoft.com/office/drawing/2014/main" id="{F162C64C-50F7-9759-9C3E-29A69D1AF1FC}"/>
              </a:ext>
            </a:extLst>
          </p:cNvPr>
          <p:cNvSpPr txBox="1"/>
          <p:nvPr/>
        </p:nvSpPr>
        <p:spPr>
          <a:xfrm>
            <a:off x="2806840" y="649356"/>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t>
            </a:r>
            <a:r>
              <a:rPr lang="pt-BR" sz="2400" b="1" i="0" u="none" strike="noStrike" cap="none" dirty="0" err="1">
                <a:solidFill>
                  <a:srgbClr val="202124"/>
                </a:solidFill>
                <a:latin typeface="Roboto"/>
                <a:ea typeface="Roboto"/>
                <a:cs typeface="Roboto"/>
                <a:sym typeface="Roboto"/>
              </a:rPr>
              <a:t>Amendoa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a:solidFill>
                  <a:srgbClr val="202124"/>
                </a:solidFill>
                <a:latin typeface="Roboto"/>
                <a:ea typeface="Roboto"/>
                <a:cs typeface="Roboto"/>
                <a:sym typeface="Roboto"/>
              </a:rPr>
              <a:t>amêndoa</a:t>
            </a:r>
            <a:r>
              <a:rPr lang="pt-BR" sz="1800" b="0" i="0" u="none" strike="noStrike" cap="none" dirty="0">
                <a:solidFill>
                  <a:srgbClr val="202124"/>
                </a:solidFill>
                <a:latin typeface="Roboto"/>
                <a:ea typeface="Roboto"/>
                <a:cs typeface="Roboto"/>
                <a:sym typeface="Roboto"/>
              </a:rPr>
              <a:t> é produzida a partir da moagem de amêndoas sem pele. Seu sabor é adocicado e sua textura variada, podendo ser granulada ou fina, como a farinha de trigo.</a:t>
            </a:r>
            <a:endParaRPr sz="1800" b="0" i="0" u="none" strike="noStrike" cap="none" dirty="0">
              <a:solidFill>
                <a:srgbClr val="202124"/>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7" name="Google Shape;127;p6" descr="Farinha de Arroz Sem Glúten Urbano 1kg - Casa Santa Luzia"/>
          <p:cNvPicPr preferRelativeResize="0"/>
          <p:nvPr/>
        </p:nvPicPr>
        <p:blipFill rotWithShape="1">
          <a:blip r:embed="rId3">
            <a:alphaModFix/>
          </a:blip>
          <a:srcRect/>
          <a:stretch/>
        </p:blipFill>
        <p:spPr>
          <a:xfrm>
            <a:off x="735403" y="3550505"/>
            <a:ext cx="2820849" cy="2820849"/>
          </a:xfrm>
          <a:prstGeom prst="rect">
            <a:avLst/>
          </a:prstGeom>
          <a:noFill/>
          <a:ln>
            <a:noFill/>
          </a:ln>
        </p:spPr>
      </p:pic>
      <p:pic>
        <p:nvPicPr>
          <p:cNvPr id="128" name="Google Shape;128;p6" descr="Farinha de Arroz Orgânica MÃE TERRA Pacote 200g | Pão de Açúcar"/>
          <p:cNvPicPr preferRelativeResize="0"/>
          <p:nvPr/>
        </p:nvPicPr>
        <p:blipFill rotWithShape="1">
          <a:blip r:embed="rId4">
            <a:alphaModFix/>
          </a:blip>
          <a:srcRect/>
          <a:stretch/>
        </p:blipFill>
        <p:spPr>
          <a:xfrm>
            <a:off x="3188145" y="3550505"/>
            <a:ext cx="2820849" cy="2820849"/>
          </a:xfrm>
          <a:prstGeom prst="rect">
            <a:avLst/>
          </a:prstGeom>
          <a:noFill/>
          <a:ln>
            <a:noFill/>
          </a:ln>
        </p:spPr>
      </p:pic>
      <p:pic>
        <p:nvPicPr>
          <p:cNvPr id="129" name="Google Shape;129;p6" descr="Farinha de Arroz Sem Glúten - 500g - Natural Life - Compre online |  Nutrição Inteligente"/>
          <p:cNvPicPr preferRelativeResize="0"/>
          <p:nvPr/>
        </p:nvPicPr>
        <p:blipFill rotWithShape="1">
          <a:blip r:embed="rId5">
            <a:alphaModFix/>
          </a:blip>
          <a:srcRect/>
          <a:stretch/>
        </p:blipFill>
        <p:spPr>
          <a:xfrm>
            <a:off x="5814901" y="3550505"/>
            <a:ext cx="2820849" cy="2820849"/>
          </a:xfrm>
          <a:prstGeom prst="rect">
            <a:avLst/>
          </a:prstGeom>
          <a:noFill/>
          <a:ln>
            <a:noFill/>
          </a:ln>
        </p:spPr>
      </p:pic>
      <p:pic>
        <p:nvPicPr>
          <p:cNvPr id="130" name="Google Shape;130;p6"/>
          <p:cNvPicPr preferRelativeResize="0"/>
          <p:nvPr/>
        </p:nvPicPr>
        <p:blipFill rotWithShape="1">
          <a:blip r:embed="rId6">
            <a:alphaModFix/>
          </a:blip>
          <a:srcRect/>
          <a:stretch/>
        </p:blipFill>
        <p:spPr>
          <a:xfrm>
            <a:off x="8602287" y="3694280"/>
            <a:ext cx="2677074" cy="2677074"/>
          </a:xfrm>
          <a:prstGeom prst="rect">
            <a:avLst/>
          </a:prstGeom>
          <a:noFill/>
          <a:ln>
            <a:noFill/>
          </a:ln>
        </p:spPr>
      </p:pic>
      <p:sp>
        <p:nvSpPr>
          <p:cNvPr id="9" name="Google Shape;98;p4">
            <a:extLst>
              <a:ext uri="{FF2B5EF4-FFF2-40B4-BE49-F238E27FC236}">
                <a16:creationId xmlns:a16="http://schemas.microsoft.com/office/drawing/2014/main" id="{6D7CA056-0216-07B9-8B85-16E42BB77697}"/>
              </a:ext>
            </a:extLst>
          </p:cNvPr>
          <p:cNvSpPr txBox="1"/>
          <p:nvPr/>
        </p:nvSpPr>
        <p:spPr>
          <a:xfrm>
            <a:off x="2806843" y="630553"/>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Arroz</a:t>
            </a:r>
            <a:endParaRPr sz="1400" b="1" i="0" u="none" strike="noStrike" cap="none" dirty="0">
              <a:solidFill>
                <a:srgbClr val="000000"/>
              </a:solidFill>
              <a:latin typeface="Arial"/>
              <a:ea typeface="Arial"/>
              <a:cs typeface="Arial"/>
              <a:sym typeface="Arial"/>
            </a:endParaRPr>
          </a:p>
        </p:txBody>
      </p:sp>
      <p:sp>
        <p:nvSpPr>
          <p:cNvPr id="11" name="Google Shape;96;p4">
            <a:extLst>
              <a:ext uri="{FF2B5EF4-FFF2-40B4-BE49-F238E27FC236}">
                <a16:creationId xmlns:a16="http://schemas.microsoft.com/office/drawing/2014/main" id="{56207B0D-993F-BACD-7BBE-F08809AA27B7}"/>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a:solidFill>
                  <a:srgbClr val="202124"/>
                </a:solidFill>
                <a:latin typeface="Roboto"/>
                <a:ea typeface="Roboto"/>
                <a:cs typeface="Roboto"/>
                <a:sym typeface="Roboto"/>
              </a:rPr>
              <a:t>arroz</a:t>
            </a:r>
            <a:r>
              <a:rPr lang="pt-BR" sz="1800" b="0" i="0" u="none" strike="noStrike" cap="none" dirty="0">
                <a:solidFill>
                  <a:srgbClr val="202124"/>
                </a:solidFill>
                <a:latin typeface="Roboto"/>
                <a:ea typeface="Roboto"/>
                <a:cs typeface="Roboto"/>
                <a:sym typeface="Roboto"/>
              </a:rPr>
              <a:t> é uma forma de farinha feita com arroz finamente moído. É diferente do amido de arroz, que geralmente é produzido embebendo o arroz em soda cáustica. A farinha de arroz é um substituto comum da farinha de trigo.</a:t>
            </a:r>
            <a:endParaRPr sz="1800" b="0" i="0" u="none" strike="noStrike" cap="none" dirty="0">
              <a:solidFill>
                <a:srgbClr val="202124"/>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3" y="683368"/>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Aveia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spcBef>
                <a:spcPts val="0"/>
              </a:spcBef>
              <a:spcAft>
                <a:spcPts val="0"/>
              </a:spcAft>
              <a:buNone/>
            </a:pPr>
            <a:r>
              <a:rPr lang="pt-BR" sz="1800" dirty="0">
                <a:solidFill>
                  <a:schemeClr val="dk1"/>
                </a:solidFill>
                <a:latin typeface="Roboto" panose="02000000000000000000" pitchFamily="2" charset="0"/>
                <a:ea typeface="Roboto" panose="02000000000000000000" pitchFamily="2" charset="0"/>
                <a:cs typeface="Calibri"/>
                <a:sym typeface="Calibri"/>
              </a:rPr>
              <a:t>O farelo ou flocos de </a:t>
            </a:r>
            <a:r>
              <a:rPr lang="pt-BR" sz="1800" b="1" dirty="0">
                <a:solidFill>
                  <a:schemeClr val="dk1"/>
                </a:solidFill>
                <a:latin typeface="Roboto" panose="02000000000000000000" pitchFamily="2" charset="0"/>
                <a:ea typeface="Roboto" panose="02000000000000000000" pitchFamily="2" charset="0"/>
                <a:cs typeface="Calibri"/>
                <a:sym typeface="Calibri"/>
              </a:rPr>
              <a:t>aveia</a:t>
            </a:r>
            <a:r>
              <a:rPr lang="pt-BR" sz="1800" dirty="0">
                <a:solidFill>
                  <a:schemeClr val="dk1"/>
                </a:solidFill>
                <a:latin typeface="Roboto" panose="02000000000000000000" pitchFamily="2" charset="0"/>
                <a:ea typeface="Roboto" panose="02000000000000000000" pitchFamily="2" charset="0"/>
                <a:cs typeface="Calibri"/>
                <a:sym typeface="Calibri"/>
              </a:rPr>
              <a:t> é obtido da casca dos grãos de aveia, onde é encontrada a fibra beta-</a:t>
            </a:r>
            <a:r>
              <a:rPr lang="pt-BR" sz="1800" dirty="0" err="1">
                <a:solidFill>
                  <a:schemeClr val="dk1"/>
                </a:solidFill>
                <a:latin typeface="Roboto" panose="02000000000000000000" pitchFamily="2" charset="0"/>
                <a:ea typeface="Roboto" panose="02000000000000000000" pitchFamily="2" charset="0"/>
                <a:cs typeface="Calibri"/>
                <a:sym typeface="Calibri"/>
              </a:rPr>
              <a:t>glucana</a:t>
            </a:r>
            <a:r>
              <a:rPr lang="pt-BR" sz="1800" dirty="0">
                <a:solidFill>
                  <a:schemeClr val="dk1"/>
                </a:solidFill>
                <a:latin typeface="Roboto" panose="02000000000000000000" pitchFamily="2" charset="0"/>
                <a:ea typeface="Roboto" panose="02000000000000000000" pitchFamily="2" charset="0"/>
                <a:cs typeface="Calibri"/>
                <a:sym typeface="Calibri"/>
              </a:rPr>
              <a:t>. Já a farinha de aveia é produzida a partir da moagem da parte interna do grão, ou seja, ela descarta as fibras presentes na casca, mas mantém os carboidratos, as proteínas e os minerais.</a:t>
            </a:r>
            <a:endParaRPr lang="pt-BR" sz="1800" dirty="0">
              <a:latin typeface="Roboto" panose="02000000000000000000" pitchFamily="2" charset="0"/>
              <a:ea typeface="Roboto" panose="02000000000000000000" pitchFamily="2" charset="0"/>
            </a:endParaRPr>
          </a:p>
        </p:txBody>
      </p:sp>
      <p:pic>
        <p:nvPicPr>
          <p:cNvPr id="11" name="Google Shape;138;p7">
            <a:extLst>
              <a:ext uri="{FF2B5EF4-FFF2-40B4-BE49-F238E27FC236}">
                <a16:creationId xmlns:a16="http://schemas.microsoft.com/office/drawing/2014/main" id="{844793A6-64BD-8EE5-6F2B-A08D1F7CCA19}"/>
              </a:ext>
            </a:extLst>
          </p:cNvPr>
          <p:cNvPicPr preferRelativeResize="0"/>
          <p:nvPr/>
        </p:nvPicPr>
        <p:blipFill rotWithShape="1">
          <a:blip r:embed="rId3">
            <a:alphaModFix/>
          </a:blip>
          <a:srcRect/>
          <a:stretch/>
        </p:blipFill>
        <p:spPr>
          <a:xfrm>
            <a:off x="817368" y="3549674"/>
            <a:ext cx="2394160" cy="2555311"/>
          </a:xfrm>
          <a:prstGeom prst="rect">
            <a:avLst/>
          </a:prstGeom>
          <a:noFill/>
          <a:ln>
            <a:noFill/>
          </a:ln>
        </p:spPr>
      </p:pic>
      <p:pic>
        <p:nvPicPr>
          <p:cNvPr id="12" name="Google Shape;139;p7">
            <a:extLst>
              <a:ext uri="{FF2B5EF4-FFF2-40B4-BE49-F238E27FC236}">
                <a16:creationId xmlns:a16="http://schemas.microsoft.com/office/drawing/2014/main" id="{4EC0BFA5-5910-48F5-4486-FA641847EB5A}"/>
              </a:ext>
            </a:extLst>
          </p:cNvPr>
          <p:cNvPicPr preferRelativeResize="0"/>
          <p:nvPr/>
        </p:nvPicPr>
        <p:blipFill rotWithShape="1">
          <a:blip r:embed="rId4">
            <a:alphaModFix/>
          </a:blip>
          <a:srcRect/>
          <a:stretch/>
        </p:blipFill>
        <p:spPr>
          <a:xfrm>
            <a:off x="3219548" y="3374608"/>
            <a:ext cx="2884469" cy="2884469"/>
          </a:xfrm>
          <a:prstGeom prst="rect">
            <a:avLst/>
          </a:prstGeom>
          <a:noFill/>
          <a:ln>
            <a:noFill/>
          </a:ln>
        </p:spPr>
      </p:pic>
      <p:pic>
        <p:nvPicPr>
          <p:cNvPr id="13" name="Google Shape;140;p7">
            <a:extLst>
              <a:ext uri="{FF2B5EF4-FFF2-40B4-BE49-F238E27FC236}">
                <a16:creationId xmlns:a16="http://schemas.microsoft.com/office/drawing/2014/main" id="{967AFF38-A066-13D5-2E56-A6FEA03A7E69}"/>
              </a:ext>
            </a:extLst>
          </p:cNvPr>
          <p:cNvPicPr preferRelativeResize="0"/>
          <p:nvPr/>
        </p:nvPicPr>
        <p:blipFill rotWithShape="1">
          <a:blip r:embed="rId5">
            <a:alphaModFix/>
          </a:blip>
          <a:srcRect/>
          <a:stretch/>
        </p:blipFill>
        <p:spPr>
          <a:xfrm>
            <a:off x="6550248" y="3506525"/>
            <a:ext cx="1838327" cy="2660730"/>
          </a:xfrm>
          <a:prstGeom prst="rect">
            <a:avLst/>
          </a:prstGeom>
          <a:noFill/>
          <a:ln>
            <a:noFill/>
          </a:ln>
        </p:spPr>
      </p:pic>
      <p:pic>
        <p:nvPicPr>
          <p:cNvPr id="14" name="Google Shape;141;p7">
            <a:extLst>
              <a:ext uri="{FF2B5EF4-FFF2-40B4-BE49-F238E27FC236}">
                <a16:creationId xmlns:a16="http://schemas.microsoft.com/office/drawing/2014/main" id="{7D2CC990-BF77-F978-CAF1-F7A4EA89A063}"/>
              </a:ext>
            </a:extLst>
          </p:cNvPr>
          <p:cNvPicPr preferRelativeResize="0"/>
          <p:nvPr/>
        </p:nvPicPr>
        <p:blipFill rotWithShape="1">
          <a:blip r:embed="rId6">
            <a:alphaModFix/>
          </a:blip>
          <a:srcRect/>
          <a:stretch/>
        </p:blipFill>
        <p:spPr>
          <a:xfrm>
            <a:off x="8834806" y="3239637"/>
            <a:ext cx="2927618" cy="2927618"/>
          </a:xfrm>
          <a:prstGeom prst="rect">
            <a:avLst/>
          </a:prstGeom>
          <a:noFill/>
          <a:ln>
            <a:noFill/>
          </a:ln>
        </p:spPr>
      </p:pic>
    </p:spTree>
    <p:extLst>
      <p:ext uri="{BB962C8B-B14F-4D97-AF65-F5344CB8AC3E}">
        <p14:creationId xmlns:p14="http://schemas.microsoft.com/office/powerpoint/2010/main" val="3755684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3" y="622854"/>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Centeio</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feita a partir dos grãos de </a:t>
            </a:r>
            <a:r>
              <a:rPr lang="pt-BR" sz="1800" b="1" i="0" u="none" strike="noStrike" cap="none" dirty="0">
                <a:solidFill>
                  <a:srgbClr val="202124"/>
                </a:solidFill>
                <a:latin typeface="Roboto"/>
                <a:ea typeface="Roboto"/>
                <a:cs typeface="Roboto"/>
                <a:sym typeface="Roboto"/>
              </a:rPr>
              <a:t>centeio</a:t>
            </a:r>
            <a:r>
              <a:rPr lang="pt-BR" sz="1800" b="0" i="0" u="none" strike="noStrike" cap="none" dirty="0">
                <a:solidFill>
                  <a:srgbClr val="202124"/>
                </a:solidFill>
                <a:latin typeface="Roboto"/>
                <a:ea typeface="Roboto"/>
                <a:cs typeface="Roboto"/>
                <a:sym typeface="Roboto"/>
              </a:rPr>
              <a:t>, além de bem nutritiva, é uma das mais usadas na panificação. É rica em nutrientes como carboidratos, fibras, zinco, entre outros. Promovem energia para o corpo e garante boa saúde do intestino e dos ossos.</a:t>
            </a:r>
            <a:endParaRPr sz="1800" b="0" i="0" u="none" strike="noStrike" cap="none" dirty="0">
              <a:solidFill>
                <a:srgbClr val="202124"/>
              </a:solidFill>
              <a:latin typeface="Roboto"/>
              <a:ea typeface="Roboto"/>
              <a:cs typeface="Roboto"/>
              <a:sym typeface="Roboto"/>
            </a:endParaRPr>
          </a:p>
        </p:txBody>
      </p:sp>
      <p:pic>
        <p:nvPicPr>
          <p:cNvPr id="5" name="Google Shape;160;p9">
            <a:extLst>
              <a:ext uri="{FF2B5EF4-FFF2-40B4-BE49-F238E27FC236}">
                <a16:creationId xmlns:a16="http://schemas.microsoft.com/office/drawing/2014/main" id="{C6472538-082C-409C-59E8-68381AAE70DB}"/>
              </a:ext>
            </a:extLst>
          </p:cNvPr>
          <p:cNvPicPr preferRelativeResize="0"/>
          <p:nvPr/>
        </p:nvPicPr>
        <p:blipFill rotWithShape="1">
          <a:blip r:embed="rId3">
            <a:alphaModFix/>
          </a:blip>
          <a:srcRect/>
          <a:stretch/>
        </p:blipFill>
        <p:spPr>
          <a:xfrm>
            <a:off x="1145584" y="3238447"/>
            <a:ext cx="2747990" cy="2759612"/>
          </a:xfrm>
          <a:prstGeom prst="rect">
            <a:avLst/>
          </a:prstGeom>
          <a:noFill/>
          <a:ln>
            <a:noFill/>
          </a:ln>
        </p:spPr>
      </p:pic>
      <p:pic>
        <p:nvPicPr>
          <p:cNvPr id="6" name="Google Shape;161;p9">
            <a:extLst>
              <a:ext uri="{FF2B5EF4-FFF2-40B4-BE49-F238E27FC236}">
                <a16:creationId xmlns:a16="http://schemas.microsoft.com/office/drawing/2014/main" id="{1C8F0A98-60F0-2202-384A-8DB1F71B8872}"/>
              </a:ext>
            </a:extLst>
          </p:cNvPr>
          <p:cNvPicPr preferRelativeResize="0"/>
          <p:nvPr/>
        </p:nvPicPr>
        <p:blipFill rotWithShape="1">
          <a:blip r:embed="rId4">
            <a:alphaModFix/>
          </a:blip>
          <a:srcRect/>
          <a:stretch/>
        </p:blipFill>
        <p:spPr>
          <a:xfrm>
            <a:off x="4944924" y="3429000"/>
            <a:ext cx="2569059" cy="2569059"/>
          </a:xfrm>
          <a:prstGeom prst="rect">
            <a:avLst/>
          </a:prstGeom>
          <a:noFill/>
          <a:ln>
            <a:noFill/>
          </a:ln>
        </p:spPr>
      </p:pic>
      <p:pic>
        <p:nvPicPr>
          <p:cNvPr id="7" name="Google Shape;162;p9">
            <a:extLst>
              <a:ext uri="{FF2B5EF4-FFF2-40B4-BE49-F238E27FC236}">
                <a16:creationId xmlns:a16="http://schemas.microsoft.com/office/drawing/2014/main" id="{E5B703A8-CB1C-8289-E3E9-A945C910B456}"/>
              </a:ext>
            </a:extLst>
          </p:cNvPr>
          <p:cNvPicPr preferRelativeResize="0"/>
          <p:nvPr/>
        </p:nvPicPr>
        <p:blipFill rotWithShape="1">
          <a:blip r:embed="rId5">
            <a:alphaModFix/>
          </a:blip>
          <a:srcRect/>
          <a:stretch/>
        </p:blipFill>
        <p:spPr>
          <a:xfrm>
            <a:off x="7513983" y="3429000"/>
            <a:ext cx="4111442" cy="2562413"/>
          </a:xfrm>
          <a:prstGeom prst="rect">
            <a:avLst/>
          </a:prstGeom>
          <a:noFill/>
          <a:ln>
            <a:noFill/>
          </a:ln>
        </p:spPr>
      </p:pic>
    </p:spTree>
    <p:extLst>
      <p:ext uri="{BB962C8B-B14F-4D97-AF65-F5344CB8AC3E}">
        <p14:creationId xmlns:p14="http://schemas.microsoft.com/office/powerpoint/2010/main" val="479074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12050" y="591031"/>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Cevada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a:solidFill>
                  <a:srgbClr val="202124"/>
                </a:solidFill>
                <a:latin typeface="Roboto"/>
                <a:ea typeface="Roboto"/>
                <a:cs typeface="Roboto"/>
                <a:sym typeface="Roboto"/>
              </a:rPr>
              <a:t>cevada</a:t>
            </a:r>
            <a:r>
              <a:rPr lang="pt-BR" sz="1800" b="0" i="0" u="none" strike="noStrike" cap="none" dirty="0">
                <a:solidFill>
                  <a:srgbClr val="202124"/>
                </a:solidFill>
                <a:latin typeface="Roboto"/>
                <a:ea typeface="Roboto"/>
                <a:cs typeface="Roboto"/>
                <a:sym typeface="Roboto"/>
              </a:rPr>
              <a:t> é um pó fino obtido pela moagem de grãos inteiros de cevada. Junto com muitas outras farinhas, pode ser usado para substituir parte da farinha de trigo em uma receita de sabor e textura diferentes. Também pode ser usado em outras aplicações culinárias, como espessante em sopas e molhos. Muitas lojas de alimentos naturais vendem esse tipo de farinha, que também pode ser feita em casa.</a:t>
            </a:r>
            <a:endParaRPr sz="1800" b="0" i="0" u="none" strike="noStrike" cap="none" dirty="0">
              <a:solidFill>
                <a:srgbClr val="202124"/>
              </a:solidFill>
              <a:latin typeface="Roboto"/>
              <a:ea typeface="Roboto"/>
              <a:cs typeface="Roboto"/>
              <a:sym typeface="Roboto"/>
            </a:endParaRPr>
          </a:p>
        </p:txBody>
      </p:sp>
      <p:pic>
        <p:nvPicPr>
          <p:cNvPr id="5" name="Google Shape;170;p10">
            <a:extLst>
              <a:ext uri="{FF2B5EF4-FFF2-40B4-BE49-F238E27FC236}">
                <a16:creationId xmlns:a16="http://schemas.microsoft.com/office/drawing/2014/main" id="{51AEA7AC-828C-F7CC-1C8F-90B68CE31868}"/>
              </a:ext>
            </a:extLst>
          </p:cNvPr>
          <p:cNvPicPr preferRelativeResize="0"/>
          <p:nvPr/>
        </p:nvPicPr>
        <p:blipFill rotWithShape="1">
          <a:blip r:embed="rId3">
            <a:alphaModFix/>
          </a:blip>
          <a:srcRect/>
          <a:stretch/>
        </p:blipFill>
        <p:spPr>
          <a:xfrm>
            <a:off x="1148982" y="3494023"/>
            <a:ext cx="2774089" cy="2769868"/>
          </a:xfrm>
          <a:prstGeom prst="rect">
            <a:avLst/>
          </a:prstGeom>
          <a:noFill/>
          <a:ln>
            <a:noFill/>
          </a:ln>
        </p:spPr>
      </p:pic>
      <p:pic>
        <p:nvPicPr>
          <p:cNvPr id="3" name="Imagem 2">
            <a:extLst>
              <a:ext uri="{FF2B5EF4-FFF2-40B4-BE49-F238E27FC236}">
                <a16:creationId xmlns:a16="http://schemas.microsoft.com/office/drawing/2014/main" id="{FF6D1E2C-3361-FF7C-3B54-E74EF0932CD4}"/>
              </a:ext>
            </a:extLst>
          </p:cNvPr>
          <p:cNvPicPr>
            <a:picLocks noChangeAspect="1"/>
          </p:cNvPicPr>
          <p:nvPr/>
        </p:nvPicPr>
        <p:blipFill>
          <a:blip r:embed="rId4"/>
          <a:stretch>
            <a:fillRect/>
          </a:stretch>
        </p:blipFill>
        <p:spPr>
          <a:xfrm>
            <a:off x="4921140" y="3678729"/>
            <a:ext cx="2040098" cy="2585162"/>
          </a:xfrm>
          <a:prstGeom prst="rect">
            <a:avLst/>
          </a:prstGeom>
        </p:spPr>
      </p:pic>
      <p:pic>
        <p:nvPicPr>
          <p:cNvPr id="11" name="Google Shape;172;p10">
            <a:extLst>
              <a:ext uri="{FF2B5EF4-FFF2-40B4-BE49-F238E27FC236}">
                <a16:creationId xmlns:a16="http://schemas.microsoft.com/office/drawing/2014/main" id="{DF39E825-B705-4EE0-C656-58CE8DA5B09E}"/>
              </a:ext>
            </a:extLst>
          </p:cNvPr>
          <p:cNvPicPr preferRelativeResize="0"/>
          <p:nvPr/>
        </p:nvPicPr>
        <p:blipFill rotWithShape="1">
          <a:blip r:embed="rId5">
            <a:alphaModFix/>
          </a:blip>
          <a:srcRect/>
          <a:stretch/>
        </p:blipFill>
        <p:spPr>
          <a:xfrm>
            <a:off x="8102893" y="3678729"/>
            <a:ext cx="2574939" cy="2585162"/>
          </a:xfrm>
          <a:prstGeom prst="rect">
            <a:avLst/>
          </a:prstGeom>
          <a:noFill/>
          <a:ln>
            <a:noFill/>
          </a:ln>
        </p:spPr>
      </p:pic>
    </p:spTree>
    <p:extLst>
      <p:ext uri="{BB962C8B-B14F-4D97-AF65-F5344CB8AC3E}">
        <p14:creationId xmlns:p14="http://schemas.microsoft.com/office/powerpoint/2010/main" val="1000643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091748" y="618896"/>
            <a:ext cx="800850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Empanar e de Rosca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Farinha de </a:t>
            </a:r>
            <a:r>
              <a:rPr lang="pt-BR" sz="1800" b="1" i="0" u="none" strike="noStrike" cap="none" dirty="0">
                <a:solidFill>
                  <a:srgbClr val="202124"/>
                </a:solidFill>
                <a:latin typeface="Roboto"/>
                <a:ea typeface="Roboto"/>
                <a:cs typeface="Roboto"/>
                <a:sym typeface="Roboto"/>
              </a:rPr>
              <a:t>rosca</a:t>
            </a:r>
            <a:r>
              <a:rPr lang="pt-BR" sz="1800" b="0" i="0" u="none" strike="noStrike" cap="none" dirty="0">
                <a:solidFill>
                  <a:srgbClr val="202124"/>
                </a:solidFill>
                <a:latin typeface="Roboto"/>
                <a:ea typeface="Roboto"/>
                <a:cs typeface="Roboto"/>
                <a:sym typeface="Roboto"/>
              </a:rPr>
              <a:t> ou pão ralado é o pão seco moído, utilizado em inúmeras receitas, sempre com a característica de recobrir ou engrossar alimentos, como na confecção de empanados ou pratos com carne moída.</a:t>
            </a:r>
          </a:p>
        </p:txBody>
      </p:sp>
      <p:pic>
        <p:nvPicPr>
          <p:cNvPr id="5" name="Google Shape;288;p21">
            <a:extLst>
              <a:ext uri="{FF2B5EF4-FFF2-40B4-BE49-F238E27FC236}">
                <a16:creationId xmlns:a16="http://schemas.microsoft.com/office/drawing/2014/main" id="{E1CF62A9-2B5D-1CCC-B866-3668020654B8}"/>
              </a:ext>
            </a:extLst>
          </p:cNvPr>
          <p:cNvPicPr preferRelativeResize="0"/>
          <p:nvPr/>
        </p:nvPicPr>
        <p:blipFill rotWithShape="1">
          <a:blip r:embed="rId3">
            <a:alphaModFix/>
          </a:blip>
          <a:srcRect/>
          <a:stretch/>
        </p:blipFill>
        <p:spPr>
          <a:xfrm>
            <a:off x="1335344" y="3429000"/>
            <a:ext cx="2628416" cy="2810104"/>
          </a:xfrm>
          <a:prstGeom prst="rect">
            <a:avLst/>
          </a:prstGeom>
          <a:noFill/>
          <a:ln>
            <a:noFill/>
          </a:ln>
        </p:spPr>
      </p:pic>
      <p:pic>
        <p:nvPicPr>
          <p:cNvPr id="7" name="Google Shape;289;p21">
            <a:extLst>
              <a:ext uri="{FF2B5EF4-FFF2-40B4-BE49-F238E27FC236}">
                <a16:creationId xmlns:a16="http://schemas.microsoft.com/office/drawing/2014/main" id="{4BE137F5-2D80-CD7B-8BA4-DAA7C9770377}"/>
              </a:ext>
            </a:extLst>
          </p:cNvPr>
          <p:cNvPicPr preferRelativeResize="0"/>
          <p:nvPr/>
        </p:nvPicPr>
        <p:blipFill rotWithShape="1">
          <a:blip r:embed="rId4">
            <a:alphaModFix/>
          </a:blip>
          <a:srcRect/>
          <a:stretch/>
        </p:blipFill>
        <p:spPr>
          <a:xfrm>
            <a:off x="4825002" y="3374608"/>
            <a:ext cx="2974138" cy="2974138"/>
          </a:xfrm>
          <a:prstGeom prst="rect">
            <a:avLst/>
          </a:prstGeom>
          <a:noFill/>
          <a:ln>
            <a:noFill/>
          </a:ln>
        </p:spPr>
      </p:pic>
      <p:pic>
        <p:nvPicPr>
          <p:cNvPr id="11" name="Google Shape;284;p21">
            <a:extLst>
              <a:ext uri="{FF2B5EF4-FFF2-40B4-BE49-F238E27FC236}">
                <a16:creationId xmlns:a16="http://schemas.microsoft.com/office/drawing/2014/main" id="{1A039FDB-6421-9874-9900-DF9C4B790745}"/>
              </a:ext>
            </a:extLst>
          </p:cNvPr>
          <p:cNvPicPr preferRelativeResize="0"/>
          <p:nvPr/>
        </p:nvPicPr>
        <p:blipFill rotWithShape="1">
          <a:blip r:embed="rId5">
            <a:alphaModFix/>
          </a:blip>
          <a:srcRect/>
          <a:stretch/>
        </p:blipFill>
        <p:spPr>
          <a:xfrm>
            <a:off x="8660383" y="3065626"/>
            <a:ext cx="2196273" cy="3368517"/>
          </a:xfrm>
          <a:prstGeom prst="rect">
            <a:avLst/>
          </a:prstGeom>
          <a:noFill/>
          <a:ln>
            <a:noFill/>
          </a:ln>
        </p:spPr>
      </p:pic>
    </p:spTree>
    <p:extLst>
      <p:ext uri="{BB962C8B-B14F-4D97-AF65-F5344CB8AC3E}">
        <p14:creationId xmlns:p14="http://schemas.microsoft.com/office/powerpoint/2010/main" val="855487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543959" y="654039"/>
            <a:ext cx="7104075"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t>
            </a:r>
            <a:r>
              <a:rPr lang="pt-BR" sz="2400" b="1" i="0" u="none" strike="noStrike" cap="none" dirty="0" err="1">
                <a:solidFill>
                  <a:srgbClr val="202124"/>
                </a:solidFill>
                <a:latin typeface="Roboto"/>
                <a:ea typeface="Roboto"/>
                <a:cs typeface="Roboto"/>
                <a:sym typeface="Roboto"/>
              </a:rPr>
              <a:t>Feijao</a:t>
            </a:r>
            <a:r>
              <a:rPr lang="pt-BR" sz="2400" b="1" i="0" u="none" strike="noStrike" cap="none" dirty="0">
                <a:solidFill>
                  <a:srgbClr val="202124"/>
                </a:solidFill>
                <a:latin typeface="Roboto"/>
                <a:ea typeface="Roboto"/>
                <a:cs typeface="Roboto"/>
                <a:sym typeface="Roboto"/>
              </a:rPr>
              <a:t> branco</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a:solidFill>
                  <a:srgbClr val="202124"/>
                </a:solidFill>
                <a:latin typeface="Roboto"/>
                <a:ea typeface="Roboto"/>
                <a:cs typeface="Roboto"/>
                <a:sym typeface="Roboto"/>
              </a:rPr>
              <a:t>feijão branco </a:t>
            </a:r>
            <a:r>
              <a:rPr lang="pt-BR" sz="1800" b="0" i="0" u="none" strike="noStrike" cap="none" dirty="0">
                <a:solidFill>
                  <a:srgbClr val="202124"/>
                </a:solidFill>
                <a:latin typeface="Roboto"/>
                <a:ea typeface="Roboto"/>
                <a:cs typeface="Roboto"/>
                <a:sym typeface="Roboto"/>
              </a:rPr>
              <a:t>é produzida por meio da leguminosa de cor branca. Esse alimento contém um tipo de proteína chamada de </a:t>
            </a:r>
            <a:r>
              <a:rPr lang="pt-BR" sz="1800" b="0" i="0" u="none" strike="noStrike" cap="none" dirty="0" err="1">
                <a:solidFill>
                  <a:srgbClr val="202124"/>
                </a:solidFill>
                <a:latin typeface="Roboto"/>
                <a:ea typeface="Roboto"/>
                <a:cs typeface="Roboto"/>
                <a:sym typeface="Roboto"/>
              </a:rPr>
              <a:t>faseolamina</a:t>
            </a:r>
            <a:r>
              <a:rPr lang="pt-BR" sz="1800" b="0" i="0" u="none" strike="noStrike" cap="none" dirty="0">
                <a:solidFill>
                  <a:srgbClr val="202124"/>
                </a:solidFill>
                <a:latin typeface="Roboto"/>
                <a:ea typeface="Roboto"/>
                <a:cs typeface="Roboto"/>
                <a:sym typeface="Roboto"/>
              </a:rPr>
              <a:t>, que diminui a absorção dos carboidratos. Por isso, o consumo reduz a quantidade de calorias ingeridas e ajuda no controle do peso.</a:t>
            </a:r>
          </a:p>
        </p:txBody>
      </p:sp>
      <p:pic>
        <p:nvPicPr>
          <p:cNvPr id="7" name="Google Shape;189;p12">
            <a:extLst>
              <a:ext uri="{FF2B5EF4-FFF2-40B4-BE49-F238E27FC236}">
                <a16:creationId xmlns:a16="http://schemas.microsoft.com/office/drawing/2014/main" id="{F1AA64D1-ACD3-A705-6771-089F2B3E056C}"/>
              </a:ext>
            </a:extLst>
          </p:cNvPr>
          <p:cNvPicPr preferRelativeResize="0"/>
          <p:nvPr/>
        </p:nvPicPr>
        <p:blipFill rotWithShape="1">
          <a:blip r:embed="rId3">
            <a:alphaModFix/>
          </a:blip>
          <a:srcRect/>
          <a:stretch/>
        </p:blipFill>
        <p:spPr>
          <a:xfrm>
            <a:off x="1422919" y="3429000"/>
            <a:ext cx="2767842" cy="2767842"/>
          </a:xfrm>
          <a:prstGeom prst="rect">
            <a:avLst/>
          </a:prstGeom>
          <a:noFill/>
          <a:ln>
            <a:noFill/>
          </a:ln>
        </p:spPr>
      </p:pic>
      <p:pic>
        <p:nvPicPr>
          <p:cNvPr id="11" name="Google Shape;190;p12">
            <a:extLst>
              <a:ext uri="{FF2B5EF4-FFF2-40B4-BE49-F238E27FC236}">
                <a16:creationId xmlns:a16="http://schemas.microsoft.com/office/drawing/2014/main" id="{9B379AF9-CA8F-DAD1-0464-B5E46487C6F7}"/>
              </a:ext>
            </a:extLst>
          </p:cNvPr>
          <p:cNvPicPr preferRelativeResize="0"/>
          <p:nvPr/>
        </p:nvPicPr>
        <p:blipFill rotWithShape="1">
          <a:blip r:embed="rId4">
            <a:alphaModFix/>
          </a:blip>
          <a:srcRect/>
          <a:stretch/>
        </p:blipFill>
        <p:spPr>
          <a:xfrm>
            <a:off x="4712076" y="3429000"/>
            <a:ext cx="2767842" cy="2767842"/>
          </a:xfrm>
          <a:prstGeom prst="rect">
            <a:avLst/>
          </a:prstGeom>
          <a:noFill/>
          <a:ln>
            <a:noFill/>
          </a:ln>
        </p:spPr>
      </p:pic>
      <p:pic>
        <p:nvPicPr>
          <p:cNvPr id="12" name="Google Shape;191;p12">
            <a:extLst>
              <a:ext uri="{FF2B5EF4-FFF2-40B4-BE49-F238E27FC236}">
                <a16:creationId xmlns:a16="http://schemas.microsoft.com/office/drawing/2014/main" id="{F34FA38C-B800-0719-00EE-EC73B8BFB860}"/>
              </a:ext>
            </a:extLst>
          </p:cNvPr>
          <p:cNvPicPr preferRelativeResize="0"/>
          <p:nvPr/>
        </p:nvPicPr>
        <p:blipFill rotWithShape="1">
          <a:blip r:embed="rId5">
            <a:alphaModFix/>
          </a:blip>
          <a:srcRect/>
          <a:stretch/>
        </p:blipFill>
        <p:spPr>
          <a:xfrm>
            <a:off x="8001233" y="3579003"/>
            <a:ext cx="2647102" cy="2617839"/>
          </a:xfrm>
          <a:prstGeom prst="rect">
            <a:avLst/>
          </a:prstGeom>
          <a:noFill/>
          <a:ln>
            <a:noFill/>
          </a:ln>
        </p:spPr>
      </p:pic>
    </p:spTree>
    <p:extLst>
      <p:ext uri="{BB962C8B-B14F-4D97-AF65-F5344CB8AC3E}">
        <p14:creationId xmlns:p14="http://schemas.microsoft.com/office/powerpoint/2010/main" val="3183756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0" y="776955"/>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t>
            </a:r>
            <a:r>
              <a:rPr lang="pt-BR" sz="2400" b="1" i="0" u="none" strike="noStrike" cap="none" dirty="0" err="1">
                <a:solidFill>
                  <a:srgbClr val="202124"/>
                </a:solidFill>
                <a:latin typeface="Roboto"/>
                <a:ea typeface="Roboto"/>
                <a:cs typeface="Roboto"/>
                <a:sym typeface="Roboto"/>
              </a:rPr>
              <a:t>Fuba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Fubá</a:t>
            </a:r>
            <a:r>
              <a:rPr lang="pt-BR" sz="1800" b="0" i="0" u="none" strike="noStrike" cap="none" dirty="0">
                <a:solidFill>
                  <a:srgbClr val="202124"/>
                </a:solidFill>
                <a:latin typeface="Roboto"/>
                <a:ea typeface="Roboto"/>
                <a:cs typeface="Roboto"/>
                <a:sym typeface="Roboto"/>
              </a:rPr>
              <a:t> é a farinha fina feita com milho ou arroz moído, muito empregada na culinária. O processo de fabricação também é diferente: o fubá é feito pela moagem de grãos secos de milho, enquanto a farinha de milho é feita a partir de uma massa de grãos macerados, esmagados, peneirados e, por fim, floculados.</a:t>
            </a:r>
          </a:p>
        </p:txBody>
      </p:sp>
      <p:pic>
        <p:nvPicPr>
          <p:cNvPr id="5" name="Google Shape;201;p13">
            <a:extLst>
              <a:ext uri="{FF2B5EF4-FFF2-40B4-BE49-F238E27FC236}">
                <a16:creationId xmlns:a16="http://schemas.microsoft.com/office/drawing/2014/main" id="{FE072610-B92B-CD02-7C99-80DADC861B63}"/>
              </a:ext>
            </a:extLst>
          </p:cNvPr>
          <p:cNvPicPr preferRelativeResize="0"/>
          <p:nvPr/>
        </p:nvPicPr>
        <p:blipFill rotWithShape="1">
          <a:blip r:embed="rId3">
            <a:alphaModFix/>
          </a:blip>
          <a:srcRect/>
          <a:stretch/>
        </p:blipFill>
        <p:spPr>
          <a:xfrm>
            <a:off x="980019" y="3127827"/>
            <a:ext cx="3306316" cy="3306316"/>
          </a:xfrm>
          <a:prstGeom prst="rect">
            <a:avLst/>
          </a:prstGeom>
          <a:noFill/>
          <a:ln>
            <a:noFill/>
          </a:ln>
        </p:spPr>
      </p:pic>
      <p:pic>
        <p:nvPicPr>
          <p:cNvPr id="7" name="Google Shape;202;p13">
            <a:extLst>
              <a:ext uri="{FF2B5EF4-FFF2-40B4-BE49-F238E27FC236}">
                <a16:creationId xmlns:a16="http://schemas.microsoft.com/office/drawing/2014/main" id="{BBE23A6C-01E7-15C5-3C02-14279ACCC1E0}"/>
              </a:ext>
            </a:extLst>
          </p:cNvPr>
          <p:cNvPicPr preferRelativeResize="0"/>
          <p:nvPr/>
        </p:nvPicPr>
        <p:blipFill rotWithShape="1">
          <a:blip r:embed="rId4">
            <a:alphaModFix/>
          </a:blip>
          <a:srcRect/>
          <a:stretch/>
        </p:blipFill>
        <p:spPr>
          <a:xfrm>
            <a:off x="4795936" y="3480924"/>
            <a:ext cx="2600121" cy="2600121"/>
          </a:xfrm>
          <a:prstGeom prst="rect">
            <a:avLst/>
          </a:prstGeom>
          <a:noFill/>
          <a:ln>
            <a:noFill/>
          </a:ln>
        </p:spPr>
      </p:pic>
      <p:pic>
        <p:nvPicPr>
          <p:cNvPr id="11" name="Google Shape;197;p13">
            <a:extLst>
              <a:ext uri="{FF2B5EF4-FFF2-40B4-BE49-F238E27FC236}">
                <a16:creationId xmlns:a16="http://schemas.microsoft.com/office/drawing/2014/main" id="{860D0AE8-9932-191C-E3EA-EB9CA43AC51B}"/>
              </a:ext>
            </a:extLst>
          </p:cNvPr>
          <p:cNvPicPr preferRelativeResize="0"/>
          <p:nvPr/>
        </p:nvPicPr>
        <p:blipFill rotWithShape="1">
          <a:blip r:embed="rId5">
            <a:alphaModFix/>
          </a:blip>
          <a:srcRect/>
          <a:stretch/>
        </p:blipFill>
        <p:spPr>
          <a:xfrm>
            <a:off x="8521117" y="3514244"/>
            <a:ext cx="2533480" cy="2533480"/>
          </a:xfrm>
          <a:prstGeom prst="rect">
            <a:avLst/>
          </a:prstGeom>
          <a:noFill/>
          <a:ln>
            <a:noFill/>
          </a:ln>
        </p:spPr>
      </p:pic>
    </p:spTree>
    <p:extLst>
      <p:ext uri="{BB962C8B-B14F-4D97-AF65-F5344CB8AC3E}">
        <p14:creationId xmlns:p14="http://schemas.microsoft.com/office/powerpoint/2010/main" val="29537215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566084" y="776336"/>
            <a:ext cx="705983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t>
            </a:r>
            <a:r>
              <a:rPr lang="pt-BR" sz="2400" b="1" i="0" u="none" strike="noStrike" cap="none" dirty="0" err="1">
                <a:solidFill>
                  <a:srgbClr val="202124"/>
                </a:solidFill>
                <a:latin typeface="Roboto"/>
                <a:ea typeface="Roboto"/>
                <a:cs typeface="Roboto"/>
                <a:sym typeface="Roboto"/>
              </a:rPr>
              <a:t>Grao</a:t>
            </a:r>
            <a:r>
              <a:rPr lang="pt-BR" sz="2400" b="1" i="0" u="none" strike="noStrike" cap="none" dirty="0">
                <a:solidFill>
                  <a:srgbClr val="202124"/>
                </a:solidFill>
                <a:latin typeface="Roboto"/>
                <a:ea typeface="Roboto"/>
                <a:cs typeface="Roboto"/>
                <a:sym typeface="Roboto"/>
              </a:rPr>
              <a:t> de Bico</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dirty="0">
                <a:solidFill>
                  <a:srgbClr val="202124"/>
                </a:solidFill>
                <a:latin typeface="Roboto"/>
                <a:ea typeface="Roboto"/>
                <a:cs typeface="Roboto"/>
                <a:sym typeface="Roboto"/>
              </a:rPr>
              <a:t>A</a:t>
            </a:r>
            <a:r>
              <a:rPr lang="pt-BR" sz="1800" b="0" i="0" u="none" strike="noStrike" cap="none" dirty="0">
                <a:solidFill>
                  <a:srgbClr val="202124"/>
                </a:solidFill>
                <a:latin typeface="Roboto"/>
                <a:ea typeface="Roboto"/>
                <a:cs typeface="Roboto"/>
                <a:sym typeface="Roboto"/>
              </a:rPr>
              <a:t> </a:t>
            </a:r>
            <a:r>
              <a:rPr lang="pt-BR" sz="1800" dirty="0">
                <a:solidFill>
                  <a:srgbClr val="202124"/>
                </a:solidFill>
                <a:latin typeface="Roboto"/>
                <a:ea typeface="Roboto"/>
                <a:cs typeface="Roboto"/>
                <a:sym typeface="Roboto"/>
              </a:rPr>
              <a:t>f</a:t>
            </a:r>
            <a:r>
              <a:rPr lang="pt-BR" sz="1800" b="0" i="0" u="none" strike="noStrike" cap="none" dirty="0">
                <a:solidFill>
                  <a:srgbClr val="202124"/>
                </a:solidFill>
                <a:latin typeface="Roboto"/>
                <a:ea typeface="Roboto"/>
                <a:cs typeface="Roboto"/>
                <a:sym typeface="Roboto"/>
              </a:rPr>
              <a:t>arinha de </a:t>
            </a:r>
            <a:r>
              <a:rPr lang="pt-BR" sz="1800" b="1" i="0" u="none" strike="noStrike" cap="none" dirty="0">
                <a:solidFill>
                  <a:srgbClr val="202124"/>
                </a:solidFill>
                <a:latin typeface="Roboto"/>
                <a:ea typeface="Roboto"/>
                <a:cs typeface="Roboto"/>
                <a:sym typeface="Roboto"/>
              </a:rPr>
              <a:t>grão de bico </a:t>
            </a:r>
            <a:r>
              <a:rPr lang="pt-BR" sz="1800" b="0" i="0" u="none" strike="noStrike" cap="none" dirty="0">
                <a:solidFill>
                  <a:srgbClr val="202124"/>
                </a:solidFill>
                <a:latin typeface="Roboto"/>
                <a:ea typeface="Roboto"/>
                <a:cs typeface="Roboto"/>
                <a:sym typeface="Roboto"/>
              </a:rPr>
              <a:t>é feito a partir dos grãos, e pode substituir a farinha de mandioca. É um ingrediente básico na culinária do subcontinente indiano, conhecido como farinha de grama ou </a:t>
            </a:r>
            <a:r>
              <a:rPr lang="pt-BR" sz="1800" b="0" i="0" u="none" strike="noStrike" cap="none" dirty="0" err="1">
                <a:solidFill>
                  <a:srgbClr val="202124"/>
                </a:solidFill>
                <a:latin typeface="Roboto"/>
                <a:ea typeface="Roboto"/>
                <a:cs typeface="Roboto"/>
                <a:sym typeface="Roboto"/>
              </a:rPr>
              <a:t>besan</a:t>
            </a:r>
            <a:r>
              <a:rPr lang="pt-BR" sz="1800" dirty="0">
                <a:solidFill>
                  <a:srgbClr val="202124"/>
                </a:solidFill>
                <a:latin typeface="Roboto"/>
                <a:ea typeface="Roboto"/>
                <a:cs typeface="Roboto"/>
                <a:sym typeface="Roboto"/>
              </a:rPr>
              <a:t>.</a:t>
            </a:r>
            <a:endParaRPr sz="1800" b="0" i="0" u="none" strike="noStrike" cap="none" dirty="0">
              <a:solidFill>
                <a:srgbClr val="202124"/>
              </a:solidFill>
              <a:latin typeface="Roboto"/>
              <a:ea typeface="Roboto"/>
              <a:cs typeface="Roboto"/>
              <a:sym typeface="Roboto"/>
            </a:endParaRPr>
          </a:p>
        </p:txBody>
      </p:sp>
      <p:pic>
        <p:nvPicPr>
          <p:cNvPr id="5" name="Google Shape;210;p14">
            <a:extLst>
              <a:ext uri="{FF2B5EF4-FFF2-40B4-BE49-F238E27FC236}">
                <a16:creationId xmlns:a16="http://schemas.microsoft.com/office/drawing/2014/main" id="{380EF217-9A3F-FC66-CEA4-39721724C707}"/>
              </a:ext>
            </a:extLst>
          </p:cNvPr>
          <p:cNvPicPr preferRelativeResize="0"/>
          <p:nvPr/>
        </p:nvPicPr>
        <p:blipFill rotWithShape="1">
          <a:blip r:embed="rId3">
            <a:alphaModFix/>
          </a:blip>
          <a:srcRect/>
          <a:stretch/>
        </p:blipFill>
        <p:spPr>
          <a:xfrm>
            <a:off x="1643088" y="3170146"/>
            <a:ext cx="2014511" cy="2822271"/>
          </a:xfrm>
          <a:prstGeom prst="rect">
            <a:avLst/>
          </a:prstGeom>
          <a:noFill/>
          <a:ln>
            <a:noFill/>
          </a:ln>
        </p:spPr>
      </p:pic>
      <p:pic>
        <p:nvPicPr>
          <p:cNvPr id="6" name="Google Shape;211;p14">
            <a:extLst>
              <a:ext uri="{FF2B5EF4-FFF2-40B4-BE49-F238E27FC236}">
                <a16:creationId xmlns:a16="http://schemas.microsoft.com/office/drawing/2014/main" id="{195681D7-B544-9966-0618-A029080AFA86}"/>
              </a:ext>
            </a:extLst>
          </p:cNvPr>
          <p:cNvPicPr preferRelativeResize="0"/>
          <p:nvPr/>
        </p:nvPicPr>
        <p:blipFill rotWithShape="1">
          <a:blip r:embed="rId4">
            <a:alphaModFix/>
          </a:blip>
          <a:srcRect/>
          <a:stretch/>
        </p:blipFill>
        <p:spPr>
          <a:xfrm>
            <a:off x="4783175" y="3170146"/>
            <a:ext cx="2989225" cy="2911518"/>
          </a:xfrm>
          <a:prstGeom prst="rect">
            <a:avLst/>
          </a:prstGeom>
          <a:noFill/>
          <a:ln>
            <a:noFill/>
          </a:ln>
        </p:spPr>
      </p:pic>
      <p:pic>
        <p:nvPicPr>
          <p:cNvPr id="7" name="Google Shape;212;p14">
            <a:extLst>
              <a:ext uri="{FF2B5EF4-FFF2-40B4-BE49-F238E27FC236}">
                <a16:creationId xmlns:a16="http://schemas.microsoft.com/office/drawing/2014/main" id="{D4696195-9CBC-A7D3-4339-13989325641F}"/>
              </a:ext>
            </a:extLst>
          </p:cNvPr>
          <p:cNvPicPr preferRelativeResize="0"/>
          <p:nvPr/>
        </p:nvPicPr>
        <p:blipFill rotWithShape="1">
          <a:blip r:embed="rId5">
            <a:alphaModFix/>
          </a:blip>
          <a:srcRect/>
          <a:stretch/>
        </p:blipFill>
        <p:spPr>
          <a:xfrm>
            <a:off x="8376570" y="3293775"/>
            <a:ext cx="2645604" cy="2645604"/>
          </a:xfrm>
          <a:prstGeom prst="rect">
            <a:avLst/>
          </a:prstGeom>
          <a:noFill/>
          <a:ln>
            <a:noFill/>
          </a:ln>
        </p:spPr>
      </p:pic>
    </p:spTree>
    <p:extLst>
      <p:ext uri="{BB962C8B-B14F-4D97-AF65-F5344CB8AC3E}">
        <p14:creationId xmlns:p14="http://schemas.microsoft.com/office/powerpoint/2010/main" val="1739242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1204" y="565371"/>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t>
            </a:r>
            <a:r>
              <a:rPr lang="pt-BR" sz="2400" b="1" i="0" u="none" strike="noStrike" cap="none" dirty="0" err="1">
                <a:solidFill>
                  <a:srgbClr val="202124"/>
                </a:solidFill>
                <a:latin typeface="Roboto"/>
                <a:ea typeface="Roboto"/>
                <a:cs typeface="Roboto"/>
                <a:sym typeface="Roboto"/>
              </a:rPr>
              <a:t>Linhaca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a:solidFill>
                  <a:srgbClr val="202124"/>
                </a:solidFill>
                <a:latin typeface="Roboto"/>
                <a:ea typeface="Roboto"/>
                <a:cs typeface="Roboto"/>
                <a:sym typeface="Roboto"/>
              </a:rPr>
              <a:t>linhaça</a:t>
            </a:r>
            <a:r>
              <a:rPr lang="pt-BR" sz="1800" b="0" i="0" u="none" strike="noStrike" cap="none" dirty="0">
                <a:solidFill>
                  <a:srgbClr val="202124"/>
                </a:solidFill>
                <a:latin typeface="Roboto"/>
                <a:ea typeface="Roboto"/>
                <a:cs typeface="Roboto"/>
                <a:sym typeface="Roboto"/>
              </a:rPr>
              <a:t> é a moagem da semente do linho, pertence a família </a:t>
            </a:r>
            <a:r>
              <a:rPr lang="pt-BR" sz="1800" b="0" i="0" u="none" strike="noStrike" cap="none" dirty="0" err="1">
                <a:solidFill>
                  <a:srgbClr val="202124"/>
                </a:solidFill>
                <a:latin typeface="Roboto"/>
                <a:ea typeface="Roboto"/>
                <a:cs typeface="Roboto"/>
                <a:sym typeface="Roboto"/>
              </a:rPr>
              <a:t>Linaceae</a:t>
            </a:r>
            <a:r>
              <a:rPr lang="pt-BR" sz="1800" b="0" i="0" u="none" strike="noStrike" cap="none" dirty="0">
                <a:solidFill>
                  <a:srgbClr val="202124"/>
                </a:solidFill>
                <a:latin typeface="Roboto"/>
                <a:ea typeface="Roboto"/>
                <a:cs typeface="Roboto"/>
                <a:sym typeface="Roboto"/>
              </a:rPr>
              <a:t>, muito utilizada na culinária. É preferível que se consuma sem casca e triturada, para melhor aproveitamento do seu alto valor nutritivo, pois é rica em fibras, ácidos graxos e proteína.</a:t>
            </a:r>
          </a:p>
        </p:txBody>
      </p:sp>
      <p:pic>
        <p:nvPicPr>
          <p:cNvPr id="5" name="Google Shape;220;p15">
            <a:extLst>
              <a:ext uri="{FF2B5EF4-FFF2-40B4-BE49-F238E27FC236}">
                <a16:creationId xmlns:a16="http://schemas.microsoft.com/office/drawing/2014/main" id="{C73AB2D3-EDCF-5719-A652-F5D019285EDE}"/>
              </a:ext>
            </a:extLst>
          </p:cNvPr>
          <p:cNvPicPr preferRelativeResize="0"/>
          <p:nvPr/>
        </p:nvPicPr>
        <p:blipFill rotWithShape="1">
          <a:blip r:embed="rId3">
            <a:alphaModFix/>
          </a:blip>
          <a:srcRect/>
          <a:stretch/>
        </p:blipFill>
        <p:spPr>
          <a:xfrm>
            <a:off x="1075359" y="3465442"/>
            <a:ext cx="1590675" cy="2876550"/>
          </a:xfrm>
          <a:prstGeom prst="rect">
            <a:avLst/>
          </a:prstGeom>
          <a:noFill/>
          <a:ln>
            <a:noFill/>
          </a:ln>
        </p:spPr>
      </p:pic>
      <p:pic>
        <p:nvPicPr>
          <p:cNvPr id="7" name="Google Shape;221;p15">
            <a:extLst>
              <a:ext uri="{FF2B5EF4-FFF2-40B4-BE49-F238E27FC236}">
                <a16:creationId xmlns:a16="http://schemas.microsoft.com/office/drawing/2014/main" id="{458348EF-9B21-DDE4-53F9-0152CE4CC7FD}"/>
              </a:ext>
            </a:extLst>
          </p:cNvPr>
          <p:cNvPicPr preferRelativeResize="0"/>
          <p:nvPr/>
        </p:nvPicPr>
        <p:blipFill rotWithShape="1">
          <a:blip r:embed="rId4">
            <a:alphaModFix/>
          </a:blip>
          <a:srcRect/>
          <a:stretch/>
        </p:blipFill>
        <p:spPr>
          <a:xfrm>
            <a:off x="3213811" y="3508557"/>
            <a:ext cx="2876549" cy="2876549"/>
          </a:xfrm>
          <a:prstGeom prst="rect">
            <a:avLst/>
          </a:prstGeom>
          <a:noFill/>
          <a:ln>
            <a:noFill/>
          </a:ln>
        </p:spPr>
      </p:pic>
      <p:pic>
        <p:nvPicPr>
          <p:cNvPr id="11" name="Google Shape;222;p15">
            <a:extLst>
              <a:ext uri="{FF2B5EF4-FFF2-40B4-BE49-F238E27FC236}">
                <a16:creationId xmlns:a16="http://schemas.microsoft.com/office/drawing/2014/main" id="{33B391AE-CF8D-F8B5-CAC7-2275DF5ADB57}"/>
              </a:ext>
            </a:extLst>
          </p:cNvPr>
          <p:cNvPicPr preferRelativeResize="0"/>
          <p:nvPr/>
        </p:nvPicPr>
        <p:blipFill rotWithShape="1">
          <a:blip r:embed="rId5">
            <a:alphaModFix/>
          </a:blip>
          <a:srcRect/>
          <a:stretch/>
        </p:blipFill>
        <p:spPr>
          <a:xfrm>
            <a:off x="6631731" y="3703567"/>
            <a:ext cx="1905000" cy="2400300"/>
          </a:xfrm>
          <a:prstGeom prst="rect">
            <a:avLst/>
          </a:prstGeom>
          <a:noFill/>
          <a:ln>
            <a:noFill/>
          </a:ln>
        </p:spPr>
      </p:pic>
      <p:pic>
        <p:nvPicPr>
          <p:cNvPr id="12" name="Google Shape;223;p15">
            <a:extLst>
              <a:ext uri="{FF2B5EF4-FFF2-40B4-BE49-F238E27FC236}">
                <a16:creationId xmlns:a16="http://schemas.microsoft.com/office/drawing/2014/main" id="{381F8C00-346F-61A3-D166-6CC9832F353F}"/>
              </a:ext>
            </a:extLst>
          </p:cNvPr>
          <p:cNvPicPr preferRelativeResize="0"/>
          <p:nvPr/>
        </p:nvPicPr>
        <p:blipFill rotWithShape="1">
          <a:blip r:embed="rId6">
            <a:alphaModFix/>
          </a:blip>
          <a:srcRect/>
          <a:stretch/>
        </p:blipFill>
        <p:spPr>
          <a:xfrm>
            <a:off x="8709393" y="3374608"/>
            <a:ext cx="2931048" cy="2918021"/>
          </a:xfrm>
          <a:prstGeom prst="rect">
            <a:avLst/>
          </a:prstGeom>
          <a:noFill/>
          <a:ln>
            <a:noFill/>
          </a:ln>
        </p:spPr>
      </p:pic>
    </p:spTree>
    <p:extLst>
      <p:ext uri="{BB962C8B-B14F-4D97-AF65-F5344CB8AC3E}">
        <p14:creationId xmlns:p14="http://schemas.microsoft.com/office/powerpoint/2010/main" val="1321101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3" y="690498"/>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Mandioca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processo de produção da farinha de </a:t>
            </a:r>
            <a:r>
              <a:rPr lang="pt-BR" sz="1800" b="1" i="0" u="none" strike="noStrike" cap="none" dirty="0">
                <a:solidFill>
                  <a:srgbClr val="202124"/>
                </a:solidFill>
                <a:latin typeface="Roboto"/>
                <a:ea typeface="Roboto"/>
                <a:cs typeface="Roboto"/>
                <a:sym typeface="Roboto"/>
              </a:rPr>
              <a:t>mandioca</a:t>
            </a:r>
            <a:r>
              <a:rPr lang="pt-BR" sz="1800" b="0" i="0" u="none" strike="noStrike" cap="none" dirty="0">
                <a:solidFill>
                  <a:srgbClr val="202124"/>
                </a:solidFill>
                <a:latin typeface="Roboto"/>
                <a:ea typeface="Roboto"/>
                <a:cs typeface="Roboto"/>
                <a:sym typeface="Roboto"/>
              </a:rPr>
              <a:t> seca consiste em lavar, descascar, triturar ou ralar as raízes, o que gera uma massa úmida. Em seguida, esta massa é prensada, peneirada e seca ou torrada. A farinha de mandioca seca é classificada pelo tamanho do grão, que varia entre 1 a 2 mm, em fina, média e grossa.</a:t>
            </a:r>
          </a:p>
        </p:txBody>
      </p:sp>
      <p:pic>
        <p:nvPicPr>
          <p:cNvPr id="5" name="Google Shape;232;p16">
            <a:extLst>
              <a:ext uri="{FF2B5EF4-FFF2-40B4-BE49-F238E27FC236}">
                <a16:creationId xmlns:a16="http://schemas.microsoft.com/office/drawing/2014/main" id="{C21137F3-4E0F-6D77-FC18-006829345AB5}"/>
              </a:ext>
            </a:extLst>
          </p:cNvPr>
          <p:cNvPicPr preferRelativeResize="0"/>
          <p:nvPr/>
        </p:nvPicPr>
        <p:blipFill rotWithShape="1">
          <a:blip r:embed="rId3">
            <a:alphaModFix/>
          </a:blip>
          <a:srcRect/>
          <a:stretch/>
        </p:blipFill>
        <p:spPr>
          <a:xfrm>
            <a:off x="990351" y="3615235"/>
            <a:ext cx="2010149" cy="2839734"/>
          </a:xfrm>
          <a:prstGeom prst="rect">
            <a:avLst/>
          </a:prstGeom>
          <a:noFill/>
          <a:ln>
            <a:noFill/>
          </a:ln>
        </p:spPr>
      </p:pic>
      <p:pic>
        <p:nvPicPr>
          <p:cNvPr id="6" name="Google Shape;231;p16">
            <a:extLst>
              <a:ext uri="{FF2B5EF4-FFF2-40B4-BE49-F238E27FC236}">
                <a16:creationId xmlns:a16="http://schemas.microsoft.com/office/drawing/2014/main" id="{8595D182-8147-0955-9C06-217FD02BF7C0}"/>
              </a:ext>
            </a:extLst>
          </p:cNvPr>
          <p:cNvPicPr preferRelativeResize="0"/>
          <p:nvPr/>
        </p:nvPicPr>
        <p:blipFill rotWithShape="1">
          <a:blip r:embed="rId4">
            <a:alphaModFix/>
          </a:blip>
          <a:srcRect/>
          <a:stretch/>
        </p:blipFill>
        <p:spPr>
          <a:xfrm>
            <a:off x="3097413" y="3559540"/>
            <a:ext cx="3162960" cy="3162960"/>
          </a:xfrm>
          <a:prstGeom prst="rect">
            <a:avLst/>
          </a:prstGeom>
          <a:noFill/>
          <a:ln>
            <a:noFill/>
          </a:ln>
        </p:spPr>
      </p:pic>
      <p:pic>
        <p:nvPicPr>
          <p:cNvPr id="7" name="Google Shape;233;p16">
            <a:extLst>
              <a:ext uri="{FF2B5EF4-FFF2-40B4-BE49-F238E27FC236}">
                <a16:creationId xmlns:a16="http://schemas.microsoft.com/office/drawing/2014/main" id="{50E41AF7-502C-A6DF-F4F6-C2667E85CD34}"/>
              </a:ext>
            </a:extLst>
          </p:cNvPr>
          <p:cNvPicPr preferRelativeResize="0"/>
          <p:nvPr/>
        </p:nvPicPr>
        <p:blipFill rotWithShape="1">
          <a:blip r:embed="rId5">
            <a:alphaModFix/>
          </a:blip>
          <a:srcRect b="18624"/>
          <a:stretch/>
        </p:blipFill>
        <p:spPr>
          <a:xfrm>
            <a:off x="5890284" y="3429000"/>
            <a:ext cx="3365218" cy="2738502"/>
          </a:xfrm>
          <a:prstGeom prst="rect">
            <a:avLst/>
          </a:prstGeom>
          <a:noFill/>
          <a:ln>
            <a:noFill/>
          </a:ln>
        </p:spPr>
      </p:pic>
      <p:pic>
        <p:nvPicPr>
          <p:cNvPr id="11" name="Google Shape;234;p16" descr="Farinha de Mandioca Fina a Granel">
            <a:extLst>
              <a:ext uri="{FF2B5EF4-FFF2-40B4-BE49-F238E27FC236}">
                <a16:creationId xmlns:a16="http://schemas.microsoft.com/office/drawing/2014/main" id="{C6238210-2112-9431-6043-32C05C80B01C}"/>
              </a:ext>
            </a:extLst>
          </p:cNvPr>
          <p:cNvPicPr preferRelativeResize="0"/>
          <p:nvPr/>
        </p:nvPicPr>
        <p:blipFill rotWithShape="1">
          <a:blip r:embed="rId6">
            <a:alphaModFix/>
          </a:blip>
          <a:srcRect/>
          <a:stretch/>
        </p:blipFill>
        <p:spPr>
          <a:xfrm>
            <a:off x="9255502" y="3673813"/>
            <a:ext cx="2738501" cy="2738501"/>
          </a:xfrm>
          <a:prstGeom prst="rect">
            <a:avLst/>
          </a:prstGeom>
          <a:noFill/>
          <a:ln>
            <a:noFill/>
          </a:ln>
        </p:spPr>
      </p:pic>
    </p:spTree>
    <p:extLst>
      <p:ext uri="{BB962C8B-B14F-4D97-AF65-F5344CB8AC3E}">
        <p14:creationId xmlns:p14="http://schemas.microsoft.com/office/powerpoint/2010/main" val="1990507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3" y="591171"/>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Milho</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Farinha de</a:t>
            </a:r>
            <a:r>
              <a:rPr lang="pt-BR" sz="1800" b="1" i="0" u="none" strike="noStrike" cap="none" dirty="0">
                <a:solidFill>
                  <a:srgbClr val="202124"/>
                </a:solidFill>
                <a:latin typeface="Roboto"/>
                <a:ea typeface="Roboto"/>
                <a:cs typeface="Roboto"/>
                <a:sym typeface="Roboto"/>
              </a:rPr>
              <a:t> milho </a:t>
            </a:r>
            <a:r>
              <a:rPr lang="pt-BR" sz="1800" b="0" i="0" u="none" strike="noStrike" cap="none" dirty="0">
                <a:solidFill>
                  <a:srgbClr val="202124"/>
                </a:solidFill>
                <a:latin typeface="Roboto"/>
                <a:ea typeface="Roboto"/>
                <a:cs typeface="Roboto"/>
                <a:sym typeface="Roboto"/>
              </a:rPr>
              <a:t>é o pó ou granulado que se obtém moendo o milho mediante diferentes métodos.</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Amido de milho é um tipo de farinha feita do milho usada na culinária ou para o preparo de cremes, como espessante. Para a sua confecção, os grãos de milho são molhados e têm retiradas a casca e a plântula embrionária. Após secagem, o grão remanescente, quase que totalmente de amido, é triturado e moído até se transformar num pó bem fino.</a:t>
            </a:r>
          </a:p>
        </p:txBody>
      </p:sp>
      <p:pic>
        <p:nvPicPr>
          <p:cNvPr id="5" name="Google Shape;242;p17">
            <a:extLst>
              <a:ext uri="{FF2B5EF4-FFF2-40B4-BE49-F238E27FC236}">
                <a16:creationId xmlns:a16="http://schemas.microsoft.com/office/drawing/2014/main" id="{BC5951BF-5B0B-8522-D033-AD3658C1BC48}"/>
              </a:ext>
            </a:extLst>
          </p:cNvPr>
          <p:cNvPicPr preferRelativeResize="0"/>
          <p:nvPr/>
        </p:nvPicPr>
        <p:blipFill rotWithShape="1">
          <a:blip r:embed="rId3">
            <a:alphaModFix/>
          </a:blip>
          <a:srcRect/>
          <a:stretch/>
        </p:blipFill>
        <p:spPr>
          <a:xfrm>
            <a:off x="735403" y="3928606"/>
            <a:ext cx="2696229" cy="2338223"/>
          </a:xfrm>
          <a:prstGeom prst="rect">
            <a:avLst/>
          </a:prstGeom>
          <a:noFill/>
          <a:ln>
            <a:noFill/>
          </a:ln>
        </p:spPr>
      </p:pic>
      <p:pic>
        <p:nvPicPr>
          <p:cNvPr id="7" name="Google Shape;243;p17">
            <a:extLst>
              <a:ext uri="{FF2B5EF4-FFF2-40B4-BE49-F238E27FC236}">
                <a16:creationId xmlns:a16="http://schemas.microsoft.com/office/drawing/2014/main" id="{DFAC2EF9-A2A1-06F0-19CE-C48A8C552DC6}"/>
              </a:ext>
            </a:extLst>
          </p:cNvPr>
          <p:cNvPicPr preferRelativeResize="0"/>
          <p:nvPr/>
        </p:nvPicPr>
        <p:blipFill rotWithShape="1">
          <a:blip r:embed="rId4">
            <a:alphaModFix/>
          </a:blip>
          <a:srcRect/>
          <a:stretch/>
        </p:blipFill>
        <p:spPr>
          <a:xfrm>
            <a:off x="3792593" y="3862637"/>
            <a:ext cx="2571506" cy="2571506"/>
          </a:xfrm>
          <a:prstGeom prst="rect">
            <a:avLst/>
          </a:prstGeom>
          <a:noFill/>
          <a:ln>
            <a:noFill/>
          </a:ln>
        </p:spPr>
      </p:pic>
      <p:pic>
        <p:nvPicPr>
          <p:cNvPr id="11" name="Google Shape;245;p17" descr="Leve Crock Goma Xantana 100g | Amazon.com.br">
            <a:extLst>
              <a:ext uri="{FF2B5EF4-FFF2-40B4-BE49-F238E27FC236}">
                <a16:creationId xmlns:a16="http://schemas.microsoft.com/office/drawing/2014/main" id="{975D3158-0872-1288-E5C3-D49EA1C63E78}"/>
              </a:ext>
            </a:extLst>
          </p:cNvPr>
          <p:cNvPicPr preferRelativeResize="0"/>
          <p:nvPr/>
        </p:nvPicPr>
        <p:blipFill rotWithShape="1">
          <a:blip r:embed="rId5">
            <a:alphaModFix/>
          </a:blip>
          <a:srcRect l="2030" t="3162" r="24531" b="12741"/>
          <a:stretch/>
        </p:blipFill>
        <p:spPr>
          <a:xfrm>
            <a:off x="6771882" y="3944751"/>
            <a:ext cx="1913972" cy="2482627"/>
          </a:xfrm>
          <a:prstGeom prst="rect">
            <a:avLst/>
          </a:prstGeom>
          <a:noFill/>
          <a:ln>
            <a:noFill/>
          </a:ln>
        </p:spPr>
      </p:pic>
      <p:pic>
        <p:nvPicPr>
          <p:cNvPr id="12" name="Google Shape;244;p17">
            <a:extLst>
              <a:ext uri="{FF2B5EF4-FFF2-40B4-BE49-F238E27FC236}">
                <a16:creationId xmlns:a16="http://schemas.microsoft.com/office/drawing/2014/main" id="{171EF74B-30C7-92EC-3A22-D367AAAAA020}"/>
              </a:ext>
            </a:extLst>
          </p:cNvPr>
          <p:cNvPicPr preferRelativeResize="0"/>
          <p:nvPr/>
        </p:nvPicPr>
        <p:blipFill rotWithShape="1">
          <a:blip r:embed="rId6">
            <a:alphaModFix/>
          </a:blip>
          <a:srcRect/>
          <a:stretch/>
        </p:blipFill>
        <p:spPr>
          <a:xfrm>
            <a:off x="9140574" y="3811964"/>
            <a:ext cx="2571506" cy="2571506"/>
          </a:xfrm>
          <a:prstGeom prst="rect">
            <a:avLst/>
          </a:prstGeom>
          <a:noFill/>
          <a:ln>
            <a:noFill/>
          </a:ln>
        </p:spPr>
      </p:pic>
    </p:spTree>
    <p:extLst>
      <p:ext uri="{BB962C8B-B14F-4D97-AF65-F5344CB8AC3E}">
        <p14:creationId xmlns:p14="http://schemas.microsoft.com/office/powerpoint/2010/main" val="4046824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3" y="589167"/>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a:t>
            </a:r>
            <a:r>
              <a:rPr lang="pt-BR" sz="2400" b="1" i="0" u="none" strike="noStrike" cap="none" dirty="0" err="1">
                <a:solidFill>
                  <a:srgbClr val="202124"/>
                </a:solidFill>
                <a:latin typeface="Roboto"/>
                <a:ea typeface="Roboto"/>
                <a:cs typeface="Roboto"/>
                <a:sym typeface="Roboto"/>
              </a:rPr>
              <a:t>Quinoa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err="1">
                <a:solidFill>
                  <a:srgbClr val="202124"/>
                </a:solidFill>
                <a:latin typeface="Roboto"/>
                <a:ea typeface="Roboto"/>
                <a:cs typeface="Roboto"/>
                <a:sym typeface="Roboto"/>
              </a:rPr>
              <a:t>quinoa</a:t>
            </a:r>
            <a:r>
              <a:rPr lang="pt-BR" sz="1800" b="0" i="0" u="none" strike="noStrike" cap="none" dirty="0">
                <a:solidFill>
                  <a:srgbClr val="202124"/>
                </a:solidFill>
                <a:latin typeface="Roboto"/>
                <a:ea typeface="Roboto"/>
                <a:cs typeface="Roboto"/>
                <a:sym typeface="Roboto"/>
              </a:rPr>
              <a:t>, por ter baixo índice glicêmico e ser rica em fibra, estimula a mastigação, diminui o esvaziamento gástrico e aumenta a sensação de saciedade, adiando a fome. Dessa forma, pode ser usada em planos alimentares e incluída na alimentação diária, ajudando na promoção de hábitos alimentares saudáveis.</a:t>
            </a:r>
          </a:p>
        </p:txBody>
      </p:sp>
      <p:pic>
        <p:nvPicPr>
          <p:cNvPr id="5" name="Google Shape;276;p20">
            <a:extLst>
              <a:ext uri="{FF2B5EF4-FFF2-40B4-BE49-F238E27FC236}">
                <a16:creationId xmlns:a16="http://schemas.microsoft.com/office/drawing/2014/main" id="{C94E310B-43C0-AB74-2F90-C5E56A13EFD4}"/>
              </a:ext>
            </a:extLst>
          </p:cNvPr>
          <p:cNvPicPr preferRelativeResize="0"/>
          <p:nvPr/>
        </p:nvPicPr>
        <p:blipFill rotWithShape="1">
          <a:blip r:embed="rId3">
            <a:alphaModFix/>
          </a:blip>
          <a:srcRect/>
          <a:stretch/>
        </p:blipFill>
        <p:spPr>
          <a:xfrm>
            <a:off x="609411" y="3757026"/>
            <a:ext cx="2796573" cy="2796573"/>
          </a:xfrm>
          <a:prstGeom prst="rect">
            <a:avLst/>
          </a:prstGeom>
          <a:noFill/>
          <a:ln>
            <a:noFill/>
          </a:ln>
        </p:spPr>
      </p:pic>
      <p:pic>
        <p:nvPicPr>
          <p:cNvPr id="6" name="Google Shape;277;p20">
            <a:extLst>
              <a:ext uri="{FF2B5EF4-FFF2-40B4-BE49-F238E27FC236}">
                <a16:creationId xmlns:a16="http://schemas.microsoft.com/office/drawing/2014/main" id="{66592795-8C0E-D024-E200-A47D636AB982}"/>
              </a:ext>
            </a:extLst>
          </p:cNvPr>
          <p:cNvPicPr preferRelativeResize="0"/>
          <p:nvPr/>
        </p:nvPicPr>
        <p:blipFill rotWithShape="1">
          <a:blip r:embed="rId4">
            <a:alphaModFix/>
          </a:blip>
          <a:srcRect/>
          <a:stretch/>
        </p:blipFill>
        <p:spPr>
          <a:xfrm>
            <a:off x="3987728" y="3757026"/>
            <a:ext cx="1695450" cy="2695575"/>
          </a:xfrm>
          <a:prstGeom prst="rect">
            <a:avLst/>
          </a:prstGeom>
          <a:noFill/>
          <a:ln>
            <a:noFill/>
          </a:ln>
        </p:spPr>
      </p:pic>
      <p:pic>
        <p:nvPicPr>
          <p:cNvPr id="13" name="Google Shape;279;p20">
            <a:extLst>
              <a:ext uri="{FF2B5EF4-FFF2-40B4-BE49-F238E27FC236}">
                <a16:creationId xmlns:a16="http://schemas.microsoft.com/office/drawing/2014/main" id="{D20E02F0-DBA6-A10A-6944-54650F26DBBF}"/>
              </a:ext>
            </a:extLst>
          </p:cNvPr>
          <p:cNvPicPr preferRelativeResize="0"/>
          <p:nvPr/>
        </p:nvPicPr>
        <p:blipFill rotWithShape="1">
          <a:blip r:embed="rId5">
            <a:alphaModFix/>
          </a:blip>
          <a:srcRect/>
          <a:stretch/>
        </p:blipFill>
        <p:spPr>
          <a:xfrm>
            <a:off x="8981564" y="3917796"/>
            <a:ext cx="2475032" cy="2475032"/>
          </a:xfrm>
          <a:prstGeom prst="rect">
            <a:avLst/>
          </a:prstGeom>
          <a:noFill/>
          <a:ln>
            <a:noFill/>
          </a:ln>
        </p:spPr>
      </p:pic>
      <p:pic>
        <p:nvPicPr>
          <p:cNvPr id="3" name="Imagem 2">
            <a:extLst>
              <a:ext uri="{FF2B5EF4-FFF2-40B4-BE49-F238E27FC236}">
                <a16:creationId xmlns:a16="http://schemas.microsoft.com/office/drawing/2014/main" id="{59029ED1-5667-6AAB-5638-560CA4461866}"/>
              </a:ext>
            </a:extLst>
          </p:cNvPr>
          <p:cNvPicPr>
            <a:picLocks noChangeAspect="1"/>
          </p:cNvPicPr>
          <p:nvPr/>
        </p:nvPicPr>
        <p:blipFill>
          <a:blip r:embed="rId6"/>
          <a:stretch>
            <a:fillRect/>
          </a:stretch>
        </p:blipFill>
        <p:spPr>
          <a:xfrm>
            <a:off x="6508824" y="3429000"/>
            <a:ext cx="1989390" cy="3043916"/>
          </a:xfrm>
          <a:prstGeom prst="rect">
            <a:avLst/>
          </a:prstGeom>
        </p:spPr>
      </p:pic>
    </p:spTree>
    <p:extLst>
      <p:ext uri="{BB962C8B-B14F-4D97-AF65-F5344CB8AC3E}">
        <p14:creationId xmlns:p14="http://schemas.microsoft.com/office/powerpoint/2010/main" val="2402716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1" y="642187"/>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Soja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a:solidFill>
                  <a:srgbClr val="202124"/>
                </a:solidFill>
                <a:latin typeface="Roboto"/>
                <a:ea typeface="Roboto"/>
                <a:cs typeface="Roboto"/>
                <a:sym typeface="Roboto"/>
              </a:rPr>
              <a:t>soja</a:t>
            </a:r>
            <a:r>
              <a:rPr lang="pt-BR" sz="1800" b="0" i="0" u="none" strike="noStrike" cap="none" dirty="0">
                <a:solidFill>
                  <a:srgbClr val="202124"/>
                </a:solidFill>
                <a:latin typeface="Roboto"/>
                <a:ea typeface="Roboto"/>
                <a:cs typeface="Roboto"/>
                <a:sym typeface="Roboto"/>
              </a:rPr>
              <a:t> é um produto de alto valor nutritivo, obtido a partir da moagem de grãos de soja selecionados e torrados. A farinha possui alto teor de fibras, proteínas e baixo teor de gorduras. Pode ser usada para ajudar a emagrecer porque diminui o apetite, uma vez que facilita a queima de gorduras por ter na sua composição substâncias chamadas de antocianinas.</a:t>
            </a:r>
          </a:p>
        </p:txBody>
      </p:sp>
      <p:pic>
        <p:nvPicPr>
          <p:cNvPr id="5" name="Google Shape;296;p22">
            <a:extLst>
              <a:ext uri="{FF2B5EF4-FFF2-40B4-BE49-F238E27FC236}">
                <a16:creationId xmlns:a16="http://schemas.microsoft.com/office/drawing/2014/main" id="{31C07D24-ED76-4F3B-4377-E7098E3F3822}"/>
              </a:ext>
            </a:extLst>
          </p:cNvPr>
          <p:cNvPicPr preferRelativeResize="0"/>
          <p:nvPr/>
        </p:nvPicPr>
        <p:blipFill rotWithShape="1">
          <a:blip r:embed="rId3">
            <a:alphaModFix/>
          </a:blip>
          <a:srcRect/>
          <a:stretch/>
        </p:blipFill>
        <p:spPr>
          <a:xfrm>
            <a:off x="1396990" y="3663884"/>
            <a:ext cx="2819702" cy="2819702"/>
          </a:xfrm>
          <a:prstGeom prst="rect">
            <a:avLst/>
          </a:prstGeom>
          <a:noFill/>
          <a:ln>
            <a:noFill/>
          </a:ln>
        </p:spPr>
      </p:pic>
      <p:pic>
        <p:nvPicPr>
          <p:cNvPr id="6" name="Google Shape;297;p22">
            <a:extLst>
              <a:ext uri="{FF2B5EF4-FFF2-40B4-BE49-F238E27FC236}">
                <a16:creationId xmlns:a16="http://schemas.microsoft.com/office/drawing/2014/main" id="{19FD748D-9C65-C2BA-11C4-67DA7172A697}"/>
              </a:ext>
            </a:extLst>
          </p:cNvPr>
          <p:cNvPicPr preferRelativeResize="0"/>
          <p:nvPr/>
        </p:nvPicPr>
        <p:blipFill rotWithShape="1">
          <a:blip r:embed="rId4">
            <a:alphaModFix/>
          </a:blip>
          <a:srcRect/>
          <a:stretch/>
        </p:blipFill>
        <p:spPr>
          <a:xfrm>
            <a:off x="4812348" y="3864776"/>
            <a:ext cx="2567298" cy="2567298"/>
          </a:xfrm>
          <a:prstGeom prst="rect">
            <a:avLst/>
          </a:prstGeom>
          <a:noFill/>
          <a:ln>
            <a:noFill/>
          </a:ln>
        </p:spPr>
      </p:pic>
      <p:pic>
        <p:nvPicPr>
          <p:cNvPr id="4" name="Imagem 3">
            <a:extLst>
              <a:ext uri="{FF2B5EF4-FFF2-40B4-BE49-F238E27FC236}">
                <a16:creationId xmlns:a16="http://schemas.microsoft.com/office/drawing/2014/main" id="{88FD3123-E152-972F-E6D3-4227448D061B}"/>
              </a:ext>
            </a:extLst>
          </p:cNvPr>
          <p:cNvPicPr>
            <a:picLocks noChangeAspect="1"/>
          </p:cNvPicPr>
          <p:nvPr/>
        </p:nvPicPr>
        <p:blipFill>
          <a:blip r:embed="rId5"/>
          <a:stretch>
            <a:fillRect/>
          </a:stretch>
        </p:blipFill>
        <p:spPr>
          <a:xfrm>
            <a:off x="8655145" y="3558801"/>
            <a:ext cx="2022687" cy="3029869"/>
          </a:xfrm>
          <a:prstGeom prst="rect">
            <a:avLst/>
          </a:prstGeom>
        </p:spPr>
      </p:pic>
    </p:spTree>
    <p:extLst>
      <p:ext uri="{BB962C8B-B14F-4D97-AF65-F5344CB8AC3E}">
        <p14:creationId xmlns:p14="http://schemas.microsoft.com/office/powerpoint/2010/main" val="4163407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806840" y="648929"/>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Trigo</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0" y="1626046"/>
            <a:ext cx="10721193"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farinha de </a:t>
            </a:r>
            <a:r>
              <a:rPr lang="pt-BR" sz="1800" b="1" i="0" u="none" strike="noStrike" cap="none" dirty="0">
                <a:solidFill>
                  <a:srgbClr val="202124"/>
                </a:solidFill>
                <a:latin typeface="Roboto"/>
                <a:ea typeface="Roboto"/>
                <a:cs typeface="Roboto"/>
                <a:sym typeface="Roboto"/>
              </a:rPr>
              <a:t>trigo</a:t>
            </a:r>
            <a:r>
              <a:rPr lang="pt-BR" sz="1800" b="0" i="0" u="none" strike="noStrike" cap="none" dirty="0">
                <a:solidFill>
                  <a:srgbClr val="202124"/>
                </a:solidFill>
                <a:latin typeface="Roboto"/>
                <a:ea typeface="Roboto"/>
                <a:cs typeface="Roboto"/>
                <a:sym typeface="Roboto"/>
              </a:rPr>
              <a:t> é feita a partir da moagem do trigo. Entre os grãos, a farinha de trigo é única em sua grande capacidade de produzir glúten, uma proteína que dá força e elasticidade à massa e influencia a textura dos pães e bolos. É classificada em 3 tipos: </a:t>
            </a:r>
          </a:p>
          <a:p>
            <a:pPr marL="0" marR="0" lvl="0" indent="457200" algn="just" rtl="0">
              <a:lnSpc>
                <a:spcPct val="100000"/>
              </a:lnSpc>
              <a:spcBef>
                <a:spcPts val="0"/>
              </a:spcBef>
              <a:spcAft>
                <a:spcPts val="0"/>
              </a:spcAft>
              <a:buClr>
                <a:srgbClr val="000000"/>
              </a:buClr>
              <a:buSzPts val="1800"/>
              <a:buFont typeface="Arial"/>
              <a:buNone/>
            </a:pPr>
            <a:endParaRPr lang="pt-BR" sz="1800" b="0" i="0" u="none" strike="noStrike" cap="none"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dirty="0">
                <a:solidFill>
                  <a:srgbClr val="202124"/>
                </a:solidFill>
                <a:latin typeface="Roboto"/>
                <a:ea typeface="Roboto"/>
                <a:cs typeface="Roboto"/>
                <a:sym typeface="Roboto"/>
              </a:rPr>
              <a:t>t</a:t>
            </a:r>
            <a:r>
              <a:rPr lang="pt-BR" sz="1800" b="0" i="0" u="none" strike="noStrike" cap="none" dirty="0">
                <a:solidFill>
                  <a:srgbClr val="202124"/>
                </a:solidFill>
                <a:latin typeface="Roboto"/>
                <a:ea typeface="Roboto"/>
                <a:cs typeface="Roboto"/>
                <a:sym typeface="Roboto"/>
              </a:rPr>
              <a:t>ipo 1, teor mínimo de proteína de 7,5%;</a:t>
            </a: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dirty="0">
                <a:solidFill>
                  <a:srgbClr val="202124"/>
                </a:solidFill>
                <a:latin typeface="Roboto"/>
                <a:ea typeface="Roboto"/>
                <a:cs typeface="Roboto"/>
                <a:sym typeface="Roboto"/>
              </a:rPr>
              <a:t>t</a:t>
            </a:r>
            <a:r>
              <a:rPr lang="pt-BR" sz="1800" b="0" i="0" u="none" strike="noStrike" cap="none" dirty="0">
                <a:solidFill>
                  <a:srgbClr val="202124"/>
                </a:solidFill>
                <a:latin typeface="Roboto"/>
                <a:ea typeface="Roboto"/>
                <a:cs typeface="Roboto"/>
                <a:sym typeface="Roboto"/>
              </a:rPr>
              <a:t>ipo 2, teor mínimo de proteína de 8%;</a:t>
            </a: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dirty="0">
                <a:solidFill>
                  <a:srgbClr val="202124"/>
                </a:solidFill>
                <a:latin typeface="Roboto"/>
                <a:ea typeface="Roboto"/>
                <a:cs typeface="Roboto"/>
                <a:sym typeface="Roboto"/>
              </a:rPr>
              <a:t>i</a:t>
            </a:r>
            <a:r>
              <a:rPr lang="pt-BR" sz="1800" b="0" i="0" u="none" strike="noStrike" cap="none" dirty="0">
                <a:solidFill>
                  <a:srgbClr val="202124"/>
                </a:solidFill>
                <a:latin typeface="Roboto"/>
                <a:ea typeface="Roboto"/>
                <a:cs typeface="Roboto"/>
                <a:sym typeface="Roboto"/>
              </a:rPr>
              <a:t>ntegral, idem ao tipo 2.</a:t>
            </a:r>
          </a:p>
        </p:txBody>
      </p:sp>
      <p:pic>
        <p:nvPicPr>
          <p:cNvPr id="5" name="Google Shape;307;p23">
            <a:extLst>
              <a:ext uri="{FF2B5EF4-FFF2-40B4-BE49-F238E27FC236}">
                <a16:creationId xmlns:a16="http://schemas.microsoft.com/office/drawing/2014/main" id="{2D53F0B2-A036-1613-13FE-60295B542042}"/>
              </a:ext>
            </a:extLst>
          </p:cNvPr>
          <p:cNvPicPr preferRelativeResize="0"/>
          <p:nvPr/>
        </p:nvPicPr>
        <p:blipFill rotWithShape="1">
          <a:blip r:embed="rId3">
            <a:alphaModFix/>
          </a:blip>
          <a:srcRect/>
          <a:stretch/>
        </p:blipFill>
        <p:spPr>
          <a:xfrm>
            <a:off x="1327223" y="3828728"/>
            <a:ext cx="2605415" cy="2605415"/>
          </a:xfrm>
          <a:prstGeom prst="rect">
            <a:avLst/>
          </a:prstGeom>
          <a:noFill/>
          <a:ln>
            <a:noFill/>
          </a:ln>
        </p:spPr>
      </p:pic>
      <p:pic>
        <p:nvPicPr>
          <p:cNvPr id="6" name="Google Shape;308;p23">
            <a:extLst>
              <a:ext uri="{FF2B5EF4-FFF2-40B4-BE49-F238E27FC236}">
                <a16:creationId xmlns:a16="http://schemas.microsoft.com/office/drawing/2014/main" id="{04ABD78F-DFCD-73E8-1CB6-3E034C3867D7}"/>
              </a:ext>
            </a:extLst>
          </p:cNvPr>
          <p:cNvPicPr preferRelativeResize="0"/>
          <p:nvPr/>
        </p:nvPicPr>
        <p:blipFill rotWithShape="1">
          <a:blip r:embed="rId4">
            <a:alphaModFix/>
          </a:blip>
          <a:srcRect b="12439"/>
          <a:stretch/>
        </p:blipFill>
        <p:spPr>
          <a:xfrm>
            <a:off x="5178527" y="3788908"/>
            <a:ext cx="1834946" cy="2645235"/>
          </a:xfrm>
          <a:prstGeom prst="rect">
            <a:avLst/>
          </a:prstGeom>
          <a:noFill/>
          <a:ln>
            <a:noFill/>
          </a:ln>
        </p:spPr>
      </p:pic>
      <p:pic>
        <p:nvPicPr>
          <p:cNvPr id="7" name="Google Shape;309;p23">
            <a:extLst>
              <a:ext uri="{FF2B5EF4-FFF2-40B4-BE49-F238E27FC236}">
                <a16:creationId xmlns:a16="http://schemas.microsoft.com/office/drawing/2014/main" id="{93F6B04E-788C-01F8-C8AC-9562BCBE792F}"/>
              </a:ext>
            </a:extLst>
          </p:cNvPr>
          <p:cNvPicPr preferRelativeResize="0"/>
          <p:nvPr/>
        </p:nvPicPr>
        <p:blipFill rotWithShape="1">
          <a:blip r:embed="rId5">
            <a:alphaModFix/>
          </a:blip>
          <a:srcRect/>
          <a:stretch/>
        </p:blipFill>
        <p:spPr>
          <a:xfrm>
            <a:off x="8102893" y="3812976"/>
            <a:ext cx="2412707" cy="2396095"/>
          </a:xfrm>
          <a:prstGeom prst="rect">
            <a:avLst/>
          </a:prstGeom>
          <a:noFill/>
          <a:ln>
            <a:noFill/>
          </a:ln>
        </p:spPr>
      </p:pic>
    </p:spTree>
    <p:extLst>
      <p:ext uri="{BB962C8B-B14F-4D97-AF65-F5344CB8AC3E}">
        <p14:creationId xmlns:p14="http://schemas.microsoft.com/office/powerpoint/2010/main" val="1789297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342534" y="566281"/>
            <a:ext cx="750692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Farinha de Trigo para Kibe</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trigo para kibe </a:t>
            </a:r>
            <a:r>
              <a:rPr lang="pt-BR" sz="1800" b="0" i="0" u="none" strike="noStrike" cap="none" dirty="0">
                <a:solidFill>
                  <a:srgbClr val="202124"/>
                </a:solidFill>
                <a:latin typeface="Roboto"/>
                <a:ea typeface="Roboto"/>
                <a:cs typeface="Roboto"/>
                <a:sym typeface="Roboto"/>
              </a:rPr>
              <a:t>é obtido a partir do trigo em grão integral, torrado e moído. Essencial na culinária árabe e naturalista, é rico em proteínas e fibras insolúveis que estimulam o sistema gastrointestinal. Com seu sabor inconfundível, é ideal no preparo de kibes, saladas e pães.</a:t>
            </a:r>
          </a:p>
        </p:txBody>
      </p:sp>
      <p:pic>
        <p:nvPicPr>
          <p:cNvPr id="6" name="Google Shape;317;p24">
            <a:extLst>
              <a:ext uri="{FF2B5EF4-FFF2-40B4-BE49-F238E27FC236}">
                <a16:creationId xmlns:a16="http://schemas.microsoft.com/office/drawing/2014/main" id="{684FB4BC-F36B-A7B5-8B5D-28476D4E7B9C}"/>
              </a:ext>
            </a:extLst>
          </p:cNvPr>
          <p:cNvPicPr preferRelativeResize="0"/>
          <p:nvPr/>
        </p:nvPicPr>
        <p:blipFill rotWithShape="1">
          <a:blip r:embed="rId3">
            <a:alphaModFix/>
          </a:blip>
          <a:srcRect/>
          <a:stretch/>
        </p:blipFill>
        <p:spPr>
          <a:xfrm>
            <a:off x="1467349" y="3584929"/>
            <a:ext cx="2057400" cy="2219325"/>
          </a:xfrm>
          <a:prstGeom prst="rect">
            <a:avLst/>
          </a:prstGeom>
          <a:noFill/>
          <a:ln>
            <a:noFill/>
          </a:ln>
        </p:spPr>
      </p:pic>
      <p:pic>
        <p:nvPicPr>
          <p:cNvPr id="11" name="Google Shape;318;p24">
            <a:extLst>
              <a:ext uri="{FF2B5EF4-FFF2-40B4-BE49-F238E27FC236}">
                <a16:creationId xmlns:a16="http://schemas.microsoft.com/office/drawing/2014/main" id="{584AA56E-5972-D30E-687A-938153D5540D}"/>
              </a:ext>
            </a:extLst>
          </p:cNvPr>
          <p:cNvPicPr preferRelativeResize="0"/>
          <p:nvPr/>
        </p:nvPicPr>
        <p:blipFill rotWithShape="1">
          <a:blip r:embed="rId4">
            <a:alphaModFix/>
          </a:blip>
          <a:srcRect/>
          <a:stretch/>
        </p:blipFill>
        <p:spPr>
          <a:xfrm>
            <a:off x="4685671" y="3385044"/>
            <a:ext cx="2619093" cy="2619093"/>
          </a:xfrm>
          <a:prstGeom prst="rect">
            <a:avLst/>
          </a:prstGeom>
          <a:noFill/>
          <a:ln>
            <a:noFill/>
          </a:ln>
        </p:spPr>
      </p:pic>
      <p:pic>
        <p:nvPicPr>
          <p:cNvPr id="2050" name="Picture 2" descr="Trigo para Kibe – 500g – Chinezinho">
            <a:extLst>
              <a:ext uri="{FF2B5EF4-FFF2-40B4-BE49-F238E27FC236}">
                <a16:creationId xmlns:a16="http://schemas.microsoft.com/office/drawing/2014/main" id="{05294D35-F49A-20D3-E185-57FAC4A511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2893" y="3335356"/>
            <a:ext cx="3099986" cy="2619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3533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685747" y="639375"/>
            <a:ext cx="657831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Farofa</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Farofa</a:t>
            </a:r>
            <a:r>
              <a:rPr lang="pt-BR" sz="1800" b="0" i="0" u="none" strike="noStrike" cap="none" dirty="0">
                <a:solidFill>
                  <a:srgbClr val="202124"/>
                </a:solidFill>
                <a:latin typeface="Roboto"/>
                <a:ea typeface="Roboto"/>
                <a:cs typeface="Roboto"/>
                <a:sym typeface="Roboto"/>
              </a:rPr>
              <a:t> é a farinha de mandioca ou farinha de milho escaldadas ou torradas, geralmente passadas na gordura ou na manteiga, nas quais podem ser acrescentados inúmeros outros ingredientes, tais como bacon torrado, linguiça frita, ovo, carne, tofu ou outros alimentos de origem vegetal.</a:t>
            </a:r>
            <a:endParaRPr sz="1800" b="0" i="0" u="none" strike="noStrike" cap="none" dirty="0">
              <a:solidFill>
                <a:srgbClr val="202124"/>
              </a:solidFill>
              <a:latin typeface="Roboto"/>
              <a:ea typeface="Roboto"/>
              <a:cs typeface="Roboto"/>
              <a:sym typeface="Roboto"/>
            </a:endParaRPr>
          </a:p>
        </p:txBody>
      </p:sp>
      <p:pic>
        <p:nvPicPr>
          <p:cNvPr id="7" name="Google Shape;180;p11">
            <a:extLst>
              <a:ext uri="{FF2B5EF4-FFF2-40B4-BE49-F238E27FC236}">
                <a16:creationId xmlns:a16="http://schemas.microsoft.com/office/drawing/2014/main" id="{8457516F-2822-7F52-0931-F297C8D2CA18}"/>
              </a:ext>
            </a:extLst>
          </p:cNvPr>
          <p:cNvPicPr preferRelativeResize="0"/>
          <p:nvPr/>
        </p:nvPicPr>
        <p:blipFill rotWithShape="1">
          <a:blip r:embed="rId3">
            <a:alphaModFix/>
          </a:blip>
          <a:srcRect l="21531" r="22419"/>
          <a:stretch/>
        </p:blipFill>
        <p:spPr>
          <a:xfrm>
            <a:off x="1293582" y="3558234"/>
            <a:ext cx="2173357" cy="2416658"/>
          </a:xfrm>
          <a:prstGeom prst="rect">
            <a:avLst/>
          </a:prstGeom>
          <a:noFill/>
          <a:ln>
            <a:noFill/>
          </a:ln>
        </p:spPr>
      </p:pic>
      <p:pic>
        <p:nvPicPr>
          <p:cNvPr id="11" name="Google Shape;181;p11">
            <a:extLst>
              <a:ext uri="{FF2B5EF4-FFF2-40B4-BE49-F238E27FC236}">
                <a16:creationId xmlns:a16="http://schemas.microsoft.com/office/drawing/2014/main" id="{DDBC834A-DCD5-AD83-E2DD-7999A6F80C4B}"/>
              </a:ext>
            </a:extLst>
          </p:cNvPr>
          <p:cNvPicPr preferRelativeResize="0"/>
          <p:nvPr/>
        </p:nvPicPr>
        <p:blipFill rotWithShape="1">
          <a:blip r:embed="rId4">
            <a:alphaModFix/>
          </a:blip>
          <a:srcRect/>
          <a:stretch/>
        </p:blipFill>
        <p:spPr>
          <a:xfrm>
            <a:off x="4901193" y="3235955"/>
            <a:ext cx="2147420" cy="3061215"/>
          </a:xfrm>
          <a:prstGeom prst="rect">
            <a:avLst/>
          </a:prstGeom>
          <a:noFill/>
          <a:ln>
            <a:noFill/>
          </a:ln>
        </p:spPr>
      </p:pic>
      <p:pic>
        <p:nvPicPr>
          <p:cNvPr id="12" name="Google Shape;182;p11">
            <a:extLst>
              <a:ext uri="{FF2B5EF4-FFF2-40B4-BE49-F238E27FC236}">
                <a16:creationId xmlns:a16="http://schemas.microsoft.com/office/drawing/2014/main" id="{475D0ECD-26CC-02A4-B3F2-C59334419AAA}"/>
              </a:ext>
            </a:extLst>
          </p:cNvPr>
          <p:cNvPicPr preferRelativeResize="0"/>
          <p:nvPr/>
        </p:nvPicPr>
        <p:blipFill rotWithShape="1">
          <a:blip r:embed="rId5">
            <a:alphaModFix/>
          </a:blip>
          <a:srcRect/>
          <a:stretch/>
        </p:blipFill>
        <p:spPr>
          <a:xfrm>
            <a:off x="8289604" y="3462155"/>
            <a:ext cx="2608814" cy="2608814"/>
          </a:xfrm>
          <a:prstGeom prst="rect">
            <a:avLst/>
          </a:prstGeom>
          <a:noFill/>
          <a:ln>
            <a:noFill/>
          </a:ln>
        </p:spPr>
      </p:pic>
    </p:spTree>
    <p:extLst>
      <p:ext uri="{BB962C8B-B14F-4D97-AF65-F5344CB8AC3E}">
        <p14:creationId xmlns:p14="http://schemas.microsoft.com/office/powerpoint/2010/main" val="2741100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indent="457200" algn="just"/>
            <a:r>
              <a:rPr lang="pt-BR" sz="1800" b="0" i="0" dirty="0">
                <a:solidFill>
                  <a:srgbClr val="202124"/>
                </a:solidFill>
                <a:effectLst/>
                <a:latin typeface="Roboto" panose="02000000000000000000" pitchFamily="2" charset="0"/>
              </a:rPr>
              <a:t>Entram nessa categoria todas as misturas para preparo de alimentos salgados, podendo ser em flocos ou em pó. </a:t>
            </a:r>
            <a:r>
              <a:rPr lang="pt-BR" sz="1800" dirty="0">
                <a:latin typeface="Roboto" panose="02000000000000000000" pitchFamily="2" charset="0"/>
                <a:ea typeface="Roboto" panose="02000000000000000000" pitchFamily="2" charset="0"/>
              </a:rPr>
              <a:t>São os produtos obtidos pela mistura de ingredientes, destinados ao preparo de alimentos pelo consumidor com a adição de outro(s) ingrediente(s). Podem requerer aquecimento ou cozimento.</a:t>
            </a:r>
          </a:p>
        </p:txBody>
      </p:sp>
      <p:sp>
        <p:nvSpPr>
          <p:cNvPr id="99" name="Google Shape;99;p4"/>
          <p:cNvSpPr txBox="1"/>
          <p:nvPr/>
        </p:nvSpPr>
        <p:spPr>
          <a:xfrm>
            <a:off x="1000430" y="636984"/>
            <a:ext cx="10191135" cy="487465"/>
          </a:xfrm>
          <a:prstGeom prst="rect">
            <a:avLst/>
          </a:prstGeom>
          <a:noFill/>
          <a:ln>
            <a:noFill/>
          </a:ln>
        </p:spPr>
        <p:txBody>
          <a:bodyPr spcFirstLastPara="1" wrap="square" lIns="91425" tIns="45700" rIns="91425" bIns="45700" anchor="t" anchorCtr="0">
            <a:spAutoFit/>
          </a:bodyPr>
          <a:lstStyle/>
          <a:p>
            <a:pPr algn="ctr">
              <a:lnSpc>
                <a:spcPct val="107000"/>
              </a:lnSpc>
              <a:buSzPts val="2400"/>
            </a:pPr>
            <a:r>
              <a:rPr lang="pt-BR" sz="2400" dirty="0">
                <a:solidFill>
                  <a:srgbClr val="202124"/>
                </a:solidFill>
                <a:latin typeface="Roboto" panose="02000000000000000000" pitchFamily="2" charset="0"/>
              </a:rPr>
              <a:t>Alimentos &gt; </a:t>
            </a:r>
            <a:r>
              <a:rPr lang="pt-BR" sz="2400" dirty="0" err="1">
                <a:solidFill>
                  <a:srgbClr val="202124"/>
                </a:solidFill>
                <a:latin typeface="Roboto" panose="02000000000000000000" pitchFamily="2" charset="0"/>
              </a:rPr>
              <a:t>Farinaceos</a:t>
            </a:r>
            <a:r>
              <a:rPr lang="pt-BR" sz="2400" dirty="0">
                <a:solidFill>
                  <a:srgbClr val="202124"/>
                </a:solidFill>
                <a:latin typeface="Roboto" panose="02000000000000000000" pitchFamily="2" charset="0"/>
              </a:rPr>
              <a:t> &gt; </a:t>
            </a:r>
            <a:r>
              <a:rPr lang="pt-BR" sz="2400" b="1" dirty="0">
                <a:solidFill>
                  <a:srgbClr val="202124"/>
                </a:solidFill>
                <a:latin typeface="Roboto" panose="02000000000000000000" pitchFamily="2" charset="0"/>
              </a:rPr>
              <a:t>Mistura para Preparo Salgado</a:t>
            </a:r>
            <a:endParaRPr sz="1400" b="1" i="0" u="none" strike="noStrike" cap="none" dirty="0">
              <a:solidFill>
                <a:srgbClr val="000000"/>
              </a:solidFill>
              <a:latin typeface="Arial"/>
              <a:ea typeface="Arial"/>
              <a:cs typeface="Arial"/>
              <a:sym typeface="Arial"/>
            </a:endParaRPr>
          </a:p>
        </p:txBody>
      </p:sp>
      <p:pic>
        <p:nvPicPr>
          <p:cNvPr id="6" name="Imagem 5">
            <a:extLst>
              <a:ext uri="{FF2B5EF4-FFF2-40B4-BE49-F238E27FC236}">
                <a16:creationId xmlns:a16="http://schemas.microsoft.com/office/drawing/2014/main" id="{35BC0A5C-F92E-456D-5A8F-78D2AF890C8B}"/>
              </a:ext>
            </a:extLst>
          </p:cNvPr>
          <p:cNvPicPr>
            <a:picLocks noChangeAspect="1"/>
          </p:cNvPicPr>
          <p:nvPr/>
        </p:nvPicPr>
        <p:blipFill>
          <a:blip r:embed="rId3"/>
          <a:stretch>
            <a:fillRect/>
          </a:stretch>
        </p:blipFill>
        <p:spPr>
          <a:xfrm>
            <a:off x="1031479" y="3466200"/>
            <a:ext cx="2169793" cy="2780047"/>
          </a:xfrm>
          <a:prstGeom prst="rect">
            <a:avLst/>
          </a:prstGeom>
        </p:spPr>
      </p:pic>
      <p:pic>
        <p:nvPicPr>
          <p:cNvPr id="7" name="Imagem 6">
            <a:extLst>
              <a:ext uri="{FF2B5EF4-FFF2-40B4-BE49-F238E27FC236}">
                <a16:creationId xmlns:a16="http://schemas.microsoft.com/office/drawing/2014/main" id="{EB259415-0F42-3EB1-D14C-B5A40FE2D2CC}"/>
              </a:ext>
            </a:extLst>
          </p:cNvPr>
          <p:cNvPicPr>
            <a:picLocks noChangeAspect="1"/>
          </p:cNvPicPr>
          <p:nvPr/>
        </p:nvPicPr>
        <p:blipFill>
          <a:blip r:embed="rId4"/>
          <a:stretch>
            <a:fillRect/>
          </a:stretch>
        </p:blipFill>
        <p:spPr>
          <a:xfrm>
            <a:off x="5192315" y="3416532"/>
            <a:ext cx="1807370" cy="2715993"/>
          </a:xfrm>
          <a:prstGeom prst="rect">
            <a:avLst/>
          </a:prstGeom>
        </p:spPr>
      </p:pic>
      <p:pic>
        <p:nvPicPr>
          <p:cNvPr id="8" name="Imagem 7">
            <a:extLst>
              <a:ext uri="{FF2B5EF4-FFF2-40B4-BE49-F238E27FC236}">
                <a16:creationId xmlns:a16="http://schemas.microsoft.com/office/drawing/2014/main" id="{8C1F502C-BC43-DBB6-D9E1-0E85D25F492D}"/>
              </a:ext>
            </a:extLst>
          </p:cNvPr>
          <p:cNvPicPr>
            <a:picLocks noChangeAspect="1"/>
          </p:cNvPicPr>
          <p:nvPr/>
        </p:nvPicPr>
        <p:blipFill>
          <a:blip r:embed="rId5"/>
          <a:stretch>
            <a:fillRect/>
          </a:stretch>
        </p:blipFill>
        <p:spPr>
          <a:xfrm>
            <a:off x="8990728" y="3709854"/>
            <a:ext cx="2017954" cy="2292740"/>
          </a:xfrm>
          <a:prstGeom prst="rect">
            <a:avLst/>
          </a:prstGeom>
        </p:spPr>
      </p:pic>
      <p:sp>
        <p:nvSpPr>
          <p:cNvPr id="9" name="CaixaDeTexto 8">
            <a:extLst>
              <a:ext uri="{FF2B5EF4-FFF2-40B4-BE49-F238E27FC236}">
                <a16:creationId xmlns:a16="http://schemas.microsoft.com/office/drawing/2014/main" id="{B6824B8B-5D39-B961-9D3E-BA72002E29CE}"/>
              </a:ext>
            </a:extLst>
          </p:cNvPr>
          <p:cNvSpPr txBox="1"/>
          <p:nvPr/>
        </p:nvSpPr>
        <p:spPr>
          <a:xfrm>
            <a:off x="198669" y="6185072"/>
            <a:ext cx="3941618" cy="369332"/>
          </a:xfrm>
          <a:prstGeom prst="rect">
            <a:avLst/>
          </a:prstGeom>
          <a:noFill/>
        </p:spPr>
        <p:txBody>
          <a:bodyPr wrap="square" rtlCol="0">
            <a:spAutoFit/>
          </a:bodyPr>
          <a:lstStyle/>
          <a:p>
            <a:r>
              <a:rPr lang="pt-BR" sz="1800" dirty="0">
                <a:latin typeface="Roboto" panose="02000000000000000000" pitchFamily="2" charset="0"/>
                <a:ea typeface="Roboto" panose="02000000000000000000" pitchFamily="2" charset="0"/>
              </a:rPr>
              <a:t>Mistura para massa de salgadinho</a:t>
            </a:r>
          </a:p>
        </p:txBody>
      </p:sp>
      <p:sp>
        <p:nvSpPr>
          <p:cNvPr id="10" name="CaixaDeTexto 9">
            <a:extLst>
              <a:ext uri="{FF2B5EF4-FFF2-40B4-BE49-F238E27FC236}">
                <a16:creationId xmlns:a16="http://schemas.microsoft.com/office/drawing/2014/main" id="{D4AE226D-11BE-951F-6F7A-4161974C18CE}"/>
              </a:ext>
            </a:extLst>
          </p:cNvPr>
          <p:cNvSpPr txBox="1"/>
          <p:nvPr/>
        </p:nvSpPr>
        <p:spPr>
          <a:xfrm>
            <a:off x="4778287" y="6185072"/>
            <a:ext cx="2941831" cy="369332"/>
          </a:xfrm>
          <a:prstGeom prst="rect">
            <a:avLst/>
          </a:prstGeom>
          <a:noFill/>
        </p:spPr>
        <p:txBody>
          <a:bodyPr wrap="none" rtlCol="0">
            <a:spAutoFit/>
          </a:bodyPr>
          <a:lstStyle/>
          <a:p>
            <a:r>
              <a:rPr lang="pt-BR" sz="1800" dirty="0">
                <a:latin typeface="Roboto" panose="02000000000000000000" pitchFamily="2" charset="0"/>
                <a:ea typeface="Roboto" panose="02000000000000000000" pitchFamily="2" charset="0"/>
              </a:rPr>
              <a:t>Flocos de batata para purê</a:t>
            </a:r>
          </a:p>
        </p:txBody>
      </p:sp>
      <p:sp>
        <p:nvSpPr>
          <p:cNvPr id="11" name="CaixaDeTexto 10">
            <a:extLst>
              <a:ext uri="{FF2B5EF4-FFF2-40B4-BE49-F238E27FC236}">
                <a16:creationId xmlns:a16="http://schemas.microsoft.com/office/drawing/2014/main" id="{42632944-D4C7-58B4-C12B-750FFCDEABB3}"/>
              </a:ext>
            </a:extLst>
          </p:cNvPr>
          <p:cNvSpPr txBox="1"/>
          <p:nvPr/>
        </p:nvSpPr>
        <p:spPr>
          <a:xfrm>
            <a:off x="8517200" y="6185072"/>
            <a:ext cx="3172663" cy="369332"/>
          </a:xfrm>
          <a:prstGeom prst="rect">
            <a:avLst/>
          </a:prstGeom>
          <a:noFill/>
        </p:spPr>
        <p:txBody>
          <a:bodyPr wrap="none" rtlCol="0">
            <a:spAutoFit/>
          </a:bodyPr>
          <a:lstStyle/>
          <a:p>
            <a:r>
              <a:rPr lang="pt-BR" sz="1800" dirty="0">
                <a:latin typeface="Roboto" panose="02000000000000000000" pitchFamily="2" charset="0"/>
                <a:ea typeface="Roboto" panose="02000000000000000000" pitchFamily="2" charset="0"/>
              </a:rPr>
              <a:t>Mistura para massa de tortas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8" name="Google Shape;98;p4">
            <a:extLst>
              <a:ext uri="{FF2B5EF4-FFF2-40B4-BE49-F238E27FC236}">
                <a16:creationId xmlns:a16="http://schemas.microsoft.com/office/drawing/2014/main" id="{F162C64C-50F7-9759-9C3E-29A69D1AF1FC}"/>
              </a:ext>
            </a:extLst>
          </p:cNvPr>
          <p:cNvSpPr txBox="1"/>
          <p:nvPr/>
        </p:nvSpPr>
        <p:spPr>
          <a:xfrm>
            <a:off x="2254044" y="564384"/>
            <a:ext cx="768391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a:solidFill>
                  <a:srgbClr val="202124"/>
                </a:solidFill>
                <a:latin typeface="Roboto"/>
                <a:ea typeface="Roboto"/>
                <a:cs typeface="Roboto"/>
                <a:sym typeface="Roboto"/>
              </a:rPr>
              <a:t>Alimentos &gt; </a:t>
            </a:r>
            <a:r>
              <a:rPr lang="pt-BR" sz="2400" b="0" i="0" u="none" strike="noStrike" cap="none" dirty="0" err="1">
                <a:solidFill>
                  <a:srgbClr val="202124"/>
                </a:solidFill>
                <a:latin typeface="Roboto"/>
                <a:ea typeface="Roboto"/>
                <a:cs typeface="Roboto"/>
                <a:sym typeface="Roboto"/>
              </a:rPr>
              <a:t>Farinaceos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Outras Farinhas</a:t>
            </a:r>
            <a:endParaRPr sz="1400" b="1" i="0" u="none" strike="noStrike" cap="none" dirty="0">
              <a:solidFill>
                <a:srgbClr val="000000"/>
              </a:solidFill>
              <a:latin typeface="Arial"/>
              <a:ea typeface="Arial"/>
              <a:cs typeface="Arial"/>
              <a:sym typeface="Arial"/>
            </a:endParaRPr>
          </a:p>
        </p:txBody>
      </p:sp>
      <p:sp>
        <p:nvSpPr>
          <p:cNvPr id="10" name="Google Shape;96;p4">
            <a:extLst>
              <a:ext uri="{FF2B5EF4-FFF2-40B4-BE49-F238E27FC236}">
                <a16:creationId xmlns:a16="http://schemas.microsoft.com/office/drawing/2014/main" id="{FC776237-A069-032A-490B-BD9FA157C2A9}"/>
              </a:ext>
            </a:extLst>
          </p:cNvPr>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Entram nessa categoria todas as farinhas, amidos, féculas e flocos que não estejam abertas na árvore de categorias, como farinha de coco, farinha de banana verde, farinha de berinjela, farinha de chia, farinha de maracujá, farinha de uva, entre outros.</a:t>
            </a:r>
          </a:p>
        </p:txBody>
      </p:sp>
      <p:pic>
        <p:nvPicPr>
          <p:cNvPr id="5" name="Google Shape;253;p18">
            <a:extLst>
              <a:ext uri="{FF2B5EF4-FFF2-40B4-BE49-F238E27FC236}">
                <a16:creationId xmlns:a16="http://schemas.microsoft.com/office/drawing/2014/main" id="{1C123DF9-DD1A-C4F9-58AB-1A98CAF79A91}"/>
              </a:ext>
            </a:extLst>
          </p:cNvPr>
          <p:cNvPicPr preferRelativeResize="0"/>
          <p:nvPr/>
        </p:nvPicPr>
        <p:blipFill rotWithShape="1">
          <a:blip r:embed="rId3">
            <a:alphaModFix/>
          </a:blip>
          <a:srcRect/>
          <a:stretch/>
        </p:blipFill>
        <p:spPr>
          <a:xfrm>
            <a:off x="1089178" y="3429000"/>
            <a:ext cx="3784203" cy="2834500"/>
          </a:xfrm>
          <a:prstGeom prst="rect">
            <a:avLst/>
          </a:prstGeom>
          <a:noFill/>
          <a:ln>
            <a:noFill/>
          </a:ln>
        </p:spPr>
      </p:pic>
      <p:pic>
        <p:nvPicPr>
          <p:cNvPr id="6" name="Google Shape;254;p18">
            <a:extLst>
              <a:ext uri="{FF2B5EF4-FFF2-40B4-BE49-F238E27FC236}">
                <a16:creationId xmlns:a16="http://schemas.microsoft.com/office/drawing/2014/main" id="{3287CEF8-6072-7840-693C-EACB61724D57}"/>
              </a:ext>
            </a:extLst>
          </p:cNvPr>
          <p:cNvPicPr preferRelativeResize="0"/>
          <p:nvPr/>
        </p:nvPicPr>
        <p:blipFill rotWithShape="1">
          <a:blip r:embed="rId4">
            <a:alphaModFix/>
          </a:blip>
          <a:srcRect/>
          <a:stretch/>
        </p:blipFill>
        <p:spPr>
          <a:xfrm>
            <a:off x="5013965" y="3533833"/>
            <a:ext cx="2516050" cy="2516050"/>
          </a:xfrm>
          <a:prstGeom prst="rect">
            <a:avLst/>
          </a:prstGeom>
          <a:noFill/>
          <a:ln>
            <a:noFill/>
          </a:ln>
        </p:spPr>
      </p:pic>
      <p:pic>
        <p:nvPicPr>
          <p:cNvPr id="11" name="Google Shape;255;p18">
            <a:extLst>
              <a:ext uri="{FF2B5EF4-FFF2-40B4-BE49-F238E27FC236}">
                <a16:creationId xmlns:a16="http://schemas.microsoft.com/office/drawing/2014/main" id="{C400130C-A8E4-DE1A-F524-B00FB62F8574}"/>
              </a:ext>
            </a:extLst>
          </p:cNvPr>
          <p:cNvPicPr preferRelativeResize="0"/>
          <p:nvPr/>
        </p:nvPicPr>
        <p:blipFill rotWithShape="1">
          <a:blip r:embed="rId5">
            <a:alphaModFix/>
          </a:blip>
          <a:srcRect/>
          <a:stretch/>
        </p:blipFill>
        <p:spPr>
          <a:xfrm>
            <a:off x="8770181" y="3533833"/>
            <a:ext cx="1885950" cy="2428875"/>
          </a:xfrm>
          <a:prstGeom prst="rect">
            <a:avLst/>
          </a:prstGeom>
          <a:noFill/>
          <a:ln>
            <a:noFill/>
          </a:ln>
        </p:spPr>
      </p:pic>
    </p:spTree>
    <p:extLst>
      <p:ext uri="{BB962C8B-B14F-4D97-AF65-F5344CB8AC3E}">
        <p14:creationId xmlns:p14="http://schemas.microsoft.com/office/powerpoint/2010/main" val="821013441"/>
      </p:ext>
    </p:extLst>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TotalTime>
  <Words>1696</Words>
  <Application>Microsoft Office PowerPoint</Application>
  <PresentationFormat>Widescreen</PresentationFormat>
  <Paragraphs>77</Paragraphs>
  <Slides>24</Slides>
  <Notes>24</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24</vt:i4>
      </vt:variant>
    </vt:vector>
  </HeadingPairs>
  <TitlesOfParts>
    <vt:vector size="28" baseType="lpstr">
      <vt:lpstr>Arial</vt:lpstr>
      <vt:lpstr>Calibri</vt:lpstr>
      <vt:lpstr>Roboto</vt:lpstr>
      <vt:lpstr>Tema do Office</vt:lpstr>
      <vt:lpstr>Farináceos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Farináceos</dc:title>
  <dc:creator>andressa.venesia@neotrust.com.br</dc:creator>
  <cp:lastModifiedBy>Ilse Celia Silva Montalvao</cp:lastModifiedBy>
  <cp:revision>59</cp:revision>
  <dcterms:created xsi:type="dcterms:W3CDTF">2022-03-24T15:30:37Z</dcterms:created>
  <dcterms:modified xsi:type="dcterms:W3CDTF">2024-10-21T15:30:21Z</dcterms:modified>
</cp:coreProperties>
</file>